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393" r:id="rId2"/>
  </p:sldMasterIdLst>
  <p:notesMasterIdLst>
    <p:notesMasterId r:id="rId46"/>
  </p:notesMasterIdLst>
  <p:sldIdLst>
    <p:sldId id="258" r:id="rId3"/>
    <p:sldId id="330" r:id="rId4"/>
    <p:sldId id="328" r:id="rId5"/>
    <p:sldId id="331" r:id="rId6"/>
    <p:sldId id="321" r:id="rId7"/>
    <p:sldId id="347" r:id="rId8"/>
    <p:sldId id="332" r:id="rId9"/>
    <p:sldId id="489" r:id="rId10"/>
    <p:sldId id="363" r:id="rId11"/>
    <p:sldId id="371" r:id="rId12"/>
    <p:sldId id="374" r:id="rId13"/>
    <p:sldId id="329" r:id="rId14"/>
    <p:sldId id="490" r:id="rId15"/>
    <p:sldId id="319" r:id="rId16"/>
    <p:sldId id="823" r:id="rId17"/>
    <p:sldId id="824" r:id="rId18"/>
    <p:sldId id="493" r:id="rId19"/>
    <p:sldId id="799" r:id="rId20"/>
    <p:sldId id="494" r:id="rId21"/>
    <p:sldId id="495" r:id="rId22"/>
    <p:sldId id="789" r:id="rId23"/>
    <p:sldId id="822" r:id="rId24"/>
    <p:sldId id="336" r:id="rId25"/>
    <p:sldId id="375" r:id="rId26"/>
    <p:sldId id="378" r:id="rId27"/>
    <p:sldId id="370" r:id="rId28"/>
    <p:sldId id="384" r:id="rId29"/>
    <p:sldId id="385" r:id="rId30"/>
    <p:sldId id="380" r:id="rId31"/>
    <p:sldId id="816" r:id="rId32"/>
    <p:sldId id="820" r:id="rId33"/>
    <p:sldId id="373" r:id="rId34"/>
    <p:sldId id="810" r:id="rId35"/>
    <p:sldId id="377" r:id="rId36"/>
    <p:sldId id="376" r:id="rId37"/>
    <p:sldId id="381" r:id="rId38"/>
    <p:sldId id="382" r:id="rId39"/>
    <p:sldId id="383" r:id="rId40"/>
    <p:sldId id="399" r:id="rId41"/>
    <p:sldId id="821" r:id="rId42"/>
    <p:sldId id="389" r:id="rId43"/>
    <p:sldId id="819" r:id="rId44"/>
    <p:sldId id="275" r:id="rId45"/>
  </p:sldIdLst>
  <p:sldSz cx="12192000" cy="6858000"/>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0" d="100"/>
          <a:sy n="100" d="100"/>
        </p:scale>
        <p:origin x="87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BC0597-C251-1B48-AE1E-8FCDF462ECFB}" type="doc">
      <dgm:prSet loTypeId="urn:microsoft.com/office/officeart/2005/8/layout/venn1" loCatId="" qsTypeId="urn:microsoft.com/office/officeart/2005/8/quickstyle/simple4" qsCatId="simple" csTypeId="urn:microsoft.com/office/officeart/2005/8/colors/accent1_2" csCatId="accent1" phldr="1"/>
      <dgm:spPr/>
    </dgm:pt>
    <dgm:pt modelId="{2650AFC2-548E-3646-9307-43B94E921C15}">
      <dgm:prSet phldrT="[Text]"/>
      <dgm:spPr>
        <a:xfrm>
          <a:off x="1828799" y="50799"/>
          <a:ext cx="2438400" cy="2438400"/>
        </a:xfrm>
        <a:prstGeom prst="ellipse">
          <a:avLst/>
        </a:prstGeom>
        <a:gradFill rotWithShape="0">
          <a:gsLst>
            <a:gs pos="0">
              <a:srgbClr val="BBE0E3">
                <a:alpha val="50000"/>
                <a:hueOff val="0"/>
                <a:satOff val="0"/>
                <a:lumOff val="0"/>
                <a:alphaOff val="0"/>
                <a:shade val="51000"/>
                <a:satMod val="130000"/>
              </a:srgbClr>
            </a:gs>
            <a:gs pos="80000">
              <a:srgbClr val="BBE0E3">
                <a:alpha val="50000"/>
                <a:hueOff val="0"/>
                <a:satOff val="0"/>
                <a:lumOff val="0"/>
                <a:alphaOff val="0"/>
                <a:shade val="93000"/>
                <a:satMod val="130000"/>
              </a:srgbClr>
            </a:gs>
            <a:gs pos="100000">
              <a:srgbClr val="BBE0E3">
                <a:alpha val="50000"/>
                <a:hueOff val="0"/>
                <a:satOff val="0"/>
                <a:lumOff val="0"/>
                <a:alphaOff val="0"/>
                <a:shade val="94000"/>
                <a:satMod val="135000"/>
              </a:srgbClr>
            </a:gs>
          </a:gsLst>
          <a:lin ang="16200000" scaled="0"/>
        </a:gradFill>
        <a:ln>
          <a:noFill/>
        </a:ln>
        <a:effectLst/>
      </dgm:spPr>
      <dgm:t>
        <a:bodyPr/>
        <a:lstStyle/>
        <a:p>
          <a:r>
            <a:rPr lang="en-US" dirty="0">
              <a:solidFill>
                <a:srgbClr val="000000">
                  <a:hueOff val="0"/>
                  <a:satOff val="0"/>
                  <a:lumOff val="0"/>
                  <a:alphaOff val="0"/>
                </a:srgbClr>
              </a:solidFill>
              <a:latin typeface="Verdana"/>
              <a:ea typeface="+mn-ea"/>
              <a:cs typeface="+mn-cs"/>
            </a:rPr>
            <a:t>Checks on BCPs</a:t>
          </a:r>
        </a:p>
      </dgm:t>
    </dgm:pt>
    <dgm:pt modelId="{A0155FD2-313D-D74B-85FE-50C383214805}" type="parTrans" cxnId="{53854671-7AB8-CA47-9DE6-02648EF30BEC}">
      <dgm:prSet/>
      <dgm:spPr/>
      <dgm:t>
        <a:bodyPr/>
        <a:lstStyle/>
        <a:p>
          <a:endParaRPr lang="en-US"/>
        </a:p>
      </dgm:t>
    </dgm:pt>
    <dgm:pt modelId="{754403C0-0E56-E348-A832-877A87D9ACC1}" type="sibTrans" cxnId="{53854671-7AB8-CA47-9DE6-02648EF30BEC}">
      <dgm:prSet/>
      <dgm:spPr/>
      <dgm:t>
        <a:bodyPr/>
        <a:lstStyle/>
        <a:p>
          <a:endParaRPr lang="en-US"/>
        </a:p>
      </dgm:t>
    </dgm:pt>
    <dgm:pt modelId="{0432DFD7-7260-8443-877D-6BFB6BA31DCC}">
      <dgm:prSet phldrT="[Text]"/>
      <dgm:spPr>
        <a:xfrm>
          <a:off x="2708656" y="1574800"/>
          <a:ext cx="2438400" cy="2438400"/>
        </a:xfrm>
        <a:prstGeom prst="ellipse">
          <a:avLst/>
        </a:prstGeom>
        <a:gradFill rotWithShape="0">
          <a:gsLst>
            <a:gs pos="0">
              <a:srgbClr val="BBE0E3">
                <a:alpha val="50000"/>
                <a:hueOff val="0"/>
                <a:satOff val="0"/>
                <a:lumOff val="0"/>
                <a:alphaOff val="0"/>
                <a:shade val="51000"/>
                <a:satMod val="130000"/>
              </a:srgbClr>
            </a:gs>
            <a:gs pos="80000">
              <a:srgbClr val="BBE0E3">
                <a:alpha val="50000"/>
                <a:hueOff val="0"/>
                <a:satOff val="0"/>
                <a:lumOff val="0"/>
                <a:alphaOff val="0"/>
                <a:shade val="93000"/>
                <a:satMod val="130000"/>
              </a:srgbClr>
            </a:gs>
            <a:gs pos="100000">
              <a:srgbClr val="BBE0E3">
                <a:alpha val="50000"/>
                <a:hueOff val="0"/>
                <a:satOff val="0"/>
                <a:lumOff val="0"/>
                <a:alphaOff val="0"/>
                <a:shade val="94000"/>
                <a:satMod val="135000"/>
              </a:srgbClr>
            </a:gs>
          </a:gsLst>
          <a:lin ang="16200000" scaled="0"/>
        </a:gradFill>
        <a:ln>
          <a:noFill/>
        </a:ln>
        <a:effectLst/>
      </dgm:spPr>
      <dgm:t>
        <a:bodyPr/>
        <a:lstStyle/>
        <a:p>
          <a:r>
            <a:rPr lang="en-US" dirty="0">
              <a:solidFill>
                <a:srgbClr val="000000">
                  <a:hueOff val="0"/>
                  <a:satOff val="0"/>
                  <a:lumOff val="0"/>
                  <a:alphaOff val="0"/>
                </a:srgbClr>
              </a:solidFill>
              <a:latin typeface="Verdana"/>
              <a:ea typeface="+mn-ea"/>
              <a:cs typeface="+mn-cs"/>
            </a:rPr>
            <a:t>Hygiene package</a:t>
          </a:r>
        </a:p>
      </dgm:t>
    </dgm:pt>
    <dgm:pt modelId="{6C06C53E-3476-FE4C-93B2-9ECD2F44A2B9}" type="parTrans" cxnId="{809C8AED-989B-B44C-AE79-0F4D3482938E}">
      <dgm:prSet/>
      <dgm:spPr/>
      <dgm:t>
        <a:bodyPr/>
        <a:lstStyle/>
        <a:p>
          <a:endParaRPr lang="en-US"/>
        </a:p>
      </dgm:t>
    </dgm:pt>
    <dgm:pt modelId="{796C0761-0CD5-664C-8618-1658FD28237A}" type="sibTrans" cxnId="{809C8AED-989B-B44C-AE79-0F4D3482938E}">
      <dgm:prSet/>
      <dgm:spPr/>
      <dgm:t>
        <a:bodyPr/>
        <a:lstStyle/>
        <a:p>
          <a:endParaRPr lang="en-US"/>
        </a:p>
      </dgm:t>
    </dgm:pt>
    <dgm:pt modelId="{006CB065-2FB0-8C4D-A91E-A184343AF15A}">
      <dgm:prSet phldrT="[Text]"/>
      <dgm:spPr>
        <a:xfrm>
          <a:off x="948943" y="1574800"/>
          <a:ext cx="2438400" cy="2438400"/>
        </a:xfrm>
        <a:prstGeom prst="ellipse">
          <a:avLst/>
        </a:prstGeom>
        <a:gradFill rotWithShape="0">
          <a:gsLst>
            <a:gs pos="0">
              <a:srgbClr val="BBE0E3">
                <a:alpha val="50000"/>
                <a:hueOff val="0"/>
                <a:satOff val="0"/>
                <a:lumOff val="0"/>
                <a:alphaOff val="0"/>
                <a:shade val="51000"/>
                <a:satMod val="130000"/>
              </a:srgbClr>
            </a:gs>
            <a:gs pos="80000">
              <a:srgbClr val="BBE0E3">
                <a:alpha val="50000"/>
                <a:hueOff val="0"/>
                <a:satOff val="0"/>
                <a:lumOff val="0"/>
                <a:alphaOff val="0"/>
                <a:shade val="93000"/>
                <a:satMod val="130000"/>
              </a:srgbClr>
            </a:gs>
            <a:gs pos="100000">
              <a:srgbClr val="BBE0E3">
                <a:alpha val="50000"/>
                <a:hueOff val="0"/>
                <a:satOff val="0"/>
                <a:lumOff val="0"/>
                <a:alphaOff val="0"/>
                <a:shade val="94000"/>
                <a:satMod val="135000"/>
              </a:srgbClr>
            </a:gs>
          </a:gsLst>
          <a:lin ang="16200000" scaled="0"/>
        </a:gradFill>
        <a:ln>
          <a:noFill/>
        </a:ln>
        <a:effectLst/>
      </dgm:spPr>
      <dgm:t>
        <a:bodyPr/>
        <a:lstStyle/>
        <a:p>
          <a:r>
            <a:rPr lang="en-US" dirty="0">
              <a:solidFill>
                <a:srgbClr val="000000">
                  <a:hueOff val="0"/>
                  <a:satOff val="0"/>
                  <a:lumOff val="0"/>
                  <a:alphaOff val="0"/>
                </a:srgbClr>
              </a:solidFill>
              <a:latin typeface="Verdana"/>
              <a:ea typeface="+mn-ea"/>
              <a:cs typeface="+mn-cs"/>
            </a:rPr>
            <a:t>OCR &amp; related rules</a:t>
          </a:r>
        </a:p>
      </dgm:t>
    </dgm:pt>
    <dgm:pt modelId="{E25E7022-E5C4-E444-AF78-7EB5801E7265}" type="parTrans" cxnId="{EE02A223-1673-9546-B0EC-E4192723F5B3}">
      <dgm:prSet/>
      <dgm:spPr/>
      <dgm:t>
        <a:bodyPr/>
        <a:lstStyle/>
        <a:p>
          <a:endParaRPr lang="en-US"/>
        </a:p>
      </dgm:t>
    </dgm:pt>
    <dgm:pt modelId="{F2EC8A2C-AC56-6444-A0F0-EBEBCBDB209C}" type="sibTrans" cxnId="{EE02A223-1673-9546-B0EC-E4192723F5B3}">
      <dgm:prSet/>
      <dgm:spPr/>
      <dgm:t>
        <a:bodyPr/>
        <a:lstStyle/>
        <a:p>
          <a:endParaRPr lang="en-US"/>
        </a:p>
      </dgm:t>
    </dgm:pt>
    <dgm:pt modelId="{770D5E8E-57D9-E147-A6CD-B6B26B268742}" type="pres">
      <dgm:prSet presAssocID="{97BC0597-C251-1B48-AE1E-8FCDF462ECFB}" presName="compositeShape" presStyleCnt="0">
        <dgm:presLayoutVars>
          <dgm:chMax val="7"/>
          <dgm:dir/>
          <dgm:resizeHandles val="exact"/>
        </dgm:presLayoutVars>
      </dgm:prSet>
      <dgm:spPr/>
    </dgm:pt>
    <dgm:pt modelId="{618C2104-56FB-D44D-9EAE-A47E72490A58}" type="pres">
      <dgm:prSet presAssocID="{2650AFC2-548E-3646-9307-43B94E921C15}" presName="circ1" presStyleLbl="vennNode1" presStyleIdx="0" presStyleCnt="3"/>
      <dgm:spPr/>
    </dgm:pt>
    <dgm:pt modelId="{84DFD95B-C3BF-B44F-A9A8-8886F9CE3120}" type="pres">
      <dgm:prSet presAssocID="{2650AFC2-548E-3646-9307-43B94E921C15}" presName="circ1Tx" presStyleLbl="revTx" presStyleIdx="0" presStyleCnt="0">
        <dgm:presLayoutVars>
          <dgm:chMax val="0"/>
          <dgm:chPref val="0"/>
          <dgm:bulletEnabled val="1"/>
        </dgm:presLayoutVars>
      </dgm:prSet>
      <dgm:spPr/>
    </dgm:pt>
    <dgm:pt modelId="{DB741688-B052-1848-B668-A803C71612C9}" type="pres">
      <dgm:prSet presAssocID="{0432DFD7-7260-8443-877D-6BFB6BA31DCC}" presName="circ2" presStyleLbl="vennNode1" presStyleIdx="1" presStyleCnt="3"/>
      <dgm:spPr/>
    </dgm:pt>
    <dgm:pt modelId="{D4CB7E90-6928-8F43-B1E7-8581F0877A25}" type="pres">
      <dgm:prSet presAssocID="{0432DFD7-7260-8443-877D-6BFB6BA31DCC}" presName="circ2Tx" presStyleLbl="revTx" presStyleIdx="0" presStyleCnt="0">
        <dgm:presLayoutVars>
          <dgm:chMax val="0"/>
          <dgm:chPref val="0"/>
          <dgm:bulletEnabled val="1"/>
        </dgm:presLayoutVars>
      </dgm:prSet>
      <dgm:spPr/>
    </dgm:pt>
    <dgm:pt modelId="{670F7E15-F64B-4142-ABAE-DA7451437330}" type="pres">
      <dgm:prSet presAssocID="{006CB065-2FB0-8C4D-A91E-A184343AF15A}" presName="circ3" presStyleLbl="vennNode1" presStyleIdx="2" presStyleCnt="3"/>
      <dgm:spPr/>
    </dgm:pt>
    <dgm:pt modelId="{A1EA8C04-AA5C-2542-8C5C-7AD2F87DCC25}" type="pres">
      <dgm:prSet presAssocID="{006CB065-2FB0-8C4D-A91E-A184343AF15A}" presName="circ3Tx" presStyleLbl="revTx" presStyleIdx="0" presStyleCnt="0">
        <dgm:presLayoutVars>
          <dgm:chMax val="0"/>
          <dgm:chPref val="0"/>
          <dgm:bulletEnabled val="1"/>
        </dgm:presLayoutVars>
      </dgm:prSet>
      <dgm:spPr/>
    </dgm:pt>
  </dgm:ptLst>
  <dgm:cxnLst>
    <dgm:cxn modelId="{EE02A223-1673-9546-B0EC-E4192723F5B3}" srcId="{97BC0597-C251-1B48-AE1E-8FCDF462ECFB}" destId="{006CB065-2FB0-8C4D-A91E-A184343AF15A}" srcOrd="2" destOrd="0" parTransId="{E25E7022-E5C4-E444-AF78-7EB5801E7265}" sibTransId="{F2EC8A2C-AC56-6444-A0F0-EBEBCBDB209C}"/>
    <dgm:cxn modelId="{09D73C67-B901-9B47-A119-DB12E6837225}" type="presOf" srcId="{97BC0597-C251-1B48-AE1E-8FCDF462ECFB}" destId="{770D5E8E-57D9-E147-A6CD-B6B26B268742}" srcOrd="0" destOrd="0" presId="urn:microsoft.com/office/officeart/2005/8/layout/venn1"/>
    <dgm:cxn modelId="{53854671-7AB8-CA47-9DE6-02648EF30BEC}" srcId="{97BC0597-C251-1B48-AE1E-8FCDF462ECFB}" destId="{2650AFC2-548E-3646-9307-43B94E921C15}" srcOrd="0" destOrd="0" parTransId="{A0155FD2-313D-D74B-85FE-50C383214805}" sibTransId="{754403C0-0E56-E348-A832-877A87D9ACC1}"/>
    <dgm:cxn modelId="{3FDC1696-F373-0646-ACCE-185A927FFBCA}" type="presOf" srcId="{2650AFC2-548E-3646-9307-43B94E921C15}" destId="{618C2104-56FB-D44D-9EAE-A47E72490A58}" srcOrd="0" destOrd="0" presId="urn:microsoft.com/office/officeart/2005/8/layout/venn1"/>
    <dgm:cxn modelId="{79E156AC-3AB8-E145-9E84-B30307627901}" type="presOf" srcId="{006CB065-2FB0-8C4D-A91E-A184343AF15A}" destId="{A1EA8C04-AA5C-2542-8C5C-7AD2F87DCC25}" srcOrd="1" destOrd="0" presId="urn:microsoft.com/office/officeart/2005/8/layout/venn1"/>
    <dgm:cxn modelId="{5C99E7CC-BAFA-6B4A-8C4E-DFE943390B26}" type="presOf" srcId="{2650AFC2-548E-3646-9307-43B94E921C15}" destId="{84DFD95B-C3BF-B44F-A9A8-8886F9CE3120}" srcOrd="1" destOrd="0" presId="urn:microsoft.com/office/officeart/2005/8/layout/venn1"/>
    <dgm:cxn modelId="{442ABCD5-937A-2445-BC78-194DDCA9C670}" type="presOf" srcId="{006CB065-2FB0-8C4D-A91E-A184343AF15A}" destId="{670F7E15-F64B-4142-ABAE-DA7451437330}" srcOrd="0" destOrd="0" presId="urn:microsoft.com/office/officeart/2005/8/layout/venn1"/>
    <dgm:cxn modelId="{701D3FD9-D8EF-6143-A925-15091B21E460}" type="presOf" srcId="{0432DFD7-7260-8443-877D-6BFB6BA31DCC}" destId="{DB741688-B052-1848-B668-A803C71612C9}" srcOrd="0" destOrd="0" presId="urn:microsoft.com/office/officeart/2005/8/layout/venn1"/>
    <dgm:cxn modelId="{809C8AED-989B-B44C-AE79-0F4D3482938E}" srcId="{97BC0597-C251-1B48-AE1E-8FCDF462ECFB}" destId="{0432DFD7-7260-8443-877D-6BFB6BA31DCC}" srcOrd="1" destOrd="0" parTransId="{6C06C53E-3476-FE4C-93B2-9ECD2F44A2B9}" sibTransId="{796C0761-0CD5-664C-8618-1658FD28237A}"/>
    <dgm:cxn modelId="{94A507F8-F441-3F48-A3C3-9FA1F3178A58}" type="presOf" srcId="{0432DFD7-7260-8443-877D-6BFB6BA31DCC}" destId="{D4CB7E90-6928-8F43-B1E7-8581F0877A25}" srcOrd="1" destOrd="0" presId="urn:microsoft.com/office/officeart/2005/8/layout/venn1"/>
    <dgm:cxn modelId="{41E297CA-8DF1-3F43-803B-3E2C118397E0}" type="presParOf" srcId="{770D5E8E-57D9-E147-A6CD-B6B26B268742}" destId="{618C2104-56FB-D44D-9EAE-A47E72490A58}" srcOrd="0" destOrd="0" presId="urn:microsoft.com/office/officeart/2005/8/layout/venn1"/>
    <dgm:cxn modelId="{25F17B76-A5F3-DA47-BEEA-2BA70E30C89E}" type="presParOf" srcId="{770D5E8E-57D9-E147-A6CD-B6B26B268742}" destId="{84DFD95B-C3BF-B44F-A9A8-8886F9CE3120}" srcOrd="1" destOrd="0" presId="urn:microsoft.com/office/officeart/2005/8/layout/venn1"/>
    <dgm:cxn modelId="{6A471654-BED7-5E47-9800-66BFD45D80D8}" type="presParOf" srcId="{770D5E8E-57D9-E147-A6CD-B6B26B268742}" destId="{DB741688-B052-1848-B668-A803C71612C9}" srcOrd="2" destOrd="0" presId="urn:microsoft.com/office/officeart/2005/8/layout/venn1"/>
    <dgm:cxn modelId="{781BB5E7-D577-0047-93C4-0DE732416784}" type="presParOf" srcId="{770D5E8E-57D9-E147-A6CD-B6B26B268742}" destId="{D4CB7E90-6928-8F43-B1E7-8581F0877A25}" srcOrd="3" destOrd="0" presId="urn:microsoft.com/office/officeart/2005/8/layout/venn1"/>
    <dgm:cxn modelId="{0974801F-B05C-F649-A7A7-7B89EF5A8262}" type="presParOf" srcId="{770D5E8E-57D9-E147-A6CD-B6B26B268742}" destId="{670F7E15-F64B-4142-ABAE-DA7451437330}" srcOrd="4" destOrd="0" presId="urn:microsoft.com/office/officeart/2005/8/layout/venn1"/>
    <dgm:cxn modelId="{1C4FB922-E048-084C-A147-098B05DE90FB}" type="presParOf" srcId="{770D5E8E-57D9-E147-A6CD-B6B26B268742}" destId="{A1EA8C04-AA5C-2542-8C5C-7AD2F87DCC25}"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8C2104-56FB-D44D-9EAE-A47E72490A58}">
      <dsp:nvSpPr>
        <dsp:cNvPr id="0" name=""/>
        <dsp:cNvSpPr/>
      </dsp:nvSpPr>
      <dsp:spPr>
        <a:xfrm>
          <a:off x="1828799" y="50799"/>
          <a:ext cx="2438400" cy="2438400"/>
        </a:xfrm>
        <a:prstGeom prst="ellipse">
          <a:avLst/>
        </a:prstGeom>
        <a:gradFill rotWithShape="0">
          <a:gsLst>
            <a:gs pos="0">
              <a:srgbClr val="BBE0E3">
                <a:alpha val="50000"/>
                <a:hueOff val="0"/>
                <a:satOff val="0"/>
                <a:lumOff val="0"/>
                <a:alphaOff val="0"/>
                <a:shade val="51000"/>
                <a:satMod val="130000"/>
              </a:srgbClr>
            </a:gs>
            <a:gs pos="80000">
              <a:srgbClr val="BBE0E3">
                <a:alpha val="50000"/>
                <a:hueOff val="0"/>
                <a:satOff val="0"/>
                <a:lumOff val="0"/>
                <a:alphaOff val="0"/>
                <a:shade val="93000"/>
                <a:satMod val="130000"/>
              </a:srgbClr>
            </a:gs>
            <a:gs pos="100000">
              <a:srgbClr val="BBE0E3">
                <a:alpha val="50000"/>
                <a:hueOff val="0"/>
                <a:satOff val="0"/>
                <a:lumOff val="0"/>
                <a:alphaOff val="0"/>
                <a:shade val="94000"/>
                <a:satMod val="135000"/>
              </a:srgb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rgbClr val="000000">
                  <a:hueOff val="0"/>
                  <a:satOff val="0"/>
                  <a:lumOff val="0"/>
                  <a:alphaOff val="0"/>
                </a:srgbClr>
              </a:solidFill>
              <a:latin typeface="Verdana"/>
              <a:ea typeface="+mn-ea"/>
              <a:cs typeface="+mn-cs"/>
            </a:rPr>
            <a:t>Checks on BCPs</a:t>
          </a:r>
        </a:p>
      </dsp:txBody>
      <dsp:txXfrm>
        <a:off x="2415790" y="638212"/>
        <a:ext cx="1264420" cy="775894"/>
      </dsp:txXfrm>
    </dsp:sp>
    <dsp:sp modelId="{DB741688-B052-1848-B668-A803C71612C9}">
      <dsp:nvSpPr>
        <dsp:cNvPr id="0" name=""/>
        <dsp:cNvSpPr/>
      </dsp:nvSpPr>
      <dsp:spPr>
        <a:xfrm>
          <a:off x="2708656" y="1574800"/>
          <a:ext cx="2438400" cy="2438400"/>
        </a:xfrm>
        <a:prstGeom prst="ellipse">
          <a:avLst/>
        </a:prstGeom>
        <a:gradFill rotWithShape="0">
          <a:gsLst>
            <a:gs pos="0">
              <a:srgbClr val="BBE0E3">
                <a:alpha val="50000"/>
                <a:hueOff val="0"/>
                <a:satOff val="0"/>
                <a:lumOff val="0"/>
                <a:alphaOff val="0"/>
                <a:shade val="51000"/>
                <a:satMod val="130000"/>
              </a:srgbClr>
            </a:gs>
            <a:gs pos="80000">
              <a:srgbClr val="BBE0E3">
                <a:alpha val="50000"/>
                <a:hueOff val="0"/>
                <a:satOff val="0"/>
                <a:lumOff val="0"/>
                <a:alphaOff val="0"/>
                <a:shade val="93000"/>
                <a:satMod val="130000"/>
              </a:srgbClr>
            </a:gs>
            <a:gs pos="100000">
              <a:srgbClr val="BBE0E3">
                <a:alpha val="50000"/>
                <a:hueOff val="0"/>
                <a:satOff val="0"/>
                <a:lumOff val="0"/>
                <a:alphaOff val="0"/>
                <a:shade val="94000"/>
                <a:satMod val="135000"/>
              </a:srgb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rgbClr val="000000">
                  <a:hueOff val="0"/>
                  <a:satOff val="0"/>
                  <a:lumOff val="0"/>
                  <a:alphaOff val="0"/>
                </a:srgbClr>
              </a:solidFill>
              <a:latin typeface="Verdana"/>
              <a:ea typeface="+mn-ea"/>
              <a:cs typeface="+mn-cs"/>
            </a:rPr>
            <a:t>Hygiene package</a:t>
          </a:r>
        </a:p>
      </dsp:txBody>
      <dsp:txXfrm>
        <a:off x="3668657" y="2401122"/>
        <a:ext cx="1034526" cy="948316"/>
      </dsp:txXfrm>
    </dsp:sp>
    <dsp:sp modelId="{670F7E15-F64B-4142-ABAE-DA7451437330}">
      <dsp:nvSpPr>
        <dsp:cNvPr id="0" name=""/>
        <dsp:cNvSpPr/>
      </dsp:nvSpPr>
      <dsp:spPr>
        <a:xfrm>
          <a:off x="948943" y="1574800"/>
          <a:ext cx="2438400" cy="2438400"/>
        </a:xfrm>
        <a:prstGeom prst="ellipse">
          <a:avLst/>
        </a:prstGeom>
        <a:gradFill rotWithShape="0">
          <a:gsLst>
            <a:gs pos="0">
              <a:srgbClr val="BBE0E3">
                <a:alpha val="50000"/>
                <a:hueOff val="0"/>
                <a:satOff val="0"/>
                <a:lumOff val="0"/>
                <a:alphaOff val="0"/>
                <a:shade val="51000"/>
                <a:satMod val="130000"/>
              </a:srgbClr>
            </a:gs>
            <a:gs pos="80000">
              <a:srgbClr val="BBE0E3">
                <a:alpha val="50000"/>
                <a:hueOff val="0"/>
                <a:satOff val="0"/>
                <a:lumOff val="0"/>
                <a:alphaOff val="0"/>
                <a:shade val="93000"/>
                <a:satMod val="130000"/>
              </a:srgbClr>
            </a:gs>
            <a:gs pos="100000">
              <a:srgbClr val="BBE0E3">
                <a:alpha val="50000"/>
                <a:hueOff val="0"/>
                <a:satOff val="0"/>
                <a:lumOff val="0"/>
                <a:alphaOff val="0"/>
                <a:shade val="94000"/>
                <a:satMod val="135000"/>
              </a:srgb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rgbClr val="000000">
                  <a:hueOff val="0"/>
                  <a:satOff val="0"/>
                  <a:lumOff val="0"/>
                  <a:alphaOff val="0"/>
                </a:srgbClr>
              </a:solidFill>
              <a:latin typeface="Verdana"/>
              <a:ea typeface="+mn-ea"/>
              <a:cs typeface="+mn-cs"/>
            </a:rPr>
            <a:t>OCR &amp; related rules</a:t>
          </a:r>
        </a:p>
      </dsp:txBody>
      <dsp:txXfrm>
        <a:off x="1392817" y="2401122"/>
        <a:ext cx="1034526" cy="94831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B7898AF3-F817-488D-BB0E-488F88A00812}" type="datetimeFigureOut">
              <a:rPr lang="en-IE" smtClean="0"/>
              <a:t>29/04/2024</a:t>
            </a:fld>
            <a:endParaRPr lang="en-IE"/>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171B196C-2B36-4B7D-867E-0618C530D984}" type="slidenum">
              <a:rPr lang="en-IE" smtClean="0"/>
              <a:t>‹#›</a:t>
            </a:fld>
            <a:endParaRPr lang="en-IE"/>
          </a:p>
        </p:txBody>
      </p:sp>
    </p:spTree>
    <p:extLst>
      <p:ext uri="{BB962C8B-B14F-4D97-AF65-F5344CB8AC3E}">
        <p14:creationId xmlns:p14="http://schemas.microsoft.com/office/powerpoint/2010/main" val="394859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1</a:t>
            </a:fld>
            <a:endParaRPr lang="en-IE"/>
          </a:p>
        </p:txBody>
      </p:sp>
    </p:spTree>
    <p:extLst>
      <p:ext uri="{BB962C8B-B14F-4D97-AF65-F5344CB8AC3E}">
        <p14:creationId xmlns:p14="http://schemas.microsoft.com/office/powerpoint/2010/main" val="35363292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10</a:t>
            </a:fld>
            <a:endParaRPr lang="en-IE"/>
          </a:p>
        </p:txBody>
      </p:sp>
    </p:spTree>
    <p:extLst>
      <p:ext uri="{BB962C8B-B14F-4D97-AF65-F5344CB8AC3E}">
        <p14:creationId xmlns:p14="http://schemas.microsoft.com/office/powerpoint/2010/main" val="1352413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11</a:t>
            </a:fld>
            <a:endParaRPr lang="en-IE"/>
          </a:p>
        </p:txBody>
      </p:sp>
    </p:spTree>
    <p:extLst>
      <p:ext uri="{BB962C8B-B14F-4D97-AF65-F5344CB8AC3E}">
        <p14:creationId xmlns:p14="http://schemas.microsoft.com/office/powerpoint/2010/main" val="1944067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In the area of border controls, the Regulation of 2017 introduces a holistic approach: official controls on animals, plants, food and feed are to be performed according to harmonised principles, in unified „border control posts“ and increasingly with digital tools.</a:t>
            </a:r>
          </a:p>
          <a:p>
            <a:endParaRPr lang="en-US" altLang="en-US" dirty="0">
              <a:latin typeface="Arial" panose="020B0604020202020204" pitchFamily="34" charset="0"/>
            </a:endParaRPr>
          </a:p>
          <a:p>
            <a:r>
              <a:rPr lang="en-US" altLang="en-US" dirty="0">
                <a:latin typeface="Arial" panose="020B0604020202020204" pitchFamily="34" charset="0"/>
              </a:rPr>
              <a:t>In around 30 delegated and implementing acts, the Commission has specified further details regarding the performance of border checks:</a:t>
            </a:r>
          </a:p>
          <a:p>
            <a:pPr marL="171450" indent="-171450">
              <a:buFont typeface="Arial" panose="020B0604020202020204" pitchFamily="34" charset="0"/>
              <a:buChar char="•"/>
            </a:pPr>
            <a:r>
              <a:rPr lang="en-US" altLang="en-US" dirty="0">
                <a:latin typeface="Arial" panose="020B0604020202020204" pitchFamily="34" charset="0"/>
              </a:rPr>
              <a:t>Common requirements for the infrastructure and qualifications of staff performing border checks</a:t>
            </a:r>
          </a:p>
          <a:p>
            <a:pPr marL="171450" indent="-171450">
              <a:buFont typeface="Arial" panose="020B0604020202020204" pitchFamily="34" charset="0"/>
              <a:buChar char="•"/>
            </a:pPr>
            <a:r>
              <a:rPr lang="en-US" altLang="en-US" dirty="0">
                <a:latin typeface="Arial" panose="020B0604020202020204" pitchFamily="34" charset="0"/>
              </a:rPr>
              <a:t>Requirements for border checks and their frequency, using information from IMSOC </a:t>
            </a:r>
          </a:p>
          <a:p>
            <a:pPr marL="171450" indent="-171450">
              <a:buFont typeface="Arial" panose="020B0604020202020204" pitchFamily="34" charset="0"/>
              <a:buChar char="•"/>
            </a:pPr>
            <a:r>
              <a:rPr lang="en-US" altLang="en-US" dirty="0">
                <a:latin typeface="Arial" panose="020B0604020202020204" pitchFamily="34" charset="0"/>
              </a:rPr>
              <a:t>Phytosanitary checks on wood packaging material entering the EU with any commodity, with the aim of getting a better overview on possible risks to plant health</a:t>
            </a:r>
          </a:p>
          <a:p>
            <a:pPr marL="171450" indent="-171450">
              <a:buFont typeface="Arial" panose="020B0604020202020204" pitchFamily="34" charset="0"/>
              <a:buChar char="•"/>
            </a:pPr>
            <a:r>
              <a:rPr lang="en-US" altLang="en-US" dirty="0">
                <a:latin typeface="Arial" panose="020B0604020202020204" pitchFamily="34" charset="0"/>
              </a:rPr>
              <a:t>Simplified rules on transit </a:t>
            </a:r>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28663" indent="-277813">
              <a:spcBef>
                <a:spcPct val="30000"/>
              </a:spcBef>
              <a:defRPr sz="1200">
                <a:solidFill>
                  <a:schemeClr val="tx1"/>
                </a:solidFill>
                <a:latin typeface="Arial" panose="020B0604020202020204" pitchFamily="34" charset="0"/>
                <a:ea typeface="MS PGothic" panose="020B0600070205080204" pitchFamily="34" charset="-128"/>
              </a:defRPr>
            </a:lvl2pPr>
            <a:lvl3pPr marL="1120775" indent="-220663">
              <a:spcBef>
                <a:spcPct val="30000"/>
              </a:spcBef>
              <a:defRPr sz="1200">
                <a:solidFill>
                  <a:schemeClr val="tx1"/>
                </a:solidFill>
                <a:latin typeface="Arial" panose="020B0604020202020204" pitchFamily="34" charset="0"/>
                <a:ea typeface="MS PGothic" panose="020B0600070205080204" pitchFamily="34" charset="-128"/>
              </a:defRPr>
            </a:lvl3pPr>
            <a:lvl4pPr marL="1570038" indent="-220663">
              <a:spcBef>
                <a:spcPct val="30000"/>
              </a:spcBef>
              <a:defRPr sz="1200">
                <a:solidFill>
                  <a:schemeClr val="tx1"/>
                </a:solidFill>
                <a:latin typeface="Arial" panose="020B0604020202020204" pitchFamily="34" charset="0"/>
                <a:ea typeface="MS PGothic" panose="020B0600070205080204" pitchFamily="34" charset="-128"/>
              </a:defRPr>
            </a:lvl4pPr>
            <a:lvl5pPr marL="2019300" indent="-220663">
              <a:spcBef>
                <a:spcPct val="30000"/>
              </a:spcBef>
              <a:defRPr sz="1200">
                <a:solidFill>
                  <a:schemeClr val="tx1"/>
                </a:solidFill>
                <a:latin typeface="Arial" panose="020B0604020202020204" pitchFamily="34" charset="0"/>
                <a:ea typeface="MS PGothic" panose="020B0600070205080204" pitchFamily="34" charset="-128"/>
              </a:defRPr>
            </a:lvl5pPr>
            <a:lvl6pPr marL="2476500" indent="-22066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33700" indent="-22066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390900" indent="-22066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48100" indent="-22066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D3E8AB6-117F-45A1-A7A1-70A242E70DBC}" type="slidenum">
              <a:rPr kumimoji="0" lang="en-GB"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3900120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p:cNvSpPr>
            <a:spLocks noGrp="1" noChangeArrowheads="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9pPr>
          </a:lstStyle>
          <a:p>
            <a:pPr marL="0" marR="0" lvl="0" indent="0" algn="l" defTabSz="449263" rtl="0" eaLnBrk="0" fontAlgn="base" latinLnBrk="0" hangingPunct="0">
              <a:lnSpc>
                <a:spcPct val="100000"/>
              </a:lnSpc>
              <a:spcBef>
                <a:spcPct val="0"/>
              </a:spcBef>
              <a:spcAft>
                <a:spcPct val="0"/>
              </a:spcAft>
              <a:buClrTx/>
              <a:buSzPct val="100000"/>
              <a:buFontTx/>
              <a:buNone/>
              <a:tabLst>
                <a:tab pos="457200" algn="l"/>
                <a:tab pos="914400" algn="l"/>
                <a:tab pos="1371600" algn="l"/>
                <a:tab pos="1828800" algn="l"/>
                <a:tab pos="2286000" algn="l"/>
                <a:tab pos="2743200" algn="l"/>
              </a:tabLst>
              <a:defRPr/>
            </a:pPr>
            <a:fld id="{353809E8-D321-4004-A295-FD2A8DEB3103}" type="slidenum">
              <a:rPr kumimoji="0" lang="en-GB" altLang="en-US" sz="1200" b="0" i="0" u="none" strike="noStrike" kern="1200" cap="none" spc="0" normalizeH="0" baseline="0" noProof="0" smtClean="0">
                <a:ln>
                  <a:noFill/>
                </a:ln>
                <a:solidFill>
                  <a:srgbClr val="FFFFFF"/>
                </a:solidFill>
                <a:effectLst/>
                <a:uLnTx/>
                <a:uFillTx/>
                <a:latin typeface="Arial" panose="020B0604020202020204" pitchFamily="34" charset="0"/>
              </a:rPr>
              <a:pPr marL="0" marR="0" lvl="0" indent="0" algn="l" defTabSz="449263" rtl="0" eaLnBrk="0" fontAlgn="base" latinLnBrk="0" hangingPunct="0">
                <a:lnSpc>
                  <a:spcPct val="100000"/>
                </a:lnSpc>
                <a:spcBef>
                  <a:spcPct val="0"/>
                </a:spcBef>
                <a:spcAft>
                  <a:spcPct val="0"/>
                </a:spcAft>
                <a:buClrTx/>
                <a:buSzPct val="100000"/>
                <a:buFontTx/>
                <a:buNone/>
                <a:tabLst>
                  <a:tab pos="457200" algn="l"/>
                  <a:tab pos="914400" algn="l"/>
                  <a:tab pos="1371600" algn="l"/>
                  <a:tab pos="1828800" algn="l"/>
                  <a:tab pos="2286000" algn="l"/>
                  <a:tab pos="2743200" algn="l"/>
                </a:tabLst>
                <a:defRPr/>
              </a:pPr>
              <a:t>13</a:t>
            </a:fld>
            <a:endParaRPr kumimoji="0" lang="en-GB" altLang="en-US" sz="1200" b="0" i="0" u="none" strike="noStrike" kern="1200" cap="none" spc="0" normalizeH="0" baseline="0" noProof="0">
              <a:ln>
                <a:noFill/>
              </a:ln>
              <a:solidFill>
                <a:srgbClr val="FFFFFF"/>
              </a:solidFill>
              <a:effectLst/>
              <a:uLnTx/>
              <a:uFillTx/>
              <a:latin typeface="Arial" panose="020B0604020202020204" pitchFamily="34" charset="0"/>
            </a:endParaRPr>
          </a:p>
        </p:txBody>
      </p:sp>
      <p:sp>
        <p:nvSpPr>
          <p:cNvPr id="43011" name="Rectangle 1"/>
          <p:cNvSpPr>
            <a:spLocks noGrp="1" noRot="1" noChangeAspect="1" noChangeArrowheads="1" noTextEdit="1"/>
          </p:cNvSpPr>
          <p:nvPr>
            <p:ph type="sldImg"/>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2" name="Text Box 2"/>
          <p:cNvSpPr txBox="1">
            <a:spLocks noChangeArrowheads="1"/>
          </p:cNvSpPr>
          <p:nvPr/>
        </p:nvSpPr>
        <p:spPr bwMode="auto">
          <a:xfrm>
            <a:off x="659190" y="5127041"/>
            <a:ext cx="5298220" cy="48547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382" tIns="46191" rIns="92382" bIns="46191"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n-US" altLang="en-US" sz="1800" b="0" i="0" u="none" strike="noStrike" kern="1200" cap="none" spc="0" normalizeH="0" baseline="0" noProof="0">
              <a:ln>
                <a:noFill/>
              </a:ln>
              <a:solidFill>
                <a:srgbClr val="FFFFFF"/>
              </a:solidFill>
              <a:effectLst/>
              <a:uLnTx/>
              <a:uFillTx/>
              <a:latin typeface="Arial" panose="020B0604020202020204" pitchFamily="34" charset="0"/>
            </a:endParaRPr>
          </a:p>
        </p:txBody>
      </p:sp>
      <p:sp>
        <p:nvSpPr>
          <p:cNvPr id="43013" name="Text Box 3"/>
          <p:cNvSpPr txBox="1">
            <a:spLocks noChangeArrowheads="1"/>
          </p:cNvSpPr>
          <p:nvPr/>
        </p:nvSpPr>
        <p:spPr bwMode="auto">
          <a:xfrm>
            <a:off x="3748274" y="10248910"/>
            <a:ext cx="2866782" cy="5411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382" tIns="46191" rIns="92382" bIns="46191"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n-US" altLang="en-US" sz="1800" b="0" i="0" u="none" strike="noStrike" kern="1200" cap="none" spc="0" normalizeH="0" baseline="0" noProof="0">
              <a:ln>
                <a:noFill/>
              </a:ln>
              <a:solidFill>
                <a:srgbClr val="FFFFFF"/>
              </a:solidFill>
              <a:effectLst/>
              <a:uLnTx/>
              <a:uFillTx/>
              <a:latin typeface="Arial" panose="020B0604020202020204" pitchFamily="34" charset="0"/>
            </a:endParaRPr>
          </a:p>
        </p:txBody>
      </p:sp>
      <p:sp>
        <p:nvSpPr>
          <p:cNvPr id="43014" name="Notes Placeholder 1"/>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miter lim="800000"/>
                <a:headEnd/>
                <a:tailEnd/>
              </a14:hiddenLine>
            </a:ext>
          </a:extLst>
        </p:spPr>
        <p:txBody>
          <a:bodyPr/>
          <a:lstStyle/>
          <a:p>
            <a:r>
              <a:rPr lang="en-GB" altLang="lt-LT" dirty="0"/>
              <a:t>VM:</a:t>
            </a:r>
            <a:r>
              <a:rPr lang="lt-LT" altLang="lt-LT" dirty="0"/>
              <a:t> slide </a:t>
            </a:r>
            <a:r>
              <a:rPr lang="lt-LT" altLang="lt-LT" dirty="0" err="1"/>
              <a:t>is</a:t>
            </a:r>
            <a:r>
              <a:rPr lang="lt-LT" altLang="lt-LT" dirty="0"/>
              <a:t> </a:t>
            </a:r>
            <a:r>
              <a:rPr lang="en-GB" altLang="lt-LT" dirty="0"/>
              <a:t>adapted.</a:t>
            </a:r>
          </a:p>
          <a:p>
            <a:r>
              <a:rPr lang="de-DE" altLang="lt-LT" dirty="0"/>
              <a:t>The list of CN-Codes for controled commodities </a:t>
            </a:r>
            <a:r>
              <a:rPr lang="en-GB" altLang="lt-LT" dirty="0"/>
              <a:t>is provided to customs</a:t>
            </a:r>
            <a:r>
              <a:rPr lang="lt-LT" altLang="lt-LT" dirty="0"/>
              <a:t> and so uploaded to their s</a:t>
            </a:r>
            <a:r>
              <a:rPr lang="en-GB" altLang="lt-LT" dirty="0"/>
              <a:t>y</a:t>
            </a:r>
            <a:r>
              <a:rPr lang="lt-LT" altLang="lt-LT" dirty="0"/>
              <a:t>stem, so when commodity is declarated for transit or import procedures, customs see the need for CHED</a:t>
            </a:r>
            <a:r>
              <a:rPr lang="en-GB" altLang="lt-LT" dirty="0"/>
              <a:t>.</a:t>
            </a:r>
          </a:p>
          <a:p>
            <a:endParaRPr lang="en-US" altLang="lt-LT" dirty="0"/>
          </a:p>
        </p:txBody>
      </p:sp>
    </p:spTree>
    <p:extLst>
      <p:ext uri="{BB962C8B-B14F-4D97-AF65-F5344CB8AC3E}">
        <p14:creationId xmlns:p14="http://schemas.microsoft.com/office/powerpoint/2010/main" val="6503309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itchFamily="34" charset="0"/>
            </a:endParaRPr>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ea typeface="ＭＳ Ｐゴシック" pitchFamily="34" charset="-128"/>
              </a:defRPr>
            </a:lvl1pPr>
            <a:lvl2pPr marL="742950" indent="-285750" eaLnBrk="0" hangingPunct="0">
              <a:spcBef>
                <a:spcPct val="30000"/>
              </a:spcBef>
              <a:defRPr sz="1200">
                <a:solidFill>
                  <a:schemeClr val="tx1"/>
                </a:solidFill>
                <a:latin typeface="Arial" pitchFamily="34" charset="0"/>
                <a:ea typeface="ＭＳ Ｐゴシック" pitchFamily="34" charset="-128"/>
              </a:defRPr>
            </a:lvl2pPr>
            <a:lvl3pPr marL="1143000" indent="-228600" eaLnBrk="0" hangingPunct="0">
              <a:spcBef>
                <a:spcPct val="30000"/>
              </a:spcBef>
              <a:defRPr sz="1200">
                <a:solidFill>
                  <a:schemeClr val="tx1"/>
                </a:solidFill>
                <a:latin typeface="Arial" pitchFamily="34" charset="0"/>
                <a:ea typeface="ＭＳ Ｐゴシック" pitchFamily="34" charset="-128"/>
              </a:defRPr>
            </a:lvl3pPr>
            <a:lvl4pPr marL="1600200" indent="-228600" eaLnBrk="0" hangingPunct="0">
              <a:spcBef>
                <a:spcPct val="30000"/>
              </a:spcBef>
              <a:defRPr sz="1200">
                <a:solidFill>
                  <a:schemeClr val="tx1"/>
                </a:solidFill>
                <a:latin typeface="Arial" pitchFamily="34" charset="0"/>
                <a:ea typeface="ＭＳ Ｐゴシック" pitchFamily="34" charset="-128"/>
              </a:defRPr>
            </a:lvl4pPr>
            <a:lvl5pPr marL="2057400" indent="-228600" eaLnBrk="0" hangingPunct="0">
              <a:spcBef>
                <a:spcPct val="30000"/>
              </a:spcBef>
              <a:defRPr sz="1200">
                <a:solidFill>
                  <a:schemeClr val="tx1"/>
                </a:solidFill>
                <a:latin typeface="Arial"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9pPr>
          </a:lstStyle>
          <a:p>
            <a:pPr eaLnBrk="1" hangingPunct="1">
              <a:spcBef>
                <a:spcPct val="0"/>
              </a:spcBef>
            </a:pPr>
            <a:fld id="{4E07D8EF-3CEC-4EAD-8120-4B1E32D24464}" type="slidenum">
              <a:rPr lang="en-GB" altLang="en-US" smtClean="0"/>
              <a:pPr eaLnBrk="1" hangingPunct="1">
                <a:spcBef>
                  <a:spcPct val="0"/>
                </a:spcBef>
              </a:pPr>
              <a:t>14</a:t>
            </a:fld>
            <a:endParaRPr lang="en-GB" altLang="en-US"/>
          </a:p>
        </p:txBody>
      </p:sp>
    </p:spTree>
    <p:extLst>
      <p:ext uri="{BB962C8B-B14F-4D97-AF65-F5344CB8AC3E}">
        <p14:creationId xmlns:p14="http://schemas.microsoft.com/office/powerpoint/2010/main" val="4890981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15</a:t>
            </a:fld>
            <a:endParaRPr lang="en-IE"/>
          </a:p>
        </p:txBody>
      </p:sp>
    </p:spTree>
    <p:extLst>
      <p:ext uri="{BB962C8B-B14F-4D97-AF65-F5344CB8AC3E}">
        <p14:creationId xmlns:p14="http://schemas.microsoft.com/office/powerpoint/2010/main" val="30959748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16</a:t>
            </a:fld>
            <a:endParaRPr lang="en-IE"/>
          </a:p>
        </p:txBody>
      </p:sp>
    </p:spTree>
    <p:extLst>
      <p:ext uri="{BB962C8B-B14F-4D97-AF65-F5344CB8AC3E}">
        <p14:creationId xmlns:p14="http://schemas.microsoft.com/office/powerpoint/2010/main" val="3228369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p:sp>
      <p:sp>
        <p:nvSpPr>
          <p:cNvPr id="5325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lt-LT" altLang="lt-LT"/>
          </a:p>
        </p:txBody>
      </p:sp>
    </p:spTree>
    <p:extLst>
      <p:ext uri="{BB962C8B-B14F-4D97-AF65-F5344CB8AC3E}">
        <p14:creationId xmlns:p14="http://schemas.microsoft.com/office/powerpoint/2010/main" val="2559749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p:sp>
      <p:sp>
        <p:nvSpPr>
          <p:cNvPr id="4505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lt-LT" dirty="0"/>
              <a:t>VM: Commission shall, in collaboration with the Member States, set up and manage a </a:t>
            </a:r>
            <a:r>
              <a:rPr lang="en-US" altLang="lt-LT" dirty="0" err="1"/>
              <a:t>computerised</a:t>
            </a:r>
            <a:r>
              <a:rPr lang="en-US" altLang="lt-LT" dirty="0"/>
              <a:t> information management system for official controls (IMSOC), through which data, information and documents concerning official controls and other official activities are managed, handled, and automatically exchanged.</a:t>
            </a:r>
            <a:endParaRPr lang="lt-LT" altLang="lt-LT" dirty="0"/>
          </a:p>
        </p:txBody>
      </p:sp>
    </p:spTree>
    <p:extLst>
      <p:ext uri="{BB962C8B-B14F-4D97-AF65-F5344CB8AC3E}">
        <p14:creationId xmlns:p14="http://schemas.microsoft.com/office/powerpoint/2010/main" val="6910555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p:sp>
      <p:sp>
        <p:nvSpPr>
          <p:cNvPr id="5529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miter lim="800000"/>
                <a:headEnd/>
                <a:tailEnd/>
              </a14:hiddenLine>
            </a:ext>
          </a:extLst>
        </p:spPr>
        <p:txBody>
          <a:bodyPr/>
          <a:lstStyle/>
          <a:p>
            <a:r>
              <a:rPr lang="en-GB" altLang="en-US" dirty="0"/>
              <a:t>VM: 2. </a:t>
            </a:r>
            <a:r>
              <a:rPr lang="en-US" altLang="lt-LT" dirty="0"/>
              <a:t>This may for example be the case when the consignment is transported from the place of dispatch to the border control post in less than 24 hours.</a:t>
            </a:r>
          </a:p>
          <a:p>
            <a:r>
              <a:rPr lang="en-US" altLang="en-US" dirty="0"/>
              <a:t>3. A</a:t>
            </a:r>
            <a:r>
              <a:rPr lang="en-US" altLang="lt-LT" dirty="0"/>
              <a:t>t the border control post designated for the aforementioned goods can be performed by a mobile official controls team.</a:t>
            </a:r>
            <a:endParaRPr lang="lt-LT" altLang="en-US" dirty="0"/>
          </a:p>
        </p:txBody>
      </p:sp>
      <p:sp>
        <p:nvSpPr>
          <p:cNvPr id="55300" name="Slide Number Placeholder 3"/>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Lst>
        </p:spPr>
        <p:txBody>
          <a:bodyPr/>
          <a:lstStyle>
            <a:lvl1pPr>
              <a:tabLst>
                <a:tab pos="457200" algn="l"/>
                <a:tab pos="914400" algn="l"/>
                <a:tab pos="1371600" algn="l"/>
                <a:tab pos="1828800" algn="l"/>
                <a:tab pos="2286000" algn="l"/>
                <a:tab pos="2743200" algn="l"/>
              </a:tabLst>
              <a:defRPr>
                <a:solidFill>
                  <a:schemeClr val="bg1"/>
                </a:solidFill>
                <a:latin typeface="Arial" panose="020B0604020202020204" pitchFamily="34" charset="0"/>
                <a:ea typeface="WenQuanYi Micro Hei"/>
                <a:cs typeface="WenQuanYi Micro Hei"/>
              </a:defRPr>
            </a:lvl1pPr>
            <a:lvl2pPr>
              <a:tabLst>
                <a:tab pos="457200" algn="l"/>
                <a:tab pos="914400" algn="l"/>
                <a:tab pos="1371600" algn="l"/>
                <a:tab pos="1828800" algn="l"/>
                <a:tab pos="2286000" algn="l"/>
                <a:tab pos="2743200" algn="l"/>
              </a:tabLst>
              <a:defRPr>
                <a:solidFill>
                  <a:schemeClr val="bg1"/>
                </a:solidFill>
                <a:latin typeface="Arial" panose="020B0604020202020204" pitchFamily="34" charset="0"/>
                <a:ea typeface="WenQuanYi Micro Hei"/>
                <a:cs typeface="WenQuanYi Micro Hei"/>
              </a:defRPr>
            </a:lvl2pPr>
            <a:lvl3pPr>
              <a:tabLst>
                <a:tab pos="457200" algn="l"/>
                <a:tab pos="914400" algn="l"/>
                <a:tab pos="1371600" algn="l"/>
                <a:tab pos="1828800" algn="l"/>
                <a:tab pos="2286000" algn="l"/>
                <a:tab pos="2743200" algn="l"/>
              </a:tabLst>
              <a:defRPr>
                <a:solidFill>
                  <a:schemeClr val="bg1"/>
                </a:solidFill>
                <a:latin typeface="Arial" panose="020B0604020202020204" pitchFamily="34" charset="0"/>
                <a:ea typeface="WenQuanYi Micro Hei"/>
                <a:cs typeface="WenQuanYi Micro Hei"/>
              </a:defRPr>
            </a:lvl3pPr>
            <a:lvl4pPr>
              <a:tabLst>
                <a:tab pos="457200" algn="l"/>
                <a:tab pos="914400" algn="l"/>
                <a:tab pos="1371600" algn="l"/>
                <a:tab pos="1828800" algn="l"/>
                <a:tab pos="2286000" algn="l"/>
                <a:tab pos="2743200" algn="l"/>
              </a:tabLst>
              <a:defRPr>
                <a:solidFill>
                  <a:schemeClr val="bg1"/>
                </a:solidFill>
                <a:latin typeface="Arial" panose="020B0604020202020204" pitchFamily="34" charset="0"/>
                <a:ea typeface="WenQuanYi Micro Hei"/>
                <a:cs typeface="WenQuanYi Micro Hei"/>
              </a:defRPr>
            </a:lvl4pPr>
            <a:lvl5pPr>
              <a:tabLst>
                <a:tab pos="457200" algn="l"/>
                <a:tab pos="914400" algn="l"/>
                <a:tab pos="1371600" algn="l"/>
                <a:tab pos="1828800" algn="l"/>
                <a:tab pos="2286000" algn="l"/>
                <a:tab pos="2743200" algn="l"/>
              </a:tabLst>
              <a:defRPr>
                <a:solidFill>
                  <a:schemeClr val="bg1"/>
                </a:solidFill>
                <a:latin typeface="Arial" panose="020B0604020202020204" pitchFamily="34" charset="0"/>
                <a:ea typeface="WenQuanYi Micro Hei"/>
                <a:cs typeface="WenQuanYi Micro Hei"/>
              </a:defRPr>
            </a:lvl5pPr>
            <a:lvl6pPr marL="2514600" indent="-228600" defTabSz="449263" eaLnBrk="0" fontAlgn="base" hangingPunct="0">
              <a:spcBef>
                <a:spcPct val="0"/>
              </a:spcBef>
              <a:spcAft>
                <a:spcPct val="0"/>
              </a:spcAft>
              <a:tabLst>
                <a:tab pos="457200" algn="l"/>
                <a:tab pos="914400" algn="l"/>
                <a:tab pos="1371600" algn="l"/>
                <a:tab pos="1828800" algn="l"/>
                <a:tab pos="2286000" algn="l"/>
                <a:tab pos="2743200" algn="l"/>
              </a:tabLst>
              <a:defRPr>
                <a:solidFill>
                  <a:schemeClr val="bg1"/>
                </a:solidFill>
                <a:latin typeface="Arial" panose="020B0604020202020204" pitchFamily="34" charset="0"/>
                <a:ea typeface="WenQuanYi Micro Hei"/>
                <a:cs typeface="WenQuanYi Micro Hei"/>
              </a:defRPr>
            </a:lvl6pPr>
            <a:lvl7pPr marL="2971800" indent="-228600" defTabSz="449263" eaLnBrk="0" fontAlgn="base" hangingPunct="0">
              <a:spcBef>
                <a:spcPct val="0"/>
              </a:spcBef>
              <a:spcAft>
                <a:spcPct val="0"/>
              </a:spcAft>
              <a:tabLst>
                <a:tab pos="457200" algn="l"/>
                <a:tab pos="914400" algn="l"/>
                <a:tab pos="1371600" algn="l"/>
                <a:tab pos="1828800" algn="l"/>
                <a:tab pos="2286000" algn="l"/>
                <a:tab pos="2743200" algn="l"/>
              </a:tabLst>
              <a:defRPr>
                <a:solidFill>
                  <a:schemeClr val="bg1"/>
                </a:solidFill>
                <a:latin typeface="Arial" panose="020B0604020202020204" pitchFamily="34" charset="0"/>
                <a:ea typeface="WenQuanYi Micro Hei"/>
                <a:cs typeface="WenQuanYi Micro Hei"/>
              </a:defRPr>
            </a:lvl7pPr>
            <a:lvl8pPr marL="3429000" indent="-228600" defTabSz="449263" eaLnBrk="0" fontAlgn="base" hangingPunct="0">
              <a:spcBef>
                <a:spcPct val="0"/>
              </a:spcBef>
              <a:spcAft>
                <a:spcPct val="0"/>
              </a:spcAft>
              <a:tabLst>
                <a:tab pos="457200" algn="l"/>
                <a:tab pos="914400" algn="l"/>
                <a:tab pos="1371600" algn="l"/>
                <a:tab pos="1828800" algn="l"/>
                <a:tab pos="2286000" algn="l"/>
                <a:tab pos="2743200" algn="l"/>
              </a:tabLst>
              <a:defRPr>
                <a:solidFill>
                  <a:schemeClr val="bg1"/>
                </a:solidFill>
                <a:latin typeface="Arial" panose="020B0604020202020204" pitchFamily="34" charset="0"/>
                <a:ea typeface="WenQuanYi Micro Hei"/>
                <a:cs typeface="WenQuanYi Micro Hei"/>
              </a:defRPr>
            </a:lvl8pPr>
            <a:lvl9pPr marL="3886200" indent="-228600" defTabSz="449263" eaLnBrk="0" fontAlgn="base" hangingPunct="0">
              <a:spcBef>
                <a:spcPct val="0"/>
              </a:spcBef>
              <a:spcAft>
                <a:spcPct val="0"/>
              </a:spcAft>
              <a:tabLst>
                <a:tab pos="457200" algn="l"/>
                <a:tab pos="914400" algn="l"/>
                <a:tab pos="1371600" algn="l"/>
                <a:tab pos="1828800" algn="l"/>
                <a:tab pos="2286000" algn="l"/>
                <a:tab pos="2743200" algn="l"/>
              </a:tabLst>
              <a:defRPr>
                <a:solidFill>
                  <a:schemeClr val="bg1"/>
                </a:solidFill>
                <a:latin typeface="Arial" panose="020B0604020202020204" pitchFamily="34" charset="0"/>
                <a:ea typeface="WenQuanYi Micro Hei"/>
                <a:cs typeface="WenQuanYi Micro Hei"/>
              </a:defRPr>
            </a:lvl9pPr>
          </a:lstStyle>
          <a:p>
            <a:fld id="{B92EA2CE-A4D6-43E4-B87B-06B51AB59D4E}" type="slidenum">
              <a:rPr lang="en-GB" altLang="en-US" sz="1200" b="1">
                <a:solidFill>
                  <a:srgbClr val="000000"/>
                </a:solidFill>
                <a:ea typeface="MS PGothic" panose="020B0600070205080204" pitchFamily="34" charset="-128"/>
              </a:rPr>
              <a:pPr/>
              <a:t>19</a:t>
            </a:fld>
            <a:endParaRPr lang="en-GB" altLang="en-US" sz="1200" b="1">
              <a:solidFill>
                <a:srgbClr val="000000"/>
              </a:solidFill>
              <a:ea typeface="MS PGothic" panose="020B0600070205080204" pitchFamily="34" charset="-128"/>
            </a:endParaRPr>
          </a:p>
        </p:txBody>
      </p:sp>
    </p:spTree>
    <p:extLst>
      <p:ext uri="{BB962C8B-B14F-4D97-AF65-F5344CB8AC3E}">
        <p14:creationId xmlns:p14="http://schemas.microsoft.com/office/powerpoint/2010/main" val="3713183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 y="793750"/>
            <a:ext cx="7059613" cy="3971925"/>
          </a:xfrm>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de-DE"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2</a:t>
            </a:fld>
            <a:endParaRPr lang="en-GB"/>
          </a:p>
        </p:txBody>
      </p:sp>
    </p:spTree>
    <p:extLst>
      <p:ext uri="{BB962C8B-B14F-4D97-AF65-F5344CB8AC3E}">
        <p14:creationId xmlns:p14="http://schemas.microsoft.com/office/powerpoint/2010/main" val="29526624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59CF2995-AB43-4B7C-B8CD-9DC7C3692A9C}" type="slidenum">
              <a:rPr lang="en-GB" smtClean="0"/>
              <a:t>20</a:t>
            </a:fld>
            <a:endParaRPr lang="en-GB" dirty="0"/>
          </a:p>
        </p:txBody>
      </p:sp>
    </p:spTree>
    <p:extLst>
      <p:ext uri="{BB962C8B-B14F-4D97-AF65-F5344CB8AC3E}">
        <p14:creationId xmlns:p14="http://schemas.microsoft.com/office/powerpoint/2010/main" val="18253572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Slide adopted for Physical checks.</a:t>
            </a:r>
            <a:endParaRPr lang="lt-LT"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F2995-AB43-4B7C-B8CD-9DC7C3692A9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520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22</a:t>
            </a:fld>
            <a:endParaRPr lang="en-IE"/>
          </a:p>
        </p:txBody>
      </p:sp>
    </p:spTree>
    <p:extLst>
      <p:ext uri="{BB962C8B-B14F-4D97-AF65-F5344CB8AC3E}">
        <p14:creationId xmlns:p14="http://schemas.microsoft.com/office/powerpoint/2010/main" val="18407543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23</a:t>
            </a:fld>
            <a:endParaRPr lang="en-IE"/>
          </a:p>
        </p:txBody>
      </p:sp>
    </p:spTree>
    <p:extLst>
      <p:ext uri="{BB962C8B-B14F-4D97-AF65-F5344CB8AC3E}">
        <p14:creationId xmlns:p14="http://schemas.microsoft.com/office/powerpoint/2010/main" val="5062392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24</a:t>
            </a:fld>
            <a:endParaRPr lang="en-IE"/>
          </a:p>
        </p:txBody>
      </p:sp>
    </p:spTree>
    <p:extLst>
      <p:ext uri="{BB962C8B-B14F-4D97-AF65-F5344CB8AC3E}">
        <p14:creationId xmlns:p14="http://schemas.microsoft.com/office/powerpoint/2010/main" val="23684666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25</a:t>
            </a:fld>
            <a:endParaRPr lang="en-IE"/>
          </a:p>
        </p:txBody>
      </p:sp>
    </p:spTree>
    <p:extLst>
      <p:ext uri="{BB962C8B-B14F-4D97-AF65-F5344CB8AC3E}">
        <p14:creationId xmlns:p14="http://schemas.microsoft.com/office/powerpoint/2010/main" val="997026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26</a:t>
            </a:fld>
            <a:endParaRPr lang="en-IE"/>
          </a:p>
        </p:txBody>
      </p:sp>
    </p:spTree>
    <p:extLst>
      <p:ext uri="{BB962C8B-B14F-4D97-AF65-F5344CB8AC3E}">
        <p14:creationId xmlns:p14="http://schemas.microsoft.com/office/powerpoint/2010/main" val="17853045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27</a:t>
            </a:fld>
            <a:endParaRPr lang="en-IE"/>
          </a:p>
        </p:txBody>
      </p:sp>
    </p:spTree>
    <p:extLst>
      <p:ext uri="{BB962C8B-B14F-4D97-AF65-F5344CB8AC3E}">
        <p14:creationId xmlns:p14="http://schemas.microsoft.com/office/powerpoint/2010/main" val="27022823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28</a:t>
            </a:fld>
            <a:endParaRPr lang="en-IE"/>
          </a:p>
        </p:txBody>
      </p:sp>
    </p:spTree>
    <p:extLst>
      <p:ext uri="{BB962C8B-B14F-4D97-AF65-F5344CB8AC3E}">
        <p14:creationId xmlns:p14="http://schemas.microsoft.com/office/powerpoint/2010/main" val="32539539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29</a:t>
            </a:fld>
            <a:endParaRPr lang="en-IE"/>
          </a:p>
        </p:txBody>
      </p:sp>
    </p:spTree>
    <p:extLst>
      <p:ext uri="{BB962C8B-B14F-4D97-AF65-F5344CB8AC3E}">
        <p14:creationId xmlns:p14="http://schemas.microsoft.com/office/powerpoint/2010/main" val="3785718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3</a:t>
            </a:fld>
            <a:endParaRPr lang="en-IE"/>
          </a:p>
        </p:txBody>
      </p:sp>
    </p:spTree>
    <p:extLst>
      <p:ext uri="{BB962C8B-B14F-4D97-AF65-F5344CB8AC3E}">
        <p14:creationId xmlns:p14="http://schemas.microsoft.com/office/powerpoint/2010/main" val="6738790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30</a:t>
            </a:fld>
            <a:endParaRPr lang="en-IE"/>
          </a:p>
        </p:txBody>
      </p:sp>
    </p:spTree>
    <p:extLst>
      <p:ext uri="{BB962C8B-B14F-4D97-AF65-F5344CB8AC3E}">
        <p14:creationId xmlns:p14="http://schemas.microsoft.com/office/powerpoint/2010/main" val="3719249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31</a:t>
            </a:fld>
            <a:endParaRPr lang="en-IE"/>
          </a:p>
        </p:txBody>
      </p:sp>
    </p:spTree>
    <p:extLst>
      <p:ext uri="{BB962C8B-B14F-4D97-AF65-F5344CB8AC3E}">
        <p14:creationId xmlns:p14="http://schemas.microsoft.com/office/powerpoint/2010/main" val="35716312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32</a:t>
            </a:fld>
            <a:endParaRPr lang="en-IE"/>
          </a:p>
        </p:txBody>
      </p:sp>
    </p:spTree>
    <p:extLst>
      <p:ext uri="{BB962C8B-B14F-4D97-AF65-F5344CB8AC3E}">
        <p14:creationId xmlns:p14="http://schemas.microsoft.com/office/powerpoint/2010/main" val="6923018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200" b="1" i="0" u="none" strike="noStrike" kern="1200" cap="none" spc="0" normalizeH="0" baseline="0" noProof="0" dirty="0" err="1">
                <a:ln>
                  <a:noFill/>
                </a:ln>
                <a:solidFill>
                  <a:srgbClr val="6FA528"/>
                </a:solidFill>
                <a:effectLst/>
                <a:uLnTx/>
                <a:uFillTx/>
                <a:latin typeface="Arial"/>
                <a:ea typeface="+mj-ea"/>
                <a:cs typeface="+mj-cs"/>
              </a:rPr>
              <a:t>Common</a:t>
            </a:r>
            <a:r>
              <a:rPr kumimoji="0" lang="en-GB" sz="1200" b="1" i="0" u="none" strike="noStrike" kern="1200" cap="none" spc="0" normalizeH="0" baseline="0" noProof="0" dirty="0">
                <a:ln>
                  <a:noFill/>
                </a:ln>
                <a:solidFill>
                  <a:srgbClr val="6FA528"/>
                </a:solidFill>
                <a:effectLst/>
                <a:uLnTx/>
                <a:uFillTx/>
                <a:latin typeface="Arial"/>
                <a:ea typeface="+mj-ea"/>
                <a:cs typeface="+mj-cs"/>
              </a:rPr>
              <a:t> </a:t>
            </a:r>
            <a:r>
              <a:rPr kumimoji="0" lang="lt-LT" sz="1200" b="1" i="0" u="none" strike="noStrike" kern="1200" cap="none" spc="0" normalizeH="0" baseline="0" noProof="0" dirty="0">
                <a:ln>
                  <a:noFill/>
                </a:ln>
                <a:solidFill>
                  <a:srgbClr val="6FA528"/>
                </a:solidFill>
                <a:effectLst/>
                <a:uLnTx/>
                <a:uFillTx/>
                <a:latin typeface="Arial"/>
                <a:ea typeface="+mj-ea"/>
                <a:cs typeface="+mj-cs"/>
              </a:rPr>
              <a:t>Health</a:t>
            </a:r>
            <a:r>
              <a:rPr kumimoji="0" lang="en-GB" sz="1200" b="1" i="0" u="none" strike="noStrike" kern="1200" cap="none" spc="0" normalizeH="0" baseline="0" noProof="0" dirty="0">
                <a:ln>
                  <a:noFill/>
                </a:ln>
                <a:solidFill>
                  <a:srgbClr val="6FA528"/>
                </a:solidFill>
                <a:effectLst/>
                <a:uLnTx/>
                <a:uFillTx/>
                <a:latin typeface="Arial"/>
                <a:ea typeface="+mj-ea"/>
                <a:cs typeface="+mj-cs"/>
              </a:rPr>
              <a:t> </a:t>
            </a:r>
            <a:r>
              <a:rPr kumimoji="0" lang="lt-LT" sz="1200" b="1" i="0" u="none" strike="noStrike" kern="1200" cap="none" spc="0" normalizeH="0" baseline="0" noProof="0" dirty="0" err="1">
                <a:ln>
                  <a:noFill/>
                </a:ln>
                <a:solidFill>
                  <a:srgbClr val="6FA528"/>
                </a:solidFill>
                <a:effectLst/>
                <a:uLnTx/>
                <a:uFillTx/>
                <a:latin typeface="Arial"/>
                <a:ea typeface="+mj-ea"/>
                <a:cs typeface="+mj-cs"/>
              </a:rPr>
              <a:t>Entry</a:t>
            </a:r>
            <a:r>
              <a:rPr kumimoji="0" lang="en-GB" sz="1200" b="1" i="0" u="none" strike="noStrike" kern="1200" cap="none" spc="0" normalizeH="0" baseline="0" noProof="0" dirty="0">
                <a:ln>
                  <a:noFill/>
                </a:ln>
                <a:solidFill>
                  <a:srgbClr val="6FA528"/>
                </a:solidFill>
                <a:effectLst/>
                <a:uLnTx/>
                <a:uFillTx/>
                <a:latin typeface="Arial"/>
                <a:ea typeface="+mj-ea"/>
                <a:cs typeface="+mj-cs"/>
              </a:rPr>
              <a:t> </a:t>
            </a:r>
            <a:r>
              <a:rPr kumimoji="0" lang="lt-LT" sz="1200" b="1" i="0" u="none" strike="noStrike" kern="1200" cap="none" spc="0" normalizeH="0" baseline="0" noProof="0" dirty="0" err="1">
                <a:ln>
                  <a:noFill/>
                </a:ln>
                <a:solidFill>
                  <a:srgbClr val="6FA528"/>
                </a:solidFill>
                <a:effectLst/>
                <a:uLnTx/>
                <a:uFillTx/>
                <a:latin typeface="Arial"/>
                <a:ea typeface="+mj-ea"/>
                <a:cs typeface="+mj-cs"/>
              </a:rPr>
              <a:t>Docume</a:t>
            </a:r>
            <a:r>
              <a:rPr kumimoji="0" lang="en-GB" sz="1200" b="1" i="0" u="none" strike="noStrike" kern="1200" cap="none" spc="0" normalizeH="0" baseline="0" noProof="0" dirty="0">
                <a:ln>
                  <a:noFill/>
                </a:ln>
                <a:solidFill>
                  <a:srgbClr val="6FA528"/>
                </a:solidFill>
                <a:effectLst/>
                <a:uLnTx/>
                <a:uFillTx/>
                <a:latin typeface="Arial"/>
                <a:ea typeface="+mj-ea"/>
                <a:cs typeface="+mj-cs"/>
              </a:rPr>
              <a:t>n</a:t>
            </a:r>
            <a:r>
              <a:rPr kumimoji="0" lang="lt-LT" sz="1200" b="1" i="0" u="none" strike="noStrike" kern="1200" cap="none" spc="0" normalizeH="0" baseline="0" noProof="0" dirty="0">
                <a:ln>
                  <a:noFill/>
                </a:ln>
                <a:solidFill>
                  <a:srgbClr val="6FA528"/>
                </a:solidFill>
                <a:effectLst/>
                <a:uLnTx/>
                <a:uFillTx/>
                <a:latin typeface="Arial"/>
                <a:ea typeface="+mj-ea"/>
                <a:cs typeface="+mj-cs"/>
              </a:rPr>
              <a:t>t</a:t>
            </a:r>
            <a:r>
              <a:rPr kumimoji="0" lang="en-GB" sz="1200" b="1" i="0" u="none" strike="noStrike" kern="1200" cap="none" spc="0" normalizeH="0" baseline="0" noProof="0" dirty="0">
                <a:ln>
                  <a:noFill/>
                </a:ln>
                <a:solidFill>
                  <a:srgbClr val="6FA528"/>
                </a:solidFill>
                <a:effectLst/>
                <a:uLnTx/>
                <a:uFillTx/>
                <a:latin typeface="Arial"/>
                <a:ea typeface="+mj-ea"/>
                <a:cs typeface="+mj-cs"/>
              </a:rPr>
              <a:t> (CHED) </a:t>
            </a:r>
            <a:r>
              <a:rPr kumimoji="0" lang="lt-LT" sz="1200" b="0" i="0" u="none" strike="noStrike" kern="1200" cap="none" spc="0" normalizeH="0" baseline="0" noProof="0" dirty="0">
                <a:ln>
                  <a:noFill/>
                </a:ln>
                <a:solidFill>
                  <a:srgbClr val="6FA528"/>
                </a:solidFill>
                <a:effectLst/>
                <a:uLnTx/>
                <a:uFillTx/>
                <a:latin typeface="Arial"/>
                <a:ea typeface="+mj-ea"/>
                <a:cs typeface="+mj-cs"/>
              </a:rPr>
              <a:t>(OCR </a:t>
            </a:r>
            <a:r>
              <a:rPr kumimoji="0" lang="lt-LT" sz="1200" b="0" i="0" u="none" strike="noStrike" kern="1200" cap="none" spc="0" normalizeH="0" baseline="0" noProof="0" dirty="0" err="1">
                <a:ln>
                  <a:noFill/>
                </a:ln>
                <a:solidFill>
                  <a:srgbClr val="6FA528"/>
                </a:solidFill>
                <a:effectLst/>
                <a:uLnTx/>
                <a:uFillTx/>
                <a:latin typeface="Arial"/>
                <a:ea typeface="+mj-ea"/>
                <a:cs typeface="+mj-cs"/>
              </a:rPr>
              <a:t>Article</a:t>
            </a:r>
            <a:r>
              <a:rPr kumimoji="0" lang="lt-LT" sz="1200" b="0" i="0" u="none" strike="noStrike" kern="1200" cap="none" spc="0" normalizeH="0" baseline="0" noProof="0" dirty="0">
                <a:ln>
                  <a:noFill/>
                </a:ln>
                <a:solidFill>
                  <a:srgbClr val="6FA528"/>
                </a:solidFill>
                <a:effectLst/>
                <a:uLnTx/>
                <a:uFillTx/>
                <a:latin typeface="Arial"/>
                <a:ea typeface="+mj-ea"/>
                <a:cs typeface="+mj-cs"/>
              </a:rPr>
              <a:t> 58)</a:t>
            </a:r>
            <a:endParaRPr kumimoji="0" lang="en-US" sz="1400" b="1" i="0" u="none" strike="noStrike" kern="0" cap="none" spc="0" normalizeH="0" baseline="0" noProof="0" dirty="0">
              <a:ln>
                <a:noFill/>
              </a:ln>
              <a:solidFill>
                <a:srgbClr val="6FA528"/>
              </a:solidFill>
              <a:effectLst/>
              <a:uLnTx/>
              <a:uFillTx/>
              <a:latin typeface="Arial"/>
              <a:ea typeface="+mj-ea"/>
              <a:cs typeface="+mj-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 </a:t>
            </a:r>
            <a:r>
              <a:rPr lang="en-US" dirty="0"/>
              <a:t>Communication with </a:t>
            </a:r>
            <a:r>
              <a:rPr lang="en-US" b="1" dirty="0">
                <a:solidFill>
                  <a:schemeClr val="tx2"/>
                </a:solidFill>
              </a:rPr>
              <a:t>third countries </a:t>
            </a:r>
            <a:r>
              <a:rPr lang="en-US" b="0" dirty="0">
                <a:solidFill>
                  <a:schemeClr val="tx2"/>
                </a:solidFill>
              </a:rPr>
              <a:t>a</a:t>
            </a:r>
            <a:r>
              <a:rPr lang="en-US" dirty="0"/>
              <a:t>bout any changes related to the Regulation (new commodities listed, delisted, move between the two Annexes, changes in the frequency of checks) for products coming from their country.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33</a:t>
            </a:fld>
            <a:endParaRPr lang="en-GB" dirty="0"/>
          </a:p>
        </p:txBody>
      </p:sp>
    </p:spTree>
    <p:extLst>
      <p:ext uri="{BB962C8B-B14F-4D97-AF65-F5344CB8AC3E}">
        <p14:creationId xmlns:p14="http://schemas.microsoft.com/office/powerpoint/2010/main" val="8190642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34</a:t>
            </a:fld>
            <a:endParaRPr lang="en-IE"/>
          </a:p>
        </p:txBody>
      </p:sp>
    </p:spTree>
    <p:extLst>
      <p:ext uri="{BB962C8B-B14F-4D97-AF65-F5344CB8AC3E}">
        <p14:creationId xmlns:p14="http://schemas.microsoft.com/office/powerpoint/2010/main" val="340805112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35</a:t>
            </a:fld>
            <a:endParaRPr lang="en-IE"/>
          </a:p>
        </p:txBody>
      </p:sp>
    </p:spTree>
    <p:extLst>
      <p:ext uri="{BB962C8B-B14F-4D97-AF65-F5344CB8AC3E}">
        <p14:creationId xmlns:p14="http://schemas.microsoft.com/office/powerpoint/2010/main" val="203076560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36</a:t>
            </a:fld>
            <a:endParaRPr lang="en-IE"/>
          </a:p>
        </p:txBody>
      </p:sp>
    </p:spTree>
    <p:extLst>
      <p:ext uri="{BB962C8B-B14F-4D97-AF65-F5344CB8AC3E}">
        <p14:creationId xmlns:p14="http://schemas.microsoft.com/office/powerpoint/2010/main" val="108152780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37</a:t>
            </a:fld>
            <a:endParaRPr lang="en-IE"/>
          </a:p>
        </p:txBody>
      </p:sp>
    </p:spTree>
    <p:extLst>
      <p:ext uri="{BB962C8B-B14F-4D97-AF65-F5344CB8AC3E}">
        <p14:creationId xmlns:p14="http://schemas.microsoft.com/office/powerpoint/2010/main" val="180645636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38</a:t>
            </a:fld>
            <a:endParaRPr lang="en-IE"/>
          </a:p>
        </p:txBody>
      </p:sp>
    </p:spTree>
    <p:extLst>
      <p:ext uri="{BB962C8B-B14F-4D97-AF65-F5344CB8AC3E}">
        <p14:creationId xmlns:p14="http://schemas.microsoft.com/office/powerpoint/2010/main" val="223305881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39</a:t>
            </a:fld>
            <a:endParaRPr lang="en-IE"/>
          </a:p>
        </p:txBody>
      </p:sp>
    </p:spTree>
    <p:extLst>
      <p:ext uri="{BB962C8B-B14F-4D97-AF65-F5344CB8AC3E}">
        <p14:creationId xmlns:p14="http://schemas.microsoft.com/office/powerpoint/2010/main" val="202790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 y="793750"/>
            <a:ext cx="7059613" cy="3971925"/>
          </a:xfrm>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de-DE"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4</a:t>
            </a:fld>
            <a:endParaRPr lang="en-GB"/>
          </a:p>
        </p:txBody>
      </p:sp>
    </p:spTree>
    <p:extLst>
      <p:ext uri="{BB962C8B-B14F-4D97-AF65-F5344CB8AC3E}">
        <p14:creationId xmlns:p14="http://schemas.microsoft.com/office/powerpoint/2010/main" val="203662218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40</a:t>
            </a:fld>
            <a:endParaRPr lang="en-IE"/>
          </a:p>
        </p:txBody>
      </p:sp>
    </p:spTree>
    <p:extLst>
      <p:ext uri="{BB962C8B-B14F-4D97-AF65-F5344CB8AC3E}">
        <p14:creationId xmlns:p14="http://schemas.microsoft.com/office/powerpoint/2010/main" val="175195291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41</a:t>
            </a:fld>
            <a:endParaRPr lang="en-IE"/>
          </a:p>
        </p:txBody>
      </p:sp>
    </p:spTree>
    <p:extLst>
      <p:ext uri="{BB962C8B-B14F-4D97-AF65-F5344CB8AC3E}">
        <p14:creationId xmlns:p14="http://schemas.microsoft.com/office/powerpoint/2010/main" val="323306905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42</a:t>
            </a:fld>
            <a:endParaRPr lang="en-IE"/>
          </a:p>
        </p:txBody>
      </p:sp>
    </p:spTree>
    <p:extLst>
      <p:ext uri="{BB962C8B-B14F-4D97-AF65-F5344CB8AC3E}">
        <p14:creationId xmlns:p14="http://schemas.microsoft.com/office/powerpoint/2010/main" val="272255706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43</a:t>
            </a:fld>
            <a:endParaRPr lang="en-IE"/>
          </a:p>
        </p:txBody>
      </p:sp>
    </p:spTree>
    <p:extLst>
      <p:ext uri="{BB962C8B-B14F-4D97-AF65-F5344CB8AC3E}">
        <p14:creationId xmlns:p14="http://schemas.microsoft.com/office/powerpoint/2010/main" val="4248418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a:p>
            <a:endParaRPr lang="en-GB" altLang="en-US">
              <a:latin typeface="Arial" panose="020B0604020202020204" pitchFamily="34" charset="0"/>
            </a:endParaRPr>
          </a:p>
          <a:p>
            <a:endParaRPr lang="en-GB" altLang="en-US">
              <a:latin typeface="Arial" panose="020B0604020202020204" pitchFamily="34" charset="0"/>
            </a:endParaRPr>
          </a:p>
          <a:p>
            <a:endParaRPr lang="en-GB" altLang="en-US">
              <a:latin typeface="Arial" panose="020B0604020202020204" pitchFamily="34" charset="0"/>
            </a:endParaRPr>
          </a:p>
          <a:p>
            <a:endParaRPr lang="en-GB" altLang="en-US">
              <a:latin typeface="Arial" panose="020B0604020202020204" pitchFamily="34" charset="0"/>
            </a:endParaRPr>
          </a:p>
          <a:p>
            <a:endParaRPr lang="en-GB" altLang="en-US">
              <a:latin typeface="Arial" panose="020B0604020202020204" pitchFamily="34" charset="0"/>
            </a:endParaRPr>
          </a:p>
          <a:p>
            <a:endParaRPr lang="en-GB" altLang="en-US">
              <a:latin typeface="Arial" panose="020B0604020202020204" pitchFamily="34" charset="0"/>
            </a:endParaRPr>
          </a:p>
          <a:p>
            <a:endParaRPr lang="en-GB" altLang="en-US">
              <a:latin typeface="Arial" panose="020B0604020202020204" pitchFamily="34" charset="0"/>
            </a:endParaRP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28663" indent="-279400">
              <a:spcBef>
                <a:spcPct val="30000"/>
              </a:spcBef>
              <a:defRPr sz="1200">
                <a:solidFill>
                  <a:schemeClr val="tx1"/>
                </a:solidFill>
                <a:latin typeface="Arial" panose="020B0604020202020204" pitchFamily="34" charset="0"/>
                <a:ea typeface="MS PGothic" panose="020B0600070205080204" pitchFamily="34" charset="-128"/>
              </a:defRPr>
            </a:lvl2pPr>
            <a:lvl3pPr marL="1122363" indent="-223838">
              <a:spcBef>
                <a:spcPct val="30000"/>
              </a:spcBef>
              <a:defRPr sz="1200">
                <a:solidFill>
                  <a:schemeClr val="tx1"/>
                </a:solidFill>
                <a:latin typeface="Arial" panose="020B0604020202020204" pitchFamily="34" charset="0"/>
                <a:ea typeface="MS PGothic" panose="020B0600070205080204" pitchFamily="34" charset="-128"/>
              </a:defRPr>
            </a:lvl3pPr>
            <a:lvl4pPr marL="1571625" indent="-223838">
              <a:spcBef>
                <a:spcPct val="30000"/>
              </a:spcBef>
              <a:defRPr sz="1200">
                <a:solidFill>
                  <a:schemeClr val="tx1"/>
                </a:solidFill>
                <a:latin typeface="Arial" panose="020B0604020202020204" pitchFamily="34" charset="0"/>
                <a:ea typeface="MS PGothic" panose="020B0600070205080204" pitchFamily="34" charset="-128"/>
              </a:defRPr>
            </a:lvl4pPr>
            <a:lvl5pPr marL="2020888" indent="-223838">
              <a:spcBef>
                <a:spcPct val="30000"/>
              </a:spcBef>
              <a:defRPr sz="1200">
                <a:solidFill>
                  <a:schemeClr val="tx1"/>
                </a:solidFill>
                <a:latin typeface="Arial" panose="020B0604020202020204" pitchFamily="34" charset="0"/>
                <a:ea typeface="MS PGothic" panose="020B0600070205080204" pitchFamily="34" charset="-128"/>
              </a:defRPr>
            </a:lvl5pPr>
            <a:lvl6pPr marL="2478088" indent="-22383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35288" indent="-22383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392488" indent="-22383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49688" indent="-22383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F7B5E5B-126B-4EB6-8EC9-7288E424F10D}" type="slidenum">
              <a:rPr kumimoji="0" lang="en-GB"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1426227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171B196C-2B36-4B7D-867E-0618C530D984}" type="slidenum">
              <a:rPr lang="en-IE" smtClean="0"/>
              <a:t>6</a:t>
            </a:fld>
            <a:endParaRPr lang="en-IE"/>
          </a:p>
        </p:txBody>
      </p:sp>
    </p:spTree>
    <p:extLst>
      <p:ext uri="{BB962C8B-B14F-4D97-AF65-F5344CB8AC3E}">
        <p14:creationId xmlns:p14="http://schemas.microsoft.com/office/powerpoint/2010/main" val="595853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33425" indent="-28098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27125" indent="-225425"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79563" indent="-225425"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30413" indent="-225425"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87613" indent="-2254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44813" indent="-2254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02013" indent="-2254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59213" indent="-2254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pPr>
            <a:fld id="{7E6D79A4-ED58-48EB-81CB-18A9D4A9FDB4}" type="slidenum">
              <a:rPr lang="en-GB" altLang="en-US"/>
              <a:pPr eaLnBrk="1" hangingPunct="1">
                <a:spcBef>
                  <a:spcPct val="0"/>
                </a:spcBef>
              </a:pPr>
              <a:t>7</a:t>
            </a:fld>
            <a:endParaRPr lang="en-GB" altLang="en-US"/>
          </a:p>
        </p:txBody>
      </p:sp>
    </p:spTree>
    <p:extLst>
      <p:ext uri="{BB962C8B-B14F-4D97-AF65-F5344CB8AC3E}">
        <p14:creationId xmlns:p14="http://schemas.microsoft.com/office/powerpoint/2010/main" val="15888332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p:sp>
      <p:sp>
        <p:nvSpPr>
          <p:cNvPr id="4096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miter lim="800000"/>
                <a:headEnd/>
                <a:tailEnd/>
              </a14:hiddenLine>
            </a:ext>
          </a:extLst>
        </p:spPr>
        <p:txBody>
          <a:bodyPr/>
          <a:lstStyle/>
          <a:p>
            <a:r>
              <a:rPr lang="en-US" altLang="en-US" dirty="0"/>
              <a:t>VM:</a:t>
            </a:r>
            <a:r>
              <a:rPr lang="en-US" altLang="en-US" baseline="0" dirty="0"/>
              <a:t> slide is adapted.</a:t>
            </a:r>
            <a:endParaRPr lang="en-US" altLang="en-US" dirty="0"/>
          </a:p>
        </p:txBody>
      </p:sp>
      <p:sp>
        <p:nvSpPr>
          <p:cNvPr id="40964" name="Slide Number Placeholder 3"/>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Lst>
        </p:spPr>
        <p:txBody>
          <a:bodyPr/>
          <a:lstStyle>
            <a:lvl1pPr>
              <a:tabLst>
                <a:tab pos="457200" algn="l"/>
                <a:tab pos="914400" algn="l"/>
                <a:tab pos="1371600" algn="l"/>
                <a:tab pos="1828800" algn="l"/>
                <a:tab pos="2286000" algn="l"/>
                <a:tab pos="2743200" algn="l"/>
              </a:tabLst>
              <a:defRPr>
                <a:solidFill>
                  <a:schemeClr val="bg1"/>
                </a:solidFill>
                <a:latin typeface="Arial" panose="020B0604020202020204" pitchFamily="34" charset="0"/>
                <a:ea typeface="WenQuanYi Micro Hei"/>
                <a:cs typeface="WenQuanYi Micro Hei"/>
              </a:defRPr>
            </a:lvl1pPr>
            <a:lvl2pPr>
              <a:tabLst>
                <a:tab pos="457200" algn="l"/>
                <a:tab pos="914400" algn="l"/>
                <a:tab pos="1371600" algn="l"/>
                <a:tab pos="1828800" algn="l"/>
                <a:tab pos="2286000" algn="l"/>
                <a:tab pos="2743200" algn="l"/>
              </a:tabLst>
              <a:defRPr>
                <a:solidFill>
                  <a:schemeClr val="bg1"/>
                </a:solidFill>
                <a:latin typeface="Arial" panose="020B0604020202020204" pitchFamily="34" charset="0"/>
                <a:ea typeface="WenQuanYi Micro Hei"/>
                <a:cs typeface="WenQuanYi Micro Hei"/>
              </a:defRPr>
            </a:lvl2pPr>
            <a:lvl3pPr>
              <a:tabLst>
                <a:tab pos="457200" algn="l"/>
                <a:tab pos="914400" algn="l"/>
                <a:tab pos="1371600" algn="l"/>
                <a:tab pos="1828800" algn="l"/>
                <a:tab pos="2286000" algn="l"/>
                <a:tab pos="2743200" algn="l"/>
              </a:tabLst>
              <a:defRPr>
                <a:solidFill>
                  <a:schemeClr val="bg1"/>
                </a:solidFill>
                <a:latin typeface="Arial" panose="020B0604020202020204" pitchFamily="34" charset="0"/>
                <a:ea typeface="WenQuanYi Micro Hei"/>
                <a:cs typeface="WenQuanYi Micro Hei"/>
              </a:defRPr>
            </a:lvl3pPr>
            <a:lvl4pPr>
              <a:tabLst>
                <a:tab pos="457200" algn="l"/>
                <a:tab pos="914400" algn="l"/>
                <a:tab pos="1371600" algn="l"/>
                <a:tab pos="1828800" algn="l"/>
                <a:tab pos="2286000" algn="l"/>
                <a:tab pos="2743200" algn="l"/>
              </a:tabLst>
              <a:defRPr>
                <a:solidFill>
                  <a:schemeClr val="bg1"/>
                </a:solidFill>
                <a:latin typeface="Arial" panose="020B0604020202020204" pitchFamily="34" charset="0"/>
                <a:ea typeface="WenQuanYi Micro Hei"/>
                <a:cs typeface="WenQuanYi Micro Hei"/>
              </a:defRPr>
            </a:lvl4pPr>
            <a:lvl5pPr>
              <a:tabLst>
                <a:tab pos="457200" algn="l"/>
                <a:tab pos="914400" algn="l"/>
                <a:tab pos="1371600" algn="l"/>
                <a:tab pos="1828800" algn="l"/>
                <a:tab pos="2286000" algn="l"/>
                <a:tab pos="2743200" algn="l"/>
              </a:tabLst>
              <a:defRPr>
                <a:solidFill>
                  <a:schemeClr val="bg1"/>
                </a:solidFill>
                <a:latin typeface="Arial" panose="020B0604020202020204" pitchFamily="34" charset="0"/>
                <a:ea typeface="WenQuanYi Micro Hei"/>
                <a:cs typeface="WenQuanYi Micro Hei"/>
              </a:defRPr>
            </a:lvl5pPr>
            <a:lvl6pPr marL="2514600" indent="-228600" defTabSz="449263" eaLnBrk="0" fontAlgn="base" hangingPunct="0">
              <a:spcBef>
                <a:spcPct val="0"/>
              </a:spcBef>
              <a:spcAft>
                <a:spcPct val="0"/>
              </a:spcAft>
              <a:tabLst>
                <a:tab pos="457200" algn="l"/>
                <a:tab pos="914400" algn="l"/>
                <a:tab pos="1371600" algn="l"/>
                <a:tab pos="1828800" algn="l"/>
                <a:tab pos="2286000" algn="l"/>
                <a:tab pos="2743200" algn="l"/>
              </a:tabLst>
              <a:defRPr>
                <a:solidFill>
                  <a:schemeClr val="bg1"/>
                </a:solidFill>
                <a:latin typeface="Arial" panose="020B0604020202020204" pitchFamily="34" charset="0"/>
                <a:ea typeface="WenQuanYi Micro Hei"/>
                <a:cs typeface="WenQuanYi Micro Hei"/>
              </a:defRPr>
            </a:lvl6pPr>
            <a:lvl7pPr marL="2971800" indent="-228600" defTabSz="449263" eaLnBrk="0" fontAlgn="base" hangingPunct="0">
              <a:spcBef>
                <a:spcPct val="0"/>
              </a:spcBef>
              <a:spcAft>
                <a:spcPct val="0"/>
              </a:spcAft>
              <a:tabLst>
                <a:tab pos="457200" algn="l"/>
                <a:tab pos="914400" algn="l"/>
                <a:tab pos="1371600" algn="l"/>
                <a:tab pos="1828800" algn="l"/>
                <a:tab pos="2286000" algn="l"/>
                <a:tab pos="2743200" algn="l"/>
              </a:tabLst>
              <a:defRPr>
                <a:solidFill>
                  <a:schemeClr val="bg1"/>
                </a:solidFill>
                <a:latin typeface="Arial" panose="020B0604020202020204" pitchFamily="34" charset="0"/>
                <a:ea typeface="WenQuanYi Micro Hei"/>
                <a:cs typeface="WenQuanYi Micro Hei"/>
              </a:defRPr>
            </a:lvl7pPr>
            <a:lvl8pPr marL="3429000" indent="-228600" defTabSz="449263" eaLnBrk="0" fontAlgn="base" hangingPunct="0">
              <a:spcBef>
                <a:spcPct val="0"/>
              </a:spcBef>
              <a:spcAft>
                <a:spcPct val="0"/>
              </a:spcAft>
              <a:tabLst>
                <a:tab pos="457200" algn="l"/>
                <a:tab pos="914400" algn="l"/>
                <a:tab pos="1371600" algn="l"/>
                <a:tab pos="1828800" algn="l"/>
                <a:tab pos="2286000" algn="l"/>
                <a:tab pos="2743200" algn="l"/>
              </a:tabLst>
              <a:defRPr>
                <a:solidFill>
                  <a:schemeClr val="bg1"/>
                </a:solidFill>
                <a:latin typeface="Arial" panose="020B0604020202020204" pitchFamily="34" charset="0"/>
                <a:ea typeface="WenQuanYi Micro Hei"/>
                <a:cs typeface="WenQuanYi Micro Hei"/>
              </a:defRPr>
            </a:lvl8pPr>
            <a:lvl9pPr marL="3886200" indent="-228600" defTabSz="449263" eaLnBrk="0" fontAlgn="base" hangingPunct="0">
              <a:spcBef>
                <a:spcPct val="0"/>
              </a:spcBef>
              <a:spcAft>
                <a:spcPct val="0"/>
              </a:spcAft>
              <a:tabLst>
                <a:tab pos="457200" algn="l"/>
                <a:tab pos="914400" algn="l"/>
                <a:tab pos="1371600" algn="l"/>
                <a:tab pos="1828800" algn="l"/>
                <a:tab pos="2286000" algn="l"/>
                <a:tab pos="2743200" algn="l"/>
              </a:tabLst>
              <a:defRPr>
                <a:solidFill>
                  <a:schemeClr val="bg1"/>
                </a:solidFill>
                <a:latin typeface="Arial" panose="020B0604020202020204" pitchFamily="34" charset="0"/>
                <a:ea typeface="WenQuanYi Micro Hei"/>
                <a:cs typeface="WenQuanYi Micro Hei"/>
              </a:defRPr>
            </a:lvl9pPr>
          </a:lstStyle>
          <a:p>
            <a:pPr marL="0" marR="0" lvl="0" indent="0" algn="l" defTabSz="449263"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Lst>
              <a:defRPr/>
            </a:pPr>
            <a:fld id="{EA441E5D-0451-4AB0-BD6E-6055D156E39E}" type="slidenum">
              <a:rPr kumimoji="0" lang="en-GB" altLang="en-US" sz="1200" b="1"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l" defTabSz="449263"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Lst>
                <a:defRPr/>
              </a:pPr>
              <a:t>8</a:t>
            </a:fld>
            <a:endParaRPr kumimoji="0" lang="en-GB" altLang="en-US" sz="1200" b="1"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237835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latin typeface="Arial" panose="020B0604020202020204" pitchFamily="34" charset="0"/>
              </a:rPr>
              <a:t>A common, risk based framework for border controls on all animals and goods entering the EU.</a:t>
            </a:r>
          </a:p>
          <a:p>
            <a:endParaRPr lang="en-GB" altLang="en-US">
              <a:latin typeface="Arial" panose="020B0604020202020204" pitchFamily="34" charset="0"/>
            </a:endParaRPr>
          </a:p>
          <a:p>
            <a:r>
              <a:rPr lang="en-GB" altLang="en-US">
                <a:latin typeface="Arial" panose="020B0604020202020204" pitchFamily="34" charset="0"/>
              </a:rPr>
              <a:t>Border Control Posts (BCPs) will replace the different Border Inspection Posts (BIPs) and Designated Points of Entry (DPEs). </a:t>
            </a:r>
            <a:br>
              <a:rPr lang="en-GB" altLang="en-US">
                <a:latin typeface="Arial" panose="020B0604020202020204" pitchFamily="34" charset="0"/>
              </a:rPr>
            </a:br>
            <a:r>
              <a:rPr lang="en-GB" altLang="en-US">
                <a:latin typeface="Arial" panose="020B0604020202020204" pitchFamily="34" charset="0"/>
              </a:rPr>
              <a:t>Minimum requirements for facilities, equipment and staff qualifications will apply throughout all BCPs.</a:t>
            </a:r>
          </a:p>
          <a:p>
            <a:endParaRPr lang="en-GB" altLang="en-US">
              <a:latin typeface="Arial" panose="020B0604020202020204" pitchFamily="34" charset="0"/>
            </a:endParaRPr>
          </a:p>
          <a:p>
            <a:r>
              <a:rPr lang="en-GB" altLang="en-US">
                <a:latin typeface="Arial" panose="020B0604020202020204" pitchFamily="34" charset="0"/>
              </a:rPr>
              <a:t>A single standard document (CHED) will be used by operators for the prior notification of consignments.</a:t>
            </a:r>
          </a:p>
          <a:p>
            <a:r>
              <a:rPr lang="en-GB" altLang="en-US">
                <a:latin typeface="Arial" panose="020B0604020202020204" pitchFamily="34" charset="0"/>
              </a:rPr>
              <a:t>Transmitted to the BCP through IMSOC which will allow for the integration of existing computerised systems (including Europhyt).</a:t>
            </a:r>
          </a:p>
          <a:p>
            <a:endParaRPr lang="en-GB" altLang="en-US">
              <a:latin typeface="Arial" panose="020B0604020202020204" pitchFamily="34" charset="0"/>
            </a:endParaRPr>
          </a:p>
          <a:p>
            <a:endParaRPr lang="en-GB" altLang="en-US">
              <a:latin typeface="Arial" panose="020B0604020202020204" pitchFamily="34" charset="0"/>
            </a:endParaRPr>
          </a:p>
          <a:p>
            <a:endParaRPr lang="sv-SE" altLang="en-US">
              <a:latin typeface="Arial" panose="020B0604020202020204" pitchFamily="34" charset="0"/>
            </a:endParaRPr>
          </a:p>
          <a:p>
            <a:endParaRPr lang="en-GB" altLang="en-US">
              <a:latin typeface="Arial" panose="020B0604020202020204" pitchFamily="34" charset="0"/>
            </a:endParaRPr>
          </a:p>
          <a:p>
            <a:endParaRPr lang="en-US" altLang="en-US">
              <a:latin typeface="Arial" panose="020B0604020202020204" pitchFamily="34" charset="0"/>
            </a:endParaRPr>
          </a:p>
        </p:txBody>
      </p:sp>
      <p:sp>
        <p:nvSpPr>
          <p:cNvPr id="942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27075" indent="-2778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20775" indent="-22066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70038" indent="-22066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19300" indent="-22066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76500" indent="-22066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33700" indent="-22066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90900" indent="-22066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48100" indent="-22066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pPr>
            <a:fld id="{6107772C-D68F-4DFC-96C8-9F80F6CCF131}" type="slidenum">
              <a:rPr lang="en-GB" altLang="en-US">
                <a:solidFill>
                  <a:srgbClr val="000000"/>
                </a:solidFill>
              </a:rPr>
              <a:pPr eaLnBrk="1" hangingPunct="1">
                <a:spcBef>
                  <a:spcPct val="0"/>
                </a:spcBef>
              </a:pPr>
              <a:t>9</a:t>
            </a:fld>
            <a:endParaRPr lang="en-GB" altLang="en-US">
              <a:solidFill>
                <a:srgbClr val="000000"/>
              </a:solidFill>
            </a:endParaRPr>
          </a:p>
        </p:txBody>
      </p:sp>
    </p:spTree>
    <p:extLst>
      <p:ext uri="{BB962C8B-B14F-4D97-AF65-F5344CB8AC3E}">
        <p14:creationId xmlns:p14="http://schemas.microsoft.com/office/powerpoint/2010/main" val="295779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1BBEC-DBAF-D0A8-3CE3-C2F7199362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30AA6D2C-82D2-A585-D652-4768D76BAF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377323F3-D8B1-F393-19C9-0EFC2ADA8ACE}"/>
              </a:ext>
            </a:extLst>
          </p:cNvPr>
          <p:cNvSpPr>
            <a:spLocks noGrp="1"/>
          </p:cNvSpPr>
          <p:nvPr>
            <p:ph type="dt" sz="half" idx="10"/>
          </p:nvPr>
        </p:nvSpPr>
        <p:spPr/>
        <p:txBody>
          <a:bodyPr/>
          <a:lstStyle/>
          <a:p>
            <a:fld id="{6A072112-9564-4F83-9F71-556D47AACF34}" type="datetimeFigureOut">
              <a:rPr lang="en-IE" smtClean="0"/>
              <a:t>29/04/2024</a:t>
            </a:fld>
            <a:endParaRPr lang="en-IE"/>
          </a:p>
        </p:txBody>
      </p:sp>
      <p:sp>
        <p:nvSpPr>
          <p:cNvPr id="5" name="Footer Placeholder 4">
            <a:extLst>
              <a:ext uri="{FF2B5EF4-FFF2-40B4-BE49-F238E27FC236}">
                <a16:creationId xmlns:a16="http://schemas.microsoft.com/office/drawing/2014/main" id="{8E0A0652-C79E-CF27-CC5C-DF37B82231E0}"/>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3215ABE4-6D83-D70C-5847-C5A648D6B33E}"/>
              </a:ext>
            </a:extLst>
          </p:cNvPr>
          <p:cNvSpPr>
            <a:spLocks noGrp="1"/>
          </p:cNvSpPr>
          <p:nvPr>
            <p:ph type="sldNum" sz="quarter" idx="12"/>
          </p:nvPr>
        </p:nvSpPr>
        <p:spPr/>
        <p:txBody>
          <a:bodyPr/>
          <a:lstStyle/>
          <a:p>
            <a:fld id="{AF1493D3-AD52-4F8D-965B-BA50F97189AC}" type="slidenum">
              <a:rPr lang="en-IE" smtClean="0"/>
              <a:t>‹#›</a:t>
            </a:fld>
            <a:endParaRPr lang="en-IE"/>
          </a:p>
        </p:txBody>
      </p:sp>
    </p:spTree>
    <p:extLst>
      <p:ext uri="{BB962C8B-B14F-4D97-AF65-F5344CB8AC3E}">
        <p14:creationId xmlns:p14="http://schemas.microsoft.com/office/powerpoint/2010/main" val="2179539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F25EA-4D4A-EE4F-1E5C-92158B2BD768}"/>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596B6C0F-62EE-0605-53AD-D1A764F98C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49F8CA91-1AD9-CF44-F64C-DA041A61296C}"/>
              </a:ext>
            </a:extLst>
          </p:cNvPr>
          <p:cNvSpPr>
            <a:spLocks noGrp="1"/>
          </p:cNvSpPr>
          <p:nvPr>
            <p:ph type="dt" sz="half" idx="10"/>
          </p:nvPr>
        </p:nvSpPr>
        <p:spPr/>
        <p:txBody>
          <a:bodyPr/>
          <a:lstStyle/>
          <a:p>
            <a:fld id="{6A072112-9564-4F83-9F71-556D47AACF34}" type="datetimeFigureOut">
              <a:rPr lang="en-IE" smtClean="0"/>
              <a:t>29/04/2024</a:t>
            </a:fld>
            <a:endParaRPr lang="en-IE"/>
          </a:p>
        </p:txBody>
      </p:sp>
      <p:sp>
        <p:nvSpPr>
          <p:cNvPr id="5" name="Footer Placeholder 4">
            <a:extLst>
              <a:ext uri="{FF2B5EF4-FFF2-40B4-BE49-F238E27FC236}">
                <a16:creationId xmlns:a16="http://schemas.microsoft.com/office/drawing/2014/main" id="{8C8C41E8-529A-2EB2-21B5-CECA55E68B6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12EA77C-3A9B-479A-8834-1B80BD60303C}"/>
              </a:ext>
            </a:extLst>
          </p:cNvPr>
          <p:cNvSpPr>
            <a:spLocks noGrp="1"/>
          </p:cNvSpPr>
          <p:nvPr>
            <p:ph type="sldNum" sz="quarter" idx="12"/>
          </p:nvPr>
        </p:nvSpPr>
        <p:spPr/>
        <p:txBody>
          <a:bodyPr/>
          <a:lstStyle/>
          <a:p>
            <a:fld id="{AF1493D3-AD52-4F8D-965B-BA50F97189AC}" type="slidenum">
              <a:rPr lang="en-IE" smtClean="0"/>
              <a:t>‹#›</a:t>
            </a:fld>
            <a:endParaRPr lang="en-IE"/>
          </a:p>
        </p:txBody>
      </p:sp>
    </p:spTree>
    <p:extLst>
      <p:ext uri="{BB962C8B-B14F-4D97-AF65-F5344CB8AC3E}">
        <p14:creationId xmlns:p14="http://schemas.microsoft.com/office/powerpoint/2010/main" val="2783944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B28BC4-7DBA-4D28-292E-18C8B30EEE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52DF600B-A1AC-3C8F-3EEF-1EC0B416CE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E683240-D198-A8F0-317A-F26504B3892B}"/>
              </a:ext>
            </a:extLst>
          </p:cNvPr>
          <p:cNvSpPr>
            <a:spLocks noGrp="1"/>
          </p:cNvSpPr>
          <p:nvPr>
            <p:ph type="dt" sz="half" idx="10"/>
          </p:nvPr>
        </p:nvSpPr>
        <p:spPr/>
        <p:txBody>
          <a:bodyPr/>
          <a:lstStyle/>
          <a:p>
            <a:fld id="{6A072112-9564-4F83-9F71-556D47AACF34}" type="datetimeFigureOut">
              <a:rPr lang="en-IE" smtClean="0"/>
              <a:t>29/04/2024</a:t>
            </a:fld>
            <a:endParaRPr lang="en-IE"/>
          </a:p>
        </p:txBody>
      </p:sp>
      <p:sp>
        <p:nvSpPr>
          <p:cNvPr id="5" name="Footer Placeholder 4">
            <a:extLst>
              <a:ext uri="{FF2B5EF4-FFF2-40B4-BE49-F238E27FC236}">
                <a16:creationId xmlns:a16="http://schemas.microsoft.com/office/drawing/2014/main" id="{B7618BA5-030B-9720-A3D7-027157969303}"/>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5264762C-F294-ADEF-6F3B-E847726B22B2}"/>
              </a:ext>
            </a:extLst>
          </p:cNvPr>
          <p:cNvSpPr>
            <a:spLocks noGrp="1"/>
          </p:cNvSpPr>
          <p:nvPr>
            <p:ph type="sldNum" sz="quarter" idx="12"/>
          </p:nvPr>
        </p:nvSpPr>
        <p:spPr/>
        <p:txBody>
          <a:bodyPr/>
          <a:lstStyle/>
          <a:p>
            <a:fld id="{AF1493D3-AD52-4F8D-965B-BA50F97189AC}" type="slidenum">
              <a:rPr lang="en-IE" smtClean="0"/>
              <a:t>‹#›</a:t>
            </a:fld>
            <a:endParaRPr lang="en-IE"/>
          </a:p>
        </p:txBody>
      </p:sp>
    </p:spTree>
    <p:extLst>
      <p:ext uri="{BB962C8B-B14F-4D97-AF65-F5344CB8AC3E}">
        <p14:creationId xmlns:p14="http://schemas.microsoft.com/office/powerpoint/2010/main" val="2204011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Rectangle 3"/>
          <p:cNvSpPr/>
          <p:nvPr userDrawn="1"/>
        </p:nvSpPr>
        <p:spPr>
          <a:xfrm>
            <a:off x="0" y="-26988"/>
            <a:ext cx="12192000" cy="1130301"/>
          </a:xfrm>
          <a:prstGeom prst="rect">
            <a:avLst/>
          </a:prstGeom>
          <a:solidFill>
            <a:srgbClr val="56932F"/>
          </a:solidFill>
          <a:ln w="3175">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dirty="0"/>
          </a:p>
        </p:txBody>
      </p:sp>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15518" y="6403976"/>
            <a:ext cx="908049"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logo_white.eps"/>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32401" y="333375"/>
            <a:ext cx="2046817"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24417" y="1556272"/>
            <a:ext cx="10972800" cy="936625"/>
          </a:xfrm>
        </p:spPr>
        <p:txBody>
          <a:bodyPr/>
          <a:lstStyle>
            <a:lvl1pPr>
              <a:defRPr>
                <a:latin typeface="Verdana" pitchFamily="34" charset="0"/>
                <a:ea typeface="Verdana" pitchFamily="34" charset="0"/>
                <a:cs typeface="Verdana" pitchFamily="34" charset="0"/>
              </a:defRPr>
            </a:lvl1pPr>
          </a:lstStyle>
          <a:p>
            <a:r>
              <a:rPr lang="en-US" dirty="0"/>
              <a:t>Click to edit Master title style</a:t>
            </a:r>
            <a:endParaRPr lang="en-GB" dirty="0"/>
          </a:p>
        </p:txBody>
      </p:sp>
      <p:sp>
        <p:nvSpPr>
          <p:cNvPr id="11" name="Content Placeholder 2"/>
          <p:cNvSpPr>
            <a:spLocks noGrp="1"/>
          </p:cNvSpPr>
          <p:nvPr>
            <p:ph idx="1"/>
          </p:nvPr>
        </p:nvSpPr>
        <p:spPr>
          <a:xfrm>
            <a:off x="609600" y="2636912"/>
            <a:ext cx="10972800" cy="3384476"/>
          </a:xfrm>
        </p:spPr>
        <p:txBody>
          <a:bodyPr/>
          <a:lstStyle>
            <a:lvl1pPr marL="0" indent="-342900">
              <a:buClr>
                <a:srgbClr val="0F5494"/>
              </a:buClr>
              <a:buSzPct val="120000"/>
              <a:buFont typeface="Arial" pitchFamily="34" charset="0"/>
              <a:buChar char="•"/>
              <a:defRPr>
                <a:latin typeface="Verdana" pitchFamily="34" charset="0"/>
                <a:ea typeface="Verdana" pitchFamily="34" charset="0"/>
                <a:cs typeface="Verdana" pitchFamily="34" charset="0"/>
              </a:defRPr>
            </a:lvl1pPr>
            <a:lvl2pPr>
              <a:buClr>
                <a:srgbClr val="AFC551"/>
              </a:buClr>
              <a:defRPr>
                <a:latin typeface="Verdana" pitchFamily="34" charset="0"/>
                <a:ea typeface="Verdana" pitchFamily="34" charset="0"/>
                <a:cs typeface="Verdana" pitchFamily="34" charset="0"/>
              </a:defRPr>
            </a:lvl2pPr>
            <a:lvl3pPr>
              <a:buFontTx/>
              <a:buChar char="-"/>
              <a:defRPr>
                <a:latin typeface="Verdana" pitchFamily="34" charset="0"/>
                <a:ea typeface="Verdana" pitchFamily="34" charset="0"/>
                <a:cs typeface="Verdana" pitchFamily="34" charset="0"/>
              </a:defRPr>
            </a:lvl3pPr>
          </a:lstStyle>
          <a:p>
            <a:pPr lvl="0"/>
            <a:r>
              <a:rPr lang="en-US" dirty="0"/>
              <a:t>Click to edit Master text styles</a:t>
            </a:r>
          </a:p>
          <a:p>
            <a:pPr lvl="1"/>
            <a:r>
              <a:rPr lang="en-US" dirty="0"/>
              <a:t>Second level</a:t>
            </a:r>
          </a:p>
          <a:p>
            <a:pPr lvl="2"/>
            <a:r>
              <a:rPr lang="en-US" dirty="0"/>
              <a:t>Third level</a:t>
            </a:r>
          </a:p>
          <a:p>
            <a:pPr lvl="2"/>
            <a:endParaRPr lang="en-US" dirty="0"/>
          </a:p>
        </p:txBody>
      </p:sp>
      <p:sp>
        <p:nvSpPr>
          <p:cNvPr id="7" name="Rectangle 4"/>
          <p:cNvSpPr>
            <a:spLocks noGrp="1" noChangeArrowheads="1"/>
          </p:cNvSpPr>
          <p:nvPr>
            <p:ph type="dt" sz="half" idx="10"/>
          </p:nvPr>
        </p:nvSpPr>
        <p:spPr/>
        <p:txBody>
          <a:bodyPr/>
          <a:lstStyle>
            <a:lvl1pPr>
              <a:defRPr>
                <a:solidFill>
                  <a:schemeClr val="tx1"/>
                </a:solidFill>
              </a:defRPr>
            </a:lvl1pPr>
          </a:lstStyle>
          <a:p>
            <a:pPr>
              <a:defRPr/>
            </a:pPr>
            <a:endParaRPr lang="en-GB"/>
          </a:p>
        </p:txBody>
      </p:sp>
      <p:sp>
        <p:nvSpPr>
          <p:cNvPr id="8" name="Rectangle 6"/>
          <p:cNvSpPr>
            <a:spLocks noGrp="1" noChangeArrowheads="1"/>
          </p:cNvSpPr>
          <p:nvPr>
            <p:ph type="sldNum" sz="quarter" idx="11"/>
          </p:nvPr>
        </p:nvSpPr>
        <p:spPr>
          <a:xfrm>
            <a:off x="8737600" y="6092825"/>
            <a:ext cx="2844800" cy="476250"/>
          </a:xfrm>
        </p:spPr>
        <p:txBody>
          <a:bodyPr/>
          <a:lstStyle>
            <a:lvl1pPr>
              <a:defRPr/>
            </a:lvl1pPr>
          </a:lstStyle>
          <a:p>
            <a:pPr>
              <a:defRPr/>
            </a:pPr>
            <a:fld id="{D60BAD10-6557-4C02-BC4B-3D2FB72FB42E}" type="slidenum">
              <a:rPr lang="en-GB"/>
              <a:pPr>
                <a:defRPr/>
              </a:pPr>
              <a:t>‹#›</a:t>
            </a:fld>
            <a:endParaRPr lang="en-GB" dirty="0"/>
          </a:p>
        </p:txBody>
      </p:sp>
    </p:spTree>
    <p:extLst>
      <p:ext uri="{BB962C8B-B14F-4D97-AF65-F5344CB8AC3E}">
        <p14:creationId xmlns:p14="http://schemas.microsoft.com/office/powerpoint/2010/main" val="3471009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67779154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2_Default">
    <p:spTree>
      <p:nvGrpSpPr>
        <p:cNvPr id="1" name=""/>
        <p:cNvGrpSpPr/>
        <p:nvPr/>
      </p:nvGrpSpPr>
      <p:grpSpPr>
        <a:xfrm>
          <a:off x="0" y="0"/>
          <a:ext cx="0" cy="0"/>
          <a:chOff x="0" y="0"/>
          <a:chExt cx="0" cy="0"/>
        </a:xfrm>
      </p:grpSpPr>
      <p:sp>
        <p:nvSpPr>
          <p:cNvPr id="50" name="Rettangolo"/>
          <p:cNvSpPr/>
          <p:nvPr/>
        </p:nvSpPr>
        <p:spPr>
          <a:xfrm>
            <a:off x="-2" y="-26988"/>
            <a:ext cx="12192003" cy="1130301"/>
          </a:xfrm>
          <a:prstGeom prst="rect">
            <a:avLst/>
          </a:prstGeom>
          <a:solidFill>
            <a:srgbClr val="56932F"/>
          </a:solidFill>
          <a:ln w="12700">
            <a:miter lim="400000"/>
          </a:ln>
        </p:spPr>
        <p:txBody>
          <a:bodyPr lIns="45719" rIns="45719" anchor="ctr"/>
          <a:lstStyle/>
          <a:p>
            <a:pPr algn="ctr" defTabSz="457200">
              <a:defRPr sz="1800" b="0">
                <a:solidFill>
                  <a:srgbClr val="FFFFFF"/>
                </a:solidFill>
              </a:defRPr>
            </a:pPr>
            <a:endParaRPr sz="1800"/>
          </a:p>
        </p:txBody>
      </p:sp>
      <p:pic>
        <p:nvPicPr>
          <p:cNvPr id="51" name="image.pdf" descr="image.pdf"/>
          <p:cNvPicPr>
            <a:picLocks noChangeAspect="1"/>
          </p:cNvPicPr>
          <p:nvPr/>
        </p:nvPicPr>
        <p:blipFill>
          <a:blip r:embed="rId2"/>
          <a:stretch>
            <a:fillRect/>
          </a:stretch>
        </p:blipFill>
        <p:spPr>
          <a:xfrm>
            <a:off x="5615516" y="6403976"/>
            <a:ext cx="908051" cy="454025"/>
          </a:xfrm>
          <a:prstGeom prst="rect">
            <a:avLst/>
          </a:prstGeom>
          <a:ln w="12700">
            <a:miter lim="400000"/>
          </a:ln>
        </p:spPr>
      </p:pic>
      <p:pic>
        <p:nvPicPr>
          <p:cNvPr id="52" name="logo_white.eps" descr="logo_white.eps"/>
          <p:cNvPicPr>
            <a:picLocks noChangeAspect="1"/>
          </p:cNvPicPr>
          <p:nvPr/>
        </p:nvPicPr>
        <p:blipFill>
          <a:blip r:embed="rId3"/>
          <a:stretch>
            <a:fillRect/>
          </a:stretch>
        </p:blipFill>
        <p:spPr>
          <a:xfrm>
            <a:off x="5232401" y="333375"/>
            <a:ext cx="2046817" cy="1079500"/>
          </a:xfrm>
          <a:prstGeom prst="rect">
            <a:avLst/>
          </a:prstGeom>
          <a:ln w="12700">
            <a:miter lim="400000"/>
          </a:ln>
        </p:spPr>
      </p:pic>
      <p:sp>
        <p:nvSpPr>
          <p:cNvPr id="53" name="Numero diapositiva"/>
          <p:cNvSpPr txBox="1">
            <a:spLocks noGrp="1"/>
          </p:cNvSpPr>
          <p:nvPr>
            <p:ph type="sldNum" sz="quarter" idx="2"/>
          </p:nvPr>
        </p:nvSpPr>
        <p:spPr>
          <a:prstGeom prst="rect">
            <a:avLst/>
          </a:prstGeom>
        </p:spPr>
        <p:txBody>
          <a:bodyPr/>
          <a:lstStyle>
            <a:lvl1pPr>
              <a:defRPr>
                <a:solidFill>
                  <a:srgbClr val="000000"/>
                </a:solidFill>
              </a:defRPr>
            </a:lvl1pPr>
          </a:lstStyle>
          <a:p>
            <a:fld id="{86CB4B4D-7CA3-9044-876B-883B54F8677D}" type="slidenum">
              <a:t>‹#›</a:t>
            </a:fld>
            <a:endParaRPr/>
          </a:p>
        </p:txBody>
      </p:sp>
    </p:spTree>
    <p:extLst>
      <p:ext uri="{BB962C8B-B14F-4D97-AF65-F5344CB8AC3E}">
        <p14:creationId xmlns:p14="http://schemas.microsoft.com/office/powerpoint/2010/main" val="129644378"/>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Content">
  <p:cSld name="1_Title and Content">
    <p:spTree>
      <p:nvGrpSpPr>
        <p:cNvPr id="1" name="Shape 23"/>
        <p:cNvGrpSpPr/>
        <p:nvPr/>
      </p:nvGrpSpPr>
      <p:grpSpPr>
        <a:xfrm>
          <a:off x="0" y="0"/>
          <a:ext cx="0" cy="0"/>
          <a:chOff x="0" y="0"/>
          <a:chExt cx="0" cy="0"/>
        </a:xfrm>
      </p:grpSpPr>
      <p:sp>
        <p:nvSpPr>
          <p:cNvPr id="24" name="Google Shape;24;p23"/>
          <p:cNvSpPr txBox="1">
            <a:spLocks noGrp="1"/>
          </p:cNvSpPr>
          <p:nvPr>
            <p:ph type="sldNum" idx="12"/>
          </p:nvPr>
        </p:nvSpPr>
        <p:spPr>
          <a:xfrm>
            <a:off x="697524" y="6131286"/>
            <a:ext cx="27432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GB"/>
              <a:t>‹#›</a:t>
            </a:fld>
            <a:endParaRPr/>
          </a:p>
        </p:txBody>
      </p:sp>
      <p:sp>
        <p:nvSpPr>
          <p:cNvPr id="25" name="Google Shape;25;p23"/>
          <p:cNvSpPr txBox="1">
            <a:spLocks noGrp="1"/>
          </p:cNvSpPr>
          <p:nvPr>
            <p:ph type="title"/>
          </p:nvPr>
        </p:nvSpPr>
        <p:spPr>
          <a:xfrm>
            <a:off x="970722" y="482860"/>
            <a:ext cx="10515600" cy="782357"/>
          </a:xfrm>
          <a:prstGeom prst="rect">
            <a:avLst/>
          </a:prstGeom>
          <a:noFill/>
          <a:ln>
            <a:noFill/>
          </a:ln>
        </p:spPr>
        <p:txBody>
          <a:bodyPr spcFirstLastPara="1" wrap="square" lIns="91425" tIns="45700" rIns="91425" bIns="0" anchor="b" anchorCtr="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23"/>
          <p:cNvSpPr txBox="1">
            <a:spLocks noGrp="1"/>
          </p:cNvSpPr>
          <p:nvPr>
            <p:ph type="body" idx="1"/>
          </p:nvPr>
        </p:nvSpPr>
        <p:spPr>
          <a:xfrm>
            <a:off x="838199" y="1825625"/>
            <a:ext cx="10905699" cy="3881904"/>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0"/>
              </a:spcBef>
              <a:spcAft>
                <a:spcPts val="0"/>
              </a:spcAft>
              <a:buSzPts val="2400"/>
              <a:buChar char="•"/>
              <a:defRPr/>
            </a:lvl1pPr>
            <a:lvl2pPr marL="914400" lvl="1" indent="-355600" algn="l">
              <a:lnSpc>
                <a:spcPct val="100000"/>
              </a:lnSpc>
              <a:spcBef>
                <a:spcPts val="1800"/>
              </a:spcBef>
              <a:spcAft>
                <a:spcPts val="0"/>
              </a:spcAft>
              <a:buSzPts val="2000"/>
              <a:buChar char="•"/>
              <a:defRPr/>
            </a:lvl2pPr>
            <a:lvl3pPr marL="1371600" lvl="2" indent="-342900" algn="l">
              <a:lnSpc>
                <a:spcPct val="100000"/>
              </a:lnSpc>
              <a:spcBef>
                <a:spcPts val="1800"/>
              </a:spcBef>
              <a:spcAft>
                <a:spcPts val="0"/>
              </a:spcAft>
              <a:buSzPts val="1800"/>
              <a:buChar char="•"/>
              <a:defRPr/>
            </a:lvl3pPr>
            <a:lvl4pPr marL="1828800" lvl="3" indent="-330200" algn="l">
              <a:lnSpc>
                <a:spcPct val="100000"/>
              </a:lnSpc>
              <a:spcBef>
                <a:spcPts val="1800"/>
              </a:spcBef>
              <a:spcAft>
                <a:spcPts val="0"/>
              </a:spcAft>
              <a:buSzPts val="1600"/>
              <a:buChar char="•"/>
              <a:defRPr/>
            </a:lvl4pPr>
            <a:lvl5pPr marL="2286000" lvl="4" indent="-330200" algn="l">
              <a:lnSpc>
                <a:spcPct val="100000"/>
              </a:lnSpc>
              <a:spcBef>
                <a:spcPts val="1800"/>
              </a:spcBef>
              <a:spcAft>
                <a:spcPts val="0"/>
              </a:spcAft>
              <a:buSzPts val="16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27" name="Google Shape;27;p23"/>
          <p:cNvCxnSpPr/>
          <p:nvPr/>
        </p:nvCxnSpPr>
        <p:spPr>
          <a:xfrm flipH="1">
            <a:off x="838199" y="0"/>
            <a:ext cx="1" cy="1276357"/>
          </a:xfrm>
          <a:prstGeom prst="straightConnector1">
            <a:avLst/>
          </a:prstGeom>
          <a:noFill/>
          <a:ln w="28575" cap="flat" cmpd="sng">
            <a:solidFill>
              <a:schemeClr val="accent5"/>
            </a:solidFill>
            <a:prstDash val="solid"/>
            <a:miter lim="800000"/>
            <a:headEnd type="none" w="sm" len="sm"/>
            <a:tailEnd type="none" w="sm" len="sm"/>
          </a:ln>
        </p:spPr>
      </p:cxnSp>
    </p:spTree>
    <p:extLst>
      <p:ext uri="{BB962C8B-B14F-4D97-AF65-F5344CB8AC3E}">
        <p14:creationId xmlns:p14="http://schemas.microsoft.com/office/powerpoint/2010/main" val="1778250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05231"/>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p:txBody>
          <a:bodyPr>
            <a:noAutofit/>
          </a:bodyPr>
          <a:lstStyle>
            <a:lvl1pPr>
              <a:defRPr/>
            </a:lvl1pPr>
          </a:lstStyle>
          <a:p>
            <a:fld id="{DF5226B4-FAD1-FA40-BCF6-B705E7D9EFFC}" type="slidenum">
              <a:rPr lang="en-GB" smtClean="0"/>
              <a:pPr/>
              <a:t>‹#›</a:t>
            </a:fld>
            <a:endParaRPr lang="en-GB" dirty="0"/>
          </a:p>
        </p:txBody>
      </p:sp>
      <p:cxnSp>
        <p:nvCxnSpPr>
          <p:cNvPr id="7" name="Straight Connector 6"/>
          <p:cNvCxnSpPr/>
          <p:nvPr userDrawn="1"/>
        </p:nvCxnSpPr>
        <p:spPr>
          <a:xfrm flipH="1">
            <a:off x="838199" y="0"/>
            <a:ext cx="1" cy="1276357"/>
          </a:xfrm>
          <a:prstGeom prst="line">
            <a:avLst/>
          </a:prstGeom>
          <a:ln w="28575">
            <a:solidFill>
              <a:srgbClr val="6FA528"/>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3581400" y="482860"/>
            <a:ext cx="7904922" cy="782357"/>
          </a:xfrm>
          <a:prstGeom prst="rect">
            <a:avLst/>
          </a:prstGeom>
        </p:spPr>
        <p:txBody>
          <a:bodyPr vert="horz" lIns="91440" tIns="45720" rIns="91440" bIns="0" rtlCol="0" anchor="b" anchorCtr="0">
            <a:noAutofit/>
          </a:bodyPr>
          <a:lstStyle>
            <a:lvl1pPr>
              <a:defRPr sz="2800" b="1">
                <a:solidFill>
                  <a:schemeClr val="accent1"/>
                </a:solidFill>
              </a:defRPr>
            </a:lvl1pPr>
          </a:lstStyle>
          <a:p>
            <a:r>
              <a:rPr lang="en-US" dirty="0"/>
              <a:t>Click to edit Master title style</a:t>
            </a:r>
            <a:endParaRPr lang="en-GB" dirty="0"/>
          </a:p>
        </p:txBody>
      </p:sp>
    </p:spTree>
    <p:extLst>
      <p:ext uri="{BB962C8B-B14F-4D97-AF65-F5344CB8AC3E}">
        <p14:creationId xmlns:p14="http://schemas.microsoft.com/office/powerpoint/2010/main" val="13984074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46D5E57-451A-299F-AC24-4FAE1BA03772}"/>
              </a:ext>
            </a:extLst>
          </p:cNvPr>
          <p:cNvSpPr/>
          <p:nvPr userDrawn="1"/>
        </p:nvSpPr>
        <p:spPr>
          <a:xfrm>
            <a:off x="0" y="-26988"/>
            <a:ext cx="12192000" cy="1130301"/>
          </a:xfrm>
          <a:prstGeom prst="rect">
            <a:avLst/>
          </a:prstGeom>
          <a:solidFill>
            <a:srgbClr val="56932F"/>
          </a:solidFill>
          <a:ln w="3175">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sz="7600" dirty="0">
              <a:solidFill>
                <a:srgbClr val="FFFFFF"/>
              </a:solidFill>
            </a:endParaRPr>
          </a:p>
        </p:txBody>
      </p:sp>
      <p:pic>
        <p:nvPicPr>
          <p:cNvPr id="4" name="Picture 7">
            <a:extLst>
              <a:ext uri="{FF2B5EF4-FFF2-40B4-BE49-F238E27FC236}">
                <a16:creationId xmlns:a16="http://schemas.microsoft.com/office/drawing/2014/main" id="{BF139C24-A645-E108-6A71-200703384A3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15518" y="6403976"/>
            <a:ext cx="908049"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logo_white.eps">
            <a:extLst>
              <a:ext uri="{FF2B5EF4-FFF2-40B4-BE49-F238E27FC236}">
                <a16:creationId xmlns:a16="http://schemas.microsoft.com/office/drawing/2014/main" id="{1F578CC7-4DFB-34EC-7917-6524F733064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32401" y="333375"/>
            <a:ext cx="2046817"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24417" y="1556272"/>
            <a:ext cx="10972800" cy="936625"/>
          </a:xfrm>
        </p:spPr>
        <p:txBody>
          <a:bodyPr/>
          <a:lstStyle>
            <a:lvl1pPr>
              <a:defRPr>
                <a:latin typeface="Verdana" pitchFamily="34" charset="0"/>
                <a:ea typeface="Verdana" pitchFamily="34" charset="0"/>
                <a:cs typeface="Verdana" pitchFamily="34" charset="0"/>
              </a:defRPr>
            </a:lvl1pPr>
          </a:lstStyle>
          <a:p>
            <a:r>
              <a:rPr lang="en-US" dirty="0"/>
              <a:t>Click to edit Master title style</a:t>
            </a:r>
            <a:endParaRPr lang="en-GB" dirty="0"/>
          </a:p>
        </p:txBody>
      </p:sp>
      <p:sp>
        <p:nvSpPr>
          <p:cNvPr id="11" name="Content Placeholder 2"/>
          <p:cNvSpPr>
            <a:spLocks noGrp="1"/>
          </p:cNvSpPr>
          <p:nvPr>
            <p:ph idx="1"/>
          </p:nvPr>
        </p:nvSpPr>
        <p:spPr>
          <a:xfrm>
            <a:off x="609600" y="2636912"/>
            <a:ext cx="10972800" cy="3384476"/>
          </a:xfrm>
        </p:spPr>
        <p:txBody>
          <a:bodyPr/>
          <a:lstStyle>
            <a:lvl1pPr marL="0" indent="-342900">
              <a:buClr>
                <a:srgbClr val="0F5494"/>
              </a:buClr>
              <a:buSzPct val="120000"/>
              <a:buFont typeface="Arial" pitchFamily="34" charset="0"/>
              <a:buChar char="•"/>
              <a:defRPr>
                <a:latin typeface="Verdana" pitchFamily="34" charset="0"/>
                <a:ea typeface="Verdana" pitchFamily="34" charset="0"/>
                <a:cs typeface="Verdana" pitchFamily="34" charset="0"/>
              </a:defRPr>
            </a:lvl1pPr>
            <a:lvl2pPr>
              <a:buClr>
                <a:srgbClr val="AFC551"/>
              </a:buClr>
              <a:defRPr>
                <a:latin typeface="Verdana" pitchFamily="34" charset="0"/>
                <a:ea typeface="Verdana" pitchFamily="34" charset="0"/>
                <a:cs typeface="Verdana" pitchFamily="34" charset="0"/>
              </a:defRPr>
            </a:lvl2pPr>
            <a:lvl3pPr>
              <a:buFontTx/>
              <a:buChar char="-"/>
              <a:defRPr>
                <a:latin typeface="Verdana" pitchFamily="34" charset="0"/>
                <a:ea typeface="Verdana" pitchFamily="34" charset="0"/>
                <a:cs typeface="Verdana" pitchFamily="34" charset="0"/>
              </a:defRPr>
            </a:lvl3pPr>
          </a:lstStyle>
          <a:p>
            <a:pPr lvl="0"/>
            <a:r>
              <a:rPr lang="en-US" dirty="0"/>
              <a:t>Click to edit Master text styles</a:t>
            </a:r>
          </a:p>
          <a:p>
            <a:pPr lvl="1"/>
            <a:r>
              <a:rPr lang="en-US" dirty="0"/>
              <a:t>Second level</a:t>
            </a:r>
          </a:p>
          <a:p>
            <a:pPr lvl="2"/>
            <a:r>
              <a:rPr lang="en-US" dirty="0"/>
              <a:t>Third level</a:t>
            </a:r>
          </a:p>
          <a:p>
            <a:pPr lvl="2"/>
            <a:endParaRPr lang="en-US" dirty="0"/>
          </a:p>
        </p:txBody>
      </p:sp>
      <p:sp>
        <p:nvSpPr>
          <p:cNvPr id="6" name="Rectangle 4">
            <a:extLst>
              <a:ext uri="{FF2B5EF4-FFF2-40B4-BE49-F238E27FC236}">
                <a16:creationId xmlns:a16="http://schemas.microsoft.com/office/drawing/2014/main" id="{C14ECDF6-CFC7-39AF-6CC6-DB67F591CA8B}"/>
              </a:ext>
            </a:extLst>
          </p:cNvPr>
          <p:cNvSpPr>
            <a:spLocks noGrp="1" noChangeArrowheads="1"/>
          </p:cNvSpPr>
          <p:nvPr>
            <p:ph type="dt" sz="half" idx="10"/>
          </p:nvPr>
        </p:nvSpPr>
        <p:spPr/>
        <p:txBody>
          <a:bodyPr/>
          <a:lstStyle>
            <a:lvl1pPr>
              <a:defRPr>
                <a:solidFill>
                  <a:srgbClr val="000000"/>
                </a:solidFill>
              </a:defRPr>
            </a:lvl1pPr>
          </a:lstStyle>
          <a:p>
            <a:pPr>
              <a:defRPr/>
            </a:pPr>
            <a:endParaRPr lang="en-GB"/>
          </a:p>
        </p:txBody>
      </p:sp>
      <p:sp>
        <p:nvSpPr>
          <p:cNvPr id="7" name="Slide Number Placeholder 6">
            <a:extLst>
              <a:ext uri="{FF2B5EF4-FFF2-40B4-BE49-F238E27FC236}">
                <a16:creationId xmlns:a16="http://schemas.microsoft.com/office/drawing/2014/main" id="{8156DC77-FB34-184D-C0DA-4374AC659788}"/>
              </a:ext>
            </a:extLst>
          </p:cNvPr>
          <p:cNvSpPr>
            <a:spLocks noGrp="1" noChangeArrowheads="1"/>
          </p:cNvSpPr>
          <p:nvPr>
            <p:ph type="sldNum" sz="quarter" idx="11"/>
          </p:nvPr>
        </p:nvSpPr>
        <p:spPr>
          <a:xfrm>
            <a:off x="8737600" y="6092825"/>
            <a:ext cx="2844800" cy="476250"/>
          </a:xfrm>
        </p:spPr>
        <p:txBody>
          <a:bodyPr/>
          <a:lstStyle>
            <a:lvl1pPr>
              <a:defRPr/>
            </a:lvl1pPr>
          </a:lstStyle>
          <a:p>
            <a:fld id="{FF0E65B7-1B80-481B-B9F2-DCB35BDBA230}" type="slidenum">
              <a:rPr lang="en-GB" altLang="en-US"/>
              <a:pPr/>
              <a:t>‹#›</a:t>
            </a:fld>
            <a:endParaRPr lang="en-GB" altLang="en-US"/>
          </a:p>
        </p:txBody>
      </p:sp>
    </p:spTree>
    <p:extLst>
      <p:ext uri="{BB962C8B-B14F-4D97-AF65-F5344CB8AC3E}">
        <p14:creationId xmlns:p14="http://schemas.microsoft.com/office/powerpoint/2010/main" val="21762790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Chapter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2" name="Title 1"/>
          <p:cNvSpPr>
            <a:spLocks noGrp="1"/>
          </p:cNvSpPr>
          <p:nvPr>
            <p:ph type="ctrTitle"/>
          </p:nvPr>
        </p:nvSpPr>
        <p:spPr>
          <a:xfrm>
            <a:off x="1070189" y="1122363"/>
            <a:ext cx="10676038" cy="2387600"/>
          </a:xfrm>
        </p:spPr>
        <p:txBody>
          <a:bodyPr anchor="b">
            <a:noAutofit/>
          </a:bodyPr>
          <a:lstStyle>
            <a:lvl1pPr algn="l">
              <a:defRPr sz="6000">
                <a:solidFill>
                  <a:schemeClr val="accent5"/>
                </a:solidFill>
              </a:defRPr>
            </a:lvl1pPr>
          </a:lstStyle>
          <a:p>
            <a:r>
              <a:rPr lang="en-US"/>
              <a:t>Click to edit Master title style</a:t>
            </a:r>
            <a:endParaRPr lang="en-GB" dirty="0"/>
          </a:p>
        </p:txBody>
      </p:sp>
      <p:sp>
        <p:nvSpPr>
          <p:cNvPr id="3" name="Subtitle 2"/>
          <p:cNvSpPr>
            <a:spLocks noGrp="1"/>
          </p:cNvSpPr>
          <p:nvPr>
            <p:ph type="subTitle" idx="1"/>
          </p:nvPr>
        </p:nvSpPr>
        <p:spPr>
          <a:xfrm>
            <a:off x="1070189" y="3602038"/>
            <a:ext cx="10676038" cy="1655762"/>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6" name="Slide Number Placeholder 5"/>
          <p:cNvSpPr>
            <a:spLocks noGrp="1"/>
          </p:cNvSpPr>
          <p:nvPr>
            <p:ph type="sldNum" sz="quarter" idx="12"/>
          </p:nvPr>
        </p:nvSpPr>
        <p:spPr/>
        <p:txBody>
          <a:bodyPr>
            <a:noAutofit/>
          </a:bodyPr>
          <a:lstStyle>
            <a:lvl1pPr>
              <a:defRPr>
                <a:solidFill>
                  <a:schemeClr val="bg1"/>
                </a:solidFill>
              </a:defRPr>
            </a:lvl1pPr>
          </a:lstStyle>
          <a:p>
            <a:fld id="{F46C79FD-C571-418B-AB0F-5EE936C85276}" type="slidenum">
              <a:rPr lang="en-GB" smtClean="0"/>
              <a:pPr/>
              <a:t>‹#›</a:t>
            </a:fld>
            <a:endParaRPr lang="en-GB" dirty="0"/>
          </a:p>
        </p:txBody>
      </p:sp>
      <p:cxnSp>
        <p:nvCxnSpPr>
          <p:cNvPr id="7" name="Straight Connector 6"/>
          <p:cNvCxnSpPr/>
          <p:nvPr userDrawn="1"/>
        </p:nvCxnSpPr>
        <p:spPr>
          <a:xfrm>
            <a:off x="838200" y="0"/>
            <a:ext cx="0" cy="3295934"/>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Tree>
    <p:extLst>
      <p:ext uri="{BB962C8B-B14F-4D97-AF65-F5344CB8AC3E}">
        <p14:creationId xmlns:p14="http://schemas.microsoft.com/office/powerpoint/2010/main" val="139473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A4C4A-6929-D815-03E8-27D193B70E87}"/>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5686FF34-F4B1-A074-1D5B-1BA8373899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92A3B1B8-70C5-309B-CD97-20C4A35AD466}"/>
              </a:ext>
            </a:extLst>
          </p:cNvPr>
          <p:cNvSpPr>
            <a:spLocks noGrp="1"/>
          </p:cNvSpPr>
          <p:nvPr>
            <p:ph type="dt" sz="half" idx="10"/>
          </p:nvPr>
        </p:nvSpPr>
        <p:spPr/>
        <p:txBody>
          <a:bodyPr/>
          <a:lstStyle/>
          <a:p>
            <a:fld id="{6A072112-9564-4F83-9F71-556D47AACF34}" type="datetimeFigureOut">
              <a:rPr lang="en-IE" smtClean="0"/>
              <a:t>29/04/2024</a:t>
            </a:fld>
            <a:endParaRPr lang="en-IE"/>
          </a:p>
        </p:txBody>
      </p:sp>
      <p:sp>
        <p:nvSpPr>
          <p:cNvPr id="5" name="Footer Placeholder 4">
            <a:extLst>
              <a:ext uri="{FF2B5EF4-FFF2-40B4-BE49-F238E27FC236}">
                <a16:creationId xmlns:a16="http://schemas.microsoft.com/office/drawing/2014/main" id="{15A3C33C-0E15-9C0D-4055-94F4C6CAA8A4}"/>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1A4D3029-878A-3629-6A21-AF151942B91F}"/>
              </a:ext>
            </a:extLst>
          </p:cNvPr>
          <p:cNvSpPr>
            <a:spLocks noGrp="1"/>
          </p:cNvSpPr>
          <p:nvPr>
            <p:ph type="sldNum" sz="quarter" idx="12"/>
          </p:nvPr>
        </p:nvSpPr>
        <p:spPr/>
        <p:txBody>
          <a:bodyPr/>
          <a:lstStyle/>
          <a:p>
            <a:fld id="{AF1493D3-AD52-4F8D-965B-BA50F97189AC}" type="slidenum">
              <a:rPr lang="en-IE" smtClean="0"/>
              <a:t>‹#›</a:t>
            </a:fld>
            <a:endParaRPr lang="en-IE"/>
          </a:p>
        </p:txBody>
      </p:sp>
    </p:spTree>
    <p:extLst>
      <p:ext uri="{BB962C8B-B14F-4D97-AF65-F5344CB8AC3E}">
        <p14:creationId xmlns:p14="http://schemas.microsoft.com/office/powerpoint/2010/main" val="3037079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178C5-8935-7B50-61E0-FCD57631C9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4BDDE305-D191-9A75-B4DE-26215E9F07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1DC4A0-579D-9EAF-0CF1-899E4A70DF82}"/>
              </a:ext>
            </a:extLst>
          </p:cNvPr>
          <p:cNvSpPr>
            <a:spLocks noGrp="1"/>
          </p:cNvSpPr>
          <p:nvPr>
            <p:ph type="dt" sz="half" idx="10"/>
          </p:nvPr>
        </p:nvSpPr>
        <p:spPr/>
        <p:txBody>
          <a:bodyPr/>
          <a:lstStyle/>
          <a:p>
            <a:fld id="{6A072112-9564-4F83-9F71-556D47AACF34}" type="datetimeFigureOut">
              <a:rPr lang="en-IE" smtClean="0"/>
              <a:t>29/04/2024</a:t>
            </a:fld>
            <a:endParaRPr lang="en-IE"/>
          </a:p>
        </p:txBody>
      </p:sp>
      <p:sp>
        <p:nvSpPr>
          <p:cNvPr id="5" name="Footer Placeholder 4">
            <a:extLst>
              <a:ext uri="{FF2B5EF4-FFF2-40B4-BE49-F238E27FC236}">
                <a16:creationId xmlns:a16="http://schemas.microsoft.com/office/drawing/2014/main" id="{5D0FD230-C38B-C44C-040B-94EC8D91A1A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8217CE64-F309-1D3D-74CF-FB48CC45366D}"/>
              </a:ext>
            </a:extLst>
          </p:cNvPr>
          <p:cNvSpPr>
            <a:spLocks noGrp="1"/>
          </p:cNvSpPr>
          <p:nvPr>
            <p:ph type="sldNum" sz="quarter" idx="12"/>
          </p:nvPr>
        </p:nvSpPr>
        <p:spPr/>
        <p:txBody>
          <a:bodyPr/>
          <a:lstStyle/>
          <a:p>
            <a:fld id="{AF1493D3-AD52-4F8D-965B-BA50F97189AC}" type="slidenum">
              <a:rPr lang="en-IE" smtClean="0"/>
              <a:t>‹#›</a:t>
            </a:fld>
            <a:endParaRPr lang="en-IE"/>
          </a:p>
        </p:txBody>
      </p:sp>
    </p:spTree>
    <p:extLst>
      <p:ext uri="{BB962C8B-B14F-4D97-AF65-F5344CB8AC3E}">
        <p14:creationId xmlns:p14="http://schemas.microsoft.com/office/powerpoint/2010/main" val="4167506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4BC1C-354A-5515-A1E2-900A5FD44F54}"/>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F2342A50-BC12-6691-D906-A984DDFBE4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7129EDD7-8F5D-862B-2B37-B15051C1FA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FB889CE2-D09F-787E-7D9E-93A80600645E}"/>
              </a:ext>
            </a:extLst>
          </p:cNvPr>
          <p:cNvSpPr>
            <a:spLocks noGrp="1"/>
          </p:cNvSpPr>
          <p:nvPr>
            <p:ph type="dt" sz="half" idx="10"/>
          </p:nvPr>
        </p:nvSpPr>
        <p:spPr/>
        <p:txBody>
          <a:bodyPr/>
          <a:lstStyle/>
          <a:p>
            <a:fld id="{6A072112-9564-4F83-9F71-556D47AACF34}" type="datetimeFigureOut">
              <a:rPr lang="en-IE" smtClean="0"/>
              <a:t>29/04/2024</a:t>
            </a:fld>
            <a:endParaRPr lang="en-IE"/>
          </a:p>
        </p:txBody>
      </p:sp>
      <p:sp>
        <p:nvSpPr>
          <p:cNvPr id="6" name="Footer Placeholder 5">
            <a:extLst>
              <a:ext uri="{FF2B5EF4-FFF2-40B4-BE49-F238E27FC236}">
                <a16:creationId xmlns:a16="http://schemas.microsoft.com/office/drawing/2014/main" id="{1C825B5A-633A-C170-579F-B05A777859F9}"/>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D00279A3-E6B2-6CBA-E674-31838358EADD}"/>
              </a:ext>
            </a:extLst>
          </p:cNvPr>
          <p:cNvSpPr>
            <a:spLocks noGrp="1"/>
          </p:cNvSpPr>
          <p:nvPr>
            <p:ph type="sldNum" sz="quarter" idx="12"/>
          </p:nvPr>
        </p:nvSpPr>
        <p:spPr/>
        <p:txBody>
          <a:bodyPr/>
          <a:lstStyle/>
          <a:p>
            <a:fld id="{AF1493D3-AD52-4F8D-965B-BA50F97189AC}" type="slidenum">
              <a:rPr lang="en-IE" smtClean="0"/>
              <a:t>‹#›</a:t>
            </a:fld>
            <a:endParaRPr lang="en-IE"/>
          </a:p>
        </p:txBody>
      </p:sp>
    </p:spTree>
    <p:extLst>
      <p:ext uri="{BB962C8B-B14F-4D97-AF65-F5344CB8AC3E}">
        <p14:creationId xmlns:p14="http://schemas.microsoft.com/office/powerpoint/2010/main" val="2336865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424BF-7194-CD8E-3079-53F7F334B9A9}"/>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24E7F80F-7788-B2B3-80AC-7033129E92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BD6B87-6233-59AA-0EB4-6D059EF9B0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24B23806-5686-3FD0-B0D7-31C1E687AC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18E7F6-449B-D527-C224-798D20EE95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935B27E7-6DEB-CDB7-B3C0-7B939B344CF7}"/>
              </a:ext>
            </a:extLst>
          </p:cNvPr>
          <p:cNvSpPr>
            <a:spLocks noGrp="1"/>
          </p:cNvSpPr>
          <p:nvPr>
            <p:ph type="dt" sz="half" idx="10"/>
          </p:nvPr>
        </p:nvSpPr>
        <p:spPr/>
        <p:txBody>
          <a:bodyPr/>
          <a:lstStyle/>
          <a:p>
            <a:fld id="{6A072112-9564-4F83-9F71-556D47AACF34}" type="datetimeFigureOut">
              <a:rPr lang="en-IE" smtClean="0"/>
              <a:t>29/04/2024</a:t>
            </a:fld>
            <a:endParaRPr lang="en-IE"/>
          </a:p>
        </p:txBody>
      </p:sp>
      <p:sp>
        <p:nvSpPr>
          <p:cNvPr id="8" name="Footer Placeholder 7">
            <a:extLst>
              <a:ext uri="{FF2B5EF4-FFF2-40B4-BE49-F238E27FC236}">
                <a16:creationId xmlns:a16="http://schemas.microsoft.com/office/drawing/2014/main" id="{C472C21A-8F0C-F1E7-A51E-536E25B4D76D}"/>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945D40B8-C9AA-23B0-8A96-AF9E1E9E7E51}"/>
              </a:ext>
            </a:extLst>
          </p:cNvPr>
          <p:cNvSpPr>
            <a:spLocks noGrp="1"/>
          </p:cNvSpPr>
          <p:nvPr>
            <p:ph type="sldNum" sz="quarter" idx="12"/>
          </p:nvPr>
        </p:nvSpPr>
        <p:spPr/>
        <p:txBody>
          <a:bodyPr/>
          <a:lstStyle/>
          <a:p>
            <a:fld id="{AF1493D3-AD52-4F8D-965B-BA50F97189AC}" type="slidenum">
              <a:rPr lang="en-IE" smtClean="0"/>
              <a:t>‹#›</a:t>
            </a:fld>
            <a:endParaRPr lang="en-IE"/>
          </a:p>
        </p:txBody>
      </p:sp>
    </p:spTree>
    <p:extLst>
      <p:ext uri="{BB962C8B-B14F-4D97-AF65-F5344CB8AC3E}">
        <p14:creationId xmlns:p14="http://schemas.microsoft.com/office/powerpoint/2010/main" val="2734796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9554-4550-61CD-0199-BA2303E70800}"/>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DA3481FD-2B7F-7C54-D5B2-A405DF98431C}"/>
              </a:ext>
            </a:extLst>
          </p:cNvPr>
          <p:cNvSpPr>
            <a:spLocks noGrp="1"/>
          </p:cNvSpPr>
          <p:nvPr>
            <p:ph type="dt" sz="half" idx="10"/>
          </p:nvPr>
        </p:nvSpPr>
        <p:spPr/>
        <p:txBody>
          <a:bodyPr/>
          <a:lstStyle/>
          <a:p>
            <a:fld id="{6A072112-9564-4F83-9F71-556D47AACF34}" type="datetimeFigureOut">
              <a:rPr lang="en-IE" smtClean="0"/>
              <a:t>29/04/2024</a:t>
            </a:fld>
            <a:endParaRPr lang="en-IE"/>
          </a:p>
        </p:txBody>
      </p:sp>
      <p:sp>
        <p:nvSpPr>
          <p:cNvPr id="4" name="Footer Placeholder 3">
            <a:extLst>
              <a:ext uri="{FF2B5EF4-FFF2-40B4-BE49-F238E27FC236}">
                <a16:creationId xmlns:a16="http://schemas.microsoft.com/office/drawing/2014/main" id="{494BDC0C-534C-7FDC-5F9C-F9CC32FF6F92}"/>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B2AA93E4-23BA-6A48-E2DB-344F42FB705B}"/>
              </a:ext>
            </a:extLst>
          </p:cNvPr>
          <p:cNvSpPr>
            <a:spLocks noGrp="1"/>
          </p:cNvSpPr>
          <p:nvPr>
            <p:ph type="sldNum" sz="quarter" idx="12"/>
          </p:nvPr>
        </p:nvSpPr>
        <p:spPr/>
        <p:txBody>
          <a:bodyPr/>
          <a:lstStyle/>
          <a:p>
            <a:fld id="{AF1493D3-AD52-4F8D-965B-BA50F97189AC}" type="slidenum">
              <a:rPr lang="en-IE" smtClean="0"/>
              <a:t>‹#›</a:t>
            </a:fld>
            <a:endParaRPr lang="en-IE"/>
          </a:p>
        </p:txBody>
      </p:sp>
    </p:spTree>
    <p:extLst>
      <p:ext uri="{BB962C8B-B14F-4D97-AF65-F5344CB8AC3E}">
        <p14:creationId xmlns:p14="http://schemas.microsoft.com/office/powerpoint/2010/main" val="3296869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8EF64C-432B-289C-4798-A876A3104255}"/>
              </a:ext>
            </a:extLst>
          </p:cNvPr>
          <p:cNvSpPr>
            <a:spLocks noGrp="1"/>
          </p:cNvSpPr>
          <p:nvPr>
            <p:ph type="dt" sz="half" idx="10"/>
          </p:nvPr>
        </p:nvSpPr>
        <p:spPr/>
        <p:txBody>
          <a:bodyPr/>
          <a:lstStyle/>
          <a:p>
            <a:fld id="{6A072112-9564-4F83-9F71-556D47AACF34}" type="datetimeFigureOut">
              <a:rPr lang="en-IE" smtClean="0"/>
              <a:t>29/04/2024</a:t>
            </a:fld>
            <a:endParaRPr lang="en-IE"/>
          </a:p>
        </p:txBody>
      </p:sp>
      <p:sp>
        <p:nvSpPr>
          <p:cNvPr id="3" name="Footer Placeholder 2">
            <a:extLst>
              <a:ext uri="{FF2B5EF4-FFF2-40B4-BE49-F238E27FC236}">
                <a16:creationId xmlns:a16="http://schemas.microsoft.com/office/drawing/2014/main" id="{DE1AFD48-FBE4-70E3-8D76-359C405C7C20}"/>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CB80525D-669E-C77B-A80C-DE9190E7FCB5}"/>
              </a:ext>
            </a:extLst>
          </p:cNvPr>
          <p:cNvSpPr>
            <a:spLocks noGrp="1"/>
          </p:cNvSpPr>
          <p:nvPr>
            <p:ph type="sldNum" sz="quarter" idx="12"/>
          </p:nvPr>
        </p:nvSpPr>
        <p:spPr/>
        <p:txBody>
          <a:bodyPr/>
          <a:lstStyle/>
          <a:p>
            <a:fld id="{AF1493D3-AD52-4F8D-965B-BA50F97189AC}" type="slidenum">
              <a:rPr lang="en-IE" smtClean="0"/>
              <a:t>‹#›</a:t>
            </a:fld>
            <a:endParaRPr lang="en-IE"/>
          </a:p>
        </p:txBody>
      </p:sp>
    </p:spTree>
    <p:extLst>
      <p:ext uri="{BB962C8B-B14F-4D97-AF65-F5344CB8AC3E}">
        <p14:creationId xmlns:p14="http://schemas.microsoft.com/office/powerpoint/2010/main" val="4193405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0E0CF-249F-70C3-7B1B-80B24D2429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A7BCB65F-7EF0-9ACC-1F8B-E0B25ACFED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90DEAC3F-6267-291F-4F16-3D3CC006AD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FDFC52-D232-5E36-199F-AADED87E47BC}"/>
              </a:ext>
            </a:extLst>
          </p:cNvPr>
          <p:cNvSpPr>
            <a:spLocks noGrp="1"/>
          </p:cNvSpPr>
          <p:nvPr>
            <p:ph type="dt" sz="half" idx="10"/>
          </p:nvPr>
        </p:nvSpPr>
        <p:spPr/>
        <p:txBody>
          <a:bodyPr/>
          <a:lstStyle/>
          <a:p>
            <a:fld id="{6A072112-9564-4F83-9F71-556D47AACF34}" type="datetimeFigureOut">
              <a:rPr lang="en-IE" smtClean="0"/>
              <a:t>29/04/2024</a:t>
            </a:fld>
            <a:endParaRPr lang="en-IE"/>
          </a:p>
        </p:txBody>
      </p:sp>
      <p:sp>
        <p:nvSpPr>
          <p:cNvPr id="6" name="Footer Placeholder 5">
            <a:extLst>
              <a:ext uri="{FF2B5EF4-FFF2-40B4-BE49-F238E27FC236}">
                <a16:creationId xmlns:a16="http://schemas.microsoft.com/office/drawing/2014/main" id="{3D9236B0-4108-A717-7A0E-74A4B6A85C94}"/>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490C6A20-1027-06F4-5AD7-0485819874C3}"/>
              </a:ext>
            </a:extLst>
          </p:cNvPr>
          <p:cNvSpPr>
            <a:spLocks noGrp="1"/>
          </p:cNvSpPr>
          <p:nvPr>
            <p:ph type="sldNum" sz="quarter" idx="12"/>
          </p:nvPr>
        </p:nvSpPr>
        <p:spPr/>
        <p:txBody>
          <a:bodyPr/>
          <a:lstStyle/>
          <a:p>
            <a:fld id="{AF1493D3-AD52-4F8D-965B-BA50F97189AC}" type="slidenum">
              <a:rPr lang="en-IE" smtClean="0"/>
              <a:t>‹#›</a:t>
            </a:fld>
            <a:endParaRPr lang="en-IE"/>
          </a:p>
        </p:txBody>
      </p:sp>
    </p:spTree>
    <p:extLst>
      <p:ext uri="{BB962C8B-B14F-4D97-AF65-F5344CB8AC3E}">
        <p14:creationId xmlns:p14="http://schemas.microsoft.com/office/powerpoint/2010/main" val="382090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DE2B2-2B2E-5BFA-9701-1C240E5A71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508476F8-9E57-6ECB-C616-961ADAD739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514863C4-8D5C-6B67-275E-98DD46A092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42C8C7-6640-480C-EAB3-6947111C93F1}"/>
              </a:ext>
            </a:extLst>
          </p:cNvPr>
          <p:cNvSpPr>
            <a:spLocks noGrp="1"/>
          </p:cNvSpPr>
          <p:nvPr>
            <p:ph type="dt" sz="half" idx="10"/>
          </p:nvPr>
        </p:nvSpPr>
        <p:spPr/>
        <p:txBody>
          <a:bodyPr/>
          <a:lstStyle/>
          <a:p>
            <a:fld id="{6A072112-9564-4F83-9F71-556D47AACF34}" type="datetimeFigureOut">
              <a:rPr lang="en-IE" smtClean="0"/>
              <a:t>29/04/2024</a:t>
            </a:fld>
            <a:endParaRPr lang="en-IE"/>
          </a:p>
        </p:txBody>
      </p:sp>
      <p:sp>
        <p:nvSpPr>
          <p:cNvPr id="6" name="Footer Placeholder 5">
            <a:extLst>
              <a:ext uri="{FF2B5EF4-FFF2-40B4-BE49-F238E27FC236}">
                <a16:creationId xmlns:a16="http://schemas.microsoft.com/office/drawing/2014/main" id="{A8053A01-C3E8-E6AA-A3EC-D9704D201989}"/>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2BAA1786-C7C6-EC24-4300-BFA41C5EADE1}"/>
              </a:ext>
            </a:extLst>
          </p:cNvPr>
          <p:cNvSpPr>
            <a:spLocks noGrp="1"/>
          </p:cNvSpPr>
          <p:nvPr>
            <p:ph type="sldNum" sz="quarter" idx="12"/>
          </p:nvPr>
        </p:nvSpPr>
        <p:spPr/>
        <p:txBody>
          <a:bodyPr/>
          <a:lstStyle/>
          <a:p>
            <a:fld id="{AF1493D3-AD52-4F8D-965B-BA50F97189AC}" type="slidenum">
              <a:rPr lang="en-IE" smtClean="0"/>
              <a:t>‹#›</a:t>
            </a:fld>
            <a:endParaRPr lang="en-IE"/>
          </a:p>
        </p:txBody>
      </p:sp>
    </p:spTree>
    <p:extLst>
      <p:ext uri="{BB962C8B-B14F-4D97-AF65-F5344CB8AC3E}">
        <p14:creationId xmlns:p14="http://schemas.microsoft.com/office/powerpoint/2010/main" val="3836725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10">
          <a:fgClr>
            <a:srgbClr val="92D050"/>
          </a:fgClr>
          <a:bgClr>
            <a:schemeClr val="bg1"/>
          </a:bgClr>
        </a:patt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B67CBE-E7FE-214A-D707-88AC927FF7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ED0C4278-7A7C-EDDE-43F8-A17DDFFC51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CF34544-3ED9-8900-DD4F-1B52799D48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072112-9564-4F83-9F71-556D47AACF34}" type="datetimeFigureOut">
              <a:rPr lang="en-IE" smtClean="0"/>
              <a:t>29/04/2024</a:t>
            </a:fld>
            <a:endParaRPr lang="en-IE"/>
          </a:p>
        </p:txBody>
      </p:sp>
      <p:sp>
        <p:nvSpPr>
          <p:cNvPr id="5" name="Footer Placeholder 4">
            <a:extLst>
              <a:ext uri="{FF2B5EF4-FFF2-40B4-BE49-F238E27FC236}">
                <a16:creationId xmlns:a16="http://schemas.microsoft.com/office/drawing/2014/main" id="{6387C17E-425C-0FA2-DB4F-A18F05E0D1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161B08F7-676D-4857-E1FA-57B34D3D1C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1493D3-AD52-4F8D-965B-BA50F97189AC}" type="slidenum">
              <a:rPr lang="en-IE" smtClean="0"/>
              <a:t>‹#›</a:t>
            </a:fld>
            <a:endParaRPr lang="en-IE"/>
          </a:p>
        </p:txBody>
      </p:sp>
    </p:spTree>
    <p:extLst>
      <p:ext uri="{BB962C8B-B14F-4D97-AF65-F5344CB8AC3E}">
        <p14:creationId xmlns:p14="http://schemas.microsoft.com/office/powerpoint/2010/main" val="2923078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4549" r:id="rId11"/>
    <p:sldLayoutId id="2147483660" r:id="rId12"/>
    <p:sldLayoutId id="2147483661" r:id="rId13"/>
    <p:sldLayoutId id="2147483662" r:id="rId14"/>
    <p:sldLayoutId id="2147483666" r:id="rId15"/>
    <p:sldLayoutId id="2147483667"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pct10">
          <a:fgClr>
            <a:srgbClr val="92D050"/>
          </a:fgClr>
          <a:bgClr>
            <a:schemeClr val="bg1"/>
          </a:bgClr>
        </a:patt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8D197DE-4267-43B7-FA5D-BC4AFB59293B}"/>
              </a:ext>
            </a:extLst>
          </p:cNvPr>
          <p:cNvSpPr>
            <a:spLocks noGrp="1" noChangeArrowheads="1"/>
          </p:cNvSpPr>
          <p:nvPr>
            <p:ph type="title"/>
          </p:nvPr>
        </p:nvSpPr>
        <p:spPr bwMode="auto">
          <a:xfrm>
            <a:off x="624417" y="1123951"/>
            <a:ext cx="109728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Lorem ipsum</a:t>
            </a:r>
          </a:p>
        </p:txBody>
      </p:sp>
      <p:sp>
        <p:nvSpPr>
          <p:cNvPr id="2051" name="Rectangle 3">
            <a:extLst>
              <a:ext uri="{FF2B5EF4-FFF2-40B4-BE49-F238E27FC236}">
                <a16:creationId xmlns:a16="http://schemas.microsoft.com/office/drawing/2014/main" id="{BC0B74ED-D64D-E4C1-CFBE-BCCB0A8D00B8}"/>
              </a:ext>
            </a:extLst>
          </p:cNvPr>
          <p:cNvSpPr>
            <a:spLocks noGrp="1" noChangeArrowheads="1"/>
          </p:cNvSpPr>
          <p:nvPr>
            <p:ph type="body" idx="1"/>
          </p:nvPr>
        </p:nvSpPr>
        <p:spPr bwMode="auto">
          <a:xfrm>
            <a:off x="609600" y="2387600"/>
            <a:ext cx="10972800" cy="363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altLang="en-US"/>
              <a:t>Et dolor fragum</a:t>
            </a:r>
            <a:endParaRPr lang="en-GB" altLang="en-US"/>
          </a:p>
          <a:p>
            <a:pPr lvl="1"/>
            <a:r>
              <a:rPr lang="en-GB" altLang="en-US"/>
              <a:t>Et dolor fragum</a:t>
            </a:r>
          </a:p>
          <a:p>
            <a:pPr lvl="2"/>
            <a:r>
              <a:rPr lang="en-GB" altLang="en-US"/>
              <a:t>- Et dolor fragum</a:t>
            </a:r>
          </a:p>
        </p:txBody>
      </p:sp>
      <p:sp>
        <p:nvSpPr>
          <p:cNvPr id="7" name="Date Placeholder 6">
            <a:extLst>
              <a:ext uri="{FF2B5EF4-FFF2-40B4-BE49-F238E27FC236}">
                <a16:creationId xmlns:a16="http://schemas.microsoft.com/office/drawing/2014/main" id="{E018ACE8-A211-78AD-04F4-E619656E8C30}"/>
              </a:ext>
            </a:extLst>
          </p:cNvPr>
          <p:cNvSpPr>
            <a:spLocks noGrp="1" noChangeArrowheads="1"/>
          </p:cNvSpPr>
          <p:nvPr>
            <p:ph type="dt" sz="half" idx="2"/>
          </p:nvPr>
        </p:nvSpPr>
        <p:spPr bwMode="auto">
          <a:xfrm>
            <a:off x="609600" y="6092825"/>
            <a:ext cx="28448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b="0">
                <a:solidFill>
                  <a:srgbClr val="000000"/>
                </a:solidFill>
                <a:latin typeface="+mn-lt"/>
                <a:ea typeface="Verdana" pitchFamily="34" charset="0"/>
                <a:cs typeface="+mn-cs"/>
              </a:defRPr>
            </a:lvl1pPr>
          </a:lstStyle>
          <a:p>
            <a:pPr>
              <a:defRPr/>
            </a:pPr>
            <a:endParaRPr lang="en-GB"/>
          </a:p>
        </p:txBody>
      </p:sp>
      <p:sp>
        <p:nvSpPr>
          <p:cNvPr id="9" name="Rectangle 6">
            <a:extLst>
              <a:ext uri="{FF2B5EF4-FFF2-40B4-BE49-F238E27FC236}">
                <a16:creationId xmlns:a16="http://schemas.microsoft.com/office/drawing/2014/main" id="{CC76C33F-EEBB-D4EB-DBDA-1C3C24569305}"/>
              </a:ext>
            </a:extLst>
          </p:cNvPr>
          <p:cNvSpPr>
            <a:spLocks noGrp="1" noChangeArrowheads="1"/>
          </p:cNvSpPr>
          <p:nvPr>
            <p:ph type="sldNum" sz="quarter" idx="4"/>
          </p:nvPr>
        </p:nvSpPr>
        <p:spPr bwMode="auto">
          <a:xfrm>
            <a:off x="5615518" y="6092825"/>
            <a:ext cx="924983"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b="0">
                <a:solidFill>
                  <a:srgbClr val="000000"/>
                </a:solidFill>
              </a:defRPr>
            </a:lvl1pPr>
          </a:lstStyle>
          <a:p>
            <a:fld id="{E902144C-4D07-4352-87A5-A49B3A508F74}"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4551" r:id="rId1"/>
    <p:sldLayoutId id="2147484552" r:id="rId2"/>
  </p:sldLayoutIdLst>
  <p:hf hdr="0" ftr="0" dt="0"/>
  <p:txStyles>
    <p:titleStyle>
      <a:lvl1pPr marL="358775" indent="-358775" algn="l" rtl="0" eaLnBrk="0" fontAlgn="base" hangingPunct="0">
        <a:spcBef>
          <a:spcPct val="0"/>
        </a:spcBef>
        <a:spcAft>
          <a:spcPct val="0"/>
        </a:spcAft>
        <a:defRPr sz="3000" b="1">
          <a:solidFill>
            <a:srgbClr val="0F5494"/>
          </a:solidFill>
          <a:latin typeface="+mj-lt"/>
          <a:ea typeface="MS PGothic" panose="020B0600070205080204" pitchFamily="34" charset="-128"/>
          <a:cs typeface="+mj-cs"/>
        </a:defRPr>
      </a:lvl1pPr>
      <a:lvl2pPr marL="358775" indent="-358775" algn="l" rtl="0" eaLnBrk="0" fontAlgn="base" hangingPunct="0">
        <a:spcBef>
          <a:spcPct val="0"/>
        </a:spcBef>
        <a:spcAft>
          <a:spcPct val="0"/>
        </a:spcAft>
        <a:defRPr sz="3000" b="1">
          <a:solidFill>
            <a:srgbClr val="0F5494"/>
          </a:solidFill>
          <a:latin typeface="Verdana" pitchFamily="34" charset="0"/>
          <a:ea typeface="MS PGothic" panose="020B0600070205080204" pitchFamily="34" charset="-128"/>
          <a:cs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ea typeface="MS PGothic" panose="020B0600070205080204" pitchFamily="34" charset="-128"/>
          <a:cs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ea typeface="MS PGothic" panose="020B0600070205080204" pitchFamily="34" charset="-128"/>
          <a:cs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ea typeface="MS PGothic" panose="020B0600070205080204" pitchFamily="34" charset="-128"/>
          <a:cs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rgbClr val="0F5494"/>
        </a:buClr>
        <a:buChar char="•"/>
        <a:defRPr sz="2400" i="1">
          <a:solidFill>
            <a:srgbClr val="0F5494"/>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lr>
          <a:srgbClr val="56932F"/>
        </a:buClr>
        <a:buChar char="•"/>
        <a:defRPr sz="2000" b="1">
          <a:solidFill>
            <a:srgbClr val="0F5494"/>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defRPr sz="1400">
          <a:solidFill>
            <a:srgbClr val="0F5494"/>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Char char="–"/>
        <a:defRPr sz="2000">
          <a:solidFill>
            <a:schemeClr val="tx1"/>
          </a:solidFill>
          <a:latin typeface="Arial" charset="0"/>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Arial" charset="0"/>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14.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hyperlink" Target="https://eur-lex.europa.eu/legal-content/EN/TXT/?uri=OJ:L:2021:113:TOC" TargetMode="External"/><Relationship Id="rId7" Type="http://schemas.openxmlformats.org/officeDocument/2006/relationships/image" Target="../media/image21.png"/><Relationship Id="rId2" Type="http://schemas.openxmlformats.org/officeDocument/2006/relationships/notesSlide" Target="../notesSlides/notesSlide22.xml"/><Relationship Id="rId1" Type="http://schemas.openxmlformats.org/officeDocument/2006/relationships/slideLayout" Target="../slideLayouts/slideLayout14.xml"/><Relationship Id="rId6" Type="http://schemas.openxmlformats.org/officeDocument/2006/relationships/image" Target="../media/image20.png"/><Relationship Id="rId5" Type="http://schemas.openxmlformats.org/officeDocument/2006/relationships/hyperlink" Target="http://publications.europa.eu/resource/cellar/2810c3a9-4a92-11eb-b59f-01aa75ed71a1.0006.01/DOC_1" TargetMode="External"/><Relationship Id="rId4" Type="http://schemas.openxmlformats.org/officeDocument/2006/relationships/hyperlink" Target="https://eur-lex.europa.eu/legal-content/EN/TXT/?uri=CELEX:32020R2236"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4.xml"/><Relationship Id="rId4" Type="http://schemas.openxmlformats.org/officeDocument/2006/relationships/image" Target="../media/image9.jpeg"/></Relationships>
</file>

<file path=ppt/slides/_rels/slide30.xml.rels><?xml version="1.0" encoding="UTF-8" standalone="yes"?>
<Relationships xmlns="http://schemas.openxmlformats.org/package/2006/relationships"><Relationship Id="rId3" Type="http://schemas.openxmlformats.org/officeDocument/2006/relationships/hyperlink" Target="http://data.europa.eu/eli/reg/2005/396/oj" TargetMode="External"/><Relationship Id="rId2" Type="http://schemas.openxmlformats.org/officeDocument/2006/relationships/notesSlide" Target="../notesSlides/notesSlide30.xml"/><Relationship Id="rId1" Type="http://schemas.openxmlformats.org/officeDocument/2006/relationships/slideLayout" Target="../slideLayouts/slideLayout12.xml"/><Relationship Id="rId5" Type="http://schemas.openxmlformats.org/officeDocument/2006/relationships/hyperlink" Target="http://data.europa.eu/eli/reg/2012/231/oj" TargetMode="External"/><Relationship Id="rId4" Type="http://schemas.openxmlformats.org/officeDocument/2006/relationships/image" Target="../media/image24.png"/></Relationships>
</file>

<file path=ppt/slides/_rels/slide31.xml.rels><?xml version="1.0" encoding="UTF-8" standalone="yes"?>
<Relationships xmlns="http://schemas.openxmlformats.org/package/2006/relationships"><Relationship Id="rId3" Type="http://schemas.openxmlformats.org/officeDocument/2006/relationships/hyperlink" Target="http://data.europa.eu/eli/reg/2005/396/oj" TargetMode="External"/><Relationship Id="rId2" Type="http://schemas.openxmlformats.org/officeDocument/2006/relationships/notesSlide" Target="../notesSlides/notesSlide31.xml"/><Relationship Id="rId1" Type="http://schemas.openxmlformats.org/officeDocument/2006/relationships/slideLayout" Target="../slideLayouts/slideLayout12.xml"/><Relationship Id="rId4" Type="http://schemas.openxmlformats.org/officeDocument/2006/relationships/image" Target="../media/image25.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3.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hyperlink" Target="https://eur-lex.europa.eu/legal-content/EN/TXT/?uri=CELEX:52022XC0711(01)" TargetMode="External"/><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hyperlink" Target="https://food.ec.europa.eu/horizontal-topics/official-controls-and-enforcement/imported-products_en" TargetMode="External"/><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04849" y="1762124"/>
            <a:ext cx="10892367" cy="1895475"/>
          </a:xfrm>
        </p:spPr>
        <p:txBody>
          <a:bodyPr>
            <a:noAutofit/>
          </a:bodyPr>
          <a:lstStyle/>
          <a:p>
            <a:pPr algn="ctr"/>
            <a:r>
              <a:rPr lang="en-GB" sz="3600" b="1" dirty="0">
                <a:latin typeface="Verdana" pitchFamily="34" charset="0"/>
                <a:ea typeface="Verdana" pitchFamily="34" charset="0"/>
              </a:rPr>
              <a:t>Official controls on products of </a:t>
            </a:r>
            <a:br>
              <a:rPr lang="en-GB" sz="3600" b="1" dirty="0">
                <a:latin typeface="Verdana" pitchFamily="34" charset="0"/>
                <a:ea typeface="Verdana" pitchFamily="34" charset="0"/>
              </a:rPr>
            </a:br>
            <a:r>
              <a:rPr lang="en-GB" sz="3600" b="1" dirty="0">
                <a:latin typeface="Verdana" pitchFamily="34" charset="0"/>
                <a:ea typeface="Verdana" pitchFamily="34" charset="0"/>
              </a:rPr>
              <a:t>non-animal origin </a:t>
            </a:r>
            <a:br>
              <a:rPr lang="en-GB" sz="3600" b="1" dirty="0">
                <a:latin typeface="Verdana" pitchFamily="34" charset="0"/>
                <a:ea typeface="Verdana" pitchFamily="34" charset="0"/>
              </a:rPr>
            </a:br>
            <a:r>
              <a:rPr lang="en-GB" sz="3600" b="1" dirty="0">
                <a:latin typeface="Verdana" pitchFamily="34" charset="0"/>
                <a:ea typeface="Verdana" pitchFamily="34" charset="0"/>
              </a:rPr>
              <a:t>introduced into the Union</a:t>
            </a:r>
          </a:p>
        </p:txBody>
      </p:sp>
      <p:sp>
        <p:nvSpPr>
          <p:cNvPr id="7" name="Subtitle 6"/>
          <p:cNvSpPr>
            <a:spLocks noGrp="1"/>
          </p:cNvSpPr>
          <p:nvPr>
            <p:ph idx="1"/>
          </p:nvPr>
        </p:nvSpPr>
        <p:spPr>
          <a:xfrm>
            <a:off x="5238750" y="4495800"/>
            <a:ext cx="6343649" cy="1525588"/>
          </a:xfrm>
        </p:spPr>
        <p:txBody>
          <a:bodyPr>
            <a:normAutofit/>
          </a:bodyPr>
          <a:lstStyle/>
          <a:p>
            <a:pPr>
              <a:spcAft>
                <a:spcPts val="0"/>
              </a:spcAft>
            </a:pPr>
            <a:r>
              <a:rPr lang="en-GB" sz="2400" dirty="0">
                <a:latin typeface="Verdana" pitchFamily="34" charset="0"/>
                <a:ea typeface="Verdana" pitchFamily="34" charset="0"/>
              </a:rPr>
              <a:t>EU imports conditions – Vietnam</a:t>
            </a:r>
          </a:p>
          <a:p>
            <a:pPr>
              <a:spcAft>
                <a:spcPts val="0"/>
              </a:spcAft>
            </a:pPr>
            <a:r>
              <a:rPr lang="en-GB" sz="2400" dirty="0">
                <a:latin typeface="Verdana" pitchFamily="34" charset="0"/>
                <a:ea typeface="Verdana" pitchFamily="34" charset="0"/>
              </a:rPr>
              <a:t>Dr </a:t>
            </a:r>
            <a:r>
              <a:rPr lang="en-GB" sz="2400" dirty="0" err="1">
                <a:latin typeface="Verdana" pitchFamily="34" charset="0"/>
                <a:ea typeface="Verdana" pitchFamily="34" charset="0"/>
              </a:rPr>
              <a:t>S.Coulon</a:t>
            </a:r>
            <a:r>
              <a:rPr lang="en-GB" sz="2400" dirty="0">
                <a:latin typeface="Verdana" pitchFamily="34" charset="0"/>
                <a:ea typeface="Verdana" pitchFamily="34" charset="0"/>
              </a:rPr>
              <a:t> – DG </a:t>
            </a:r>
            <a:r>
              <a:rPr lang="en-GB" sz="2400" dirty="0" err="1">
                <a:latin typeface="Verdana" pitchFamily="34" charset="0"/>
                <a:ea typeface="Verdana" pitchFamily="34" charset="0"/>
              </a:rPr>
              <a:t>Santé</a:t>
            </a:r>
            <a:r>
              <a:rPr lang="en-GB" sz="2400" dirty="0">
                <a:latin typeface="Verdana" pitchFamily="34" charset="0"/>
                <a:ea typeface="Verdana" pitchFamily="34" charset="0"/>
              </a:rPr>
              <a:t> A5</a:t>
            </a:r>
          </a:p>
          <a:p>
            <a:pPr>
              <a:spcAft>
                <a:spcPts val="0"/>
              </a:spcAft>
            </a:pPr>
            <a:r>
              <a:rPr lang="en-GB" sz="2400" dirty="0">
                <a:latin typeface="Verdana" pitchFamily="34" charset="0"/>
                <a:ea typeface="Verdana" pitchFamily="34" charset="0"/>
              </a:rPr>
              <a:t>Bilateral International relations unit </a:t>
            </a:r>
          </a:p>
          <a:p>
            <a:pPr algn="r">
              <a:spcAft>
                <a:spcPts val="0"/>
              </a:spcAft>
            </a:pPr>
            <a:endParaRPr lang="en-GB" sz="2400" dirty="0">
              <a:latin typeface="Verdana" pitchFamily="34" charset="0"/>
              <a:ea typeface="Verdana" pitchFamily="34" charset="0"/>
            </a:endParaRPr>
          </a:p>
        </p:txBody>
      </p:sp>
      <p:sp>
        <p:nvSpPr>
          <p:cNvPr id="8" name="Text Placeholder 7"/>
          <p:cNvSpPr>
            <a:spLocks noGrp="1"/>
          </p:cNvSpPr>
          <p:nvPr>
            <p:ph type="body" sz="quarter" idx="4294967295"/>
          </p:nvPr>
        </p:nvSpPr>
        <p:spPr>
          <a:xfrm>
            <a:off x="7151688" y="5557838"/>
            <a:ext cx="5040312" cy="528637"/>
          </a:xfrm>
        </p:spPr>
        <p:txBody>
          <a:bodyPr/>
          <a:lstStyle/>
          <a:p>
            <a:pPr marL="0" lvl="0" indent="0" algn="r" rtl="0">
              <a:lnSpc>
                <a:spcPct val="100000"/>
              </a:lnSpc>
              <a:spcBef>
                <a:spcPts val="0"/>
              </a:spcBef>
              <a:spcAft>
                <a:spcPts val="0"/>
              </a:spcAft>
              <a:buSzPts val="2200"/>
              <a:buFont typeface="Arial"/>
              <a:buNone/>
            </a:pPr>
            <a:endParaRPr lang="en-IE" sz="1800" dirty="0">
              <a:latin typeface="Verdana" pitchFamily="34" charset="0"/>
              <a:ea typeface="Verdana" pitchFamily="34" charset="0"/>
            </a:endParaRPr>
          </a:p>
          <a:p>
            <a:pPr>
              <a:spcAft>
                <a:spcPts val="0"/>
              </a:spcAft>
            </a:pPr>
            <a:endParaRPr lang="en-GB" dirty="0">
              <a:solidFill>
                <a:srgbClr val="FF0000"/>
              </a:solidFill>
            </a:endParaRPr>
          </a:p>
        </p:txBody>
      </p:sp>
    </p:spTree>
    <p:extLst>
      <p:ext uri="{BB962C8B-B14F-4D97-AF65-F5344CB8AC3E}">
        <p14:creationId xmlns:p14="http://schemas.microsoft.com/office/powerpoint/2010/main" val="1121371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0CF6C-218E-441A-9704-4F411B8D6B7D}"/>
              </a:ext>
            </a:extLst>
          </p:cNvPr>
          <p:cNvSpPr>
            <a:spLocks noGrp="1"/>
          </p:cNvSpPr>
          <p:nvPr>
            <p:ph type="title"/>
          </p:nvPr>
        </p:nvSpPr>
        <p:spPr>
          <a:xfrm>
            <a:off x="595746" y="1450189"/>
            <a:ext cx="10972800" cy="1168320"/>
          </a:xfrm>
        </p:spPr>
        <p:txBody>
          <a:bodyPr>
            <a:normAutofit/>
          </a:bodyPr>
          <a:lstStyle/>
          <a:p>
            <a:pPr algn="ctr"/>
            <a:r>
              <a:rPr lang="en-IE" sz="3800" b="1" dirty="0">
                <a:solidFill>
                  <a:schemeClr val="accent5">
                    <a:lumMod val="50000"/>
                  </a:schemeClr>
                </a:solidFill>
              </a:rPr>
              <a:t>Official controls on ‘Low risk’ goods</a:t>
            </a:r>
          </a:p>
        </p:txBody>
      </p:sp>
      <p:sp>
        <p:nvSpPr>
          <p:cNvPr id="3" name="Content Placeholder 2">
            <a:extLst>
              <a:ext uri="{FF2B5EF4-FFF2-40B4-BE49-F238E27FC236}">
                <a16:creationId xmlns:a16="http://schemas.microsoft.com/office/drawing/2014/main" id="{D2F2B2F4-72E1-4C94-875D-B3974285FE3A}"/>
              </a:ext>
            </a:extLst>
          </p:cNvPr>
          <p:cNvSpPr>
            <a:spLocks noGrp="1"/>
          </p:cNvSpPr>
          <p:nvPr>
            <p:ph idx="1"/>
          </p:nvPr>
        </p:nvSpPr>
        <p:spPr>
          <a:xfrm>
            <a:off x="623455" y="2622343"/>
            <a:ext cx="10972800" cy="3384476"/>
          </a:xfrm>
        </p:spPr>
        <p:txBody>
          <a:bodyPr/>
          <a:lstStyle/>
          <a:p>
            <a:r>
              <a:rPr lang="en-IE" sz="2400" dirty="0">
                <a:solidFill>
                  <a:schemeClr val="accent5">
                    <a:lumMod val="50000"/>
                  </a:schemeClr>
                </a:solidFill>
              </a:rPr>
              <a:t>Based on </a:t>
            </a:r>
            <a:r>
              <a:rPr lang="en-IE" sz="2400" b="1" dirty="0">
                <a:solidFill>
                  <a:schemeClr val="accent5">
                    <a:lumMod val="50000"/>
                  </a:schemeClr>
                </a:solidFill>
              </a:rPr>
              <a:t>Chapter V, Section I, Articles 44 to 46 </a:t>
            </a:r>
            <a:r>
              <a:rPr lang="en-IE" sz="2400" dirty="0">
                <a:solidFill>
                  <a:schemeClr val="accent5">
                    <a:lumMod val="50000"/>
                  </a:schemeClr>
                </a:solidFill>
              </a:rPr>
              <a:t>of Regulation (EU) 2017/625 (OCR)</a:t>
            </a:r>
          </a:p>
          <a:p>
            <a:endParaRPr lang="en-IE" sz="2400" dirty="0">
              <a:solidFill>
                <a:schemeClr val="accent5">
                  <a:lumMod val="50000"/>
                </a:schemeClr>
              </a:solidFill>
            </a:endParaRPr>
          </a:p>
          <a:p>
            <a:pPr lvl="1"/>
            <a:r>
              <a:rPr lang="en-IE" sz="2200" dirty="0">
                <a:solidFill>
                  <a:schemeClr val="accent5">
                    <a:lumMod val="50000"/>
                  </a:schemeClr>
                </a:solidFill>
              </a:rPr>
              <a:t>Risk based</a:t>
            </a:r>
          </a:p>
          <a:p>
            <a:pPr lvl="1"/>
            <a:r>
              <a:rPr lang="en-IE" sz="2200" dirty="0">
                <a:solidFill>
                  <a:schemeClr val="accent5">
                    <a:lumMod val="50000"/>
                  </a:schemeClr>
                </a:solidFill>
              </a:rPr>
              <a:t>Appropriate frequency</a:t>
            </a:r>
          </a:p>
          <a:p>
            <a:pPr lvl="1"/>
            <a:r>
              <a:rPr lang="en-IE" sz="2200" dirty="0">
                <a:solidFill>
                  <a:schemeClr val="accent5">
                    <a:lumMod val="50000"/>
                  </a:schemeClr>
                </a:solidFill>
              </a:rPr>
              <a:t>History of compliance with the requirements (Third country, exporter, operator)</a:t>
            </a:r>
          </a:p>
          <a:p>
            <a:pPr lvl="1"/>
            <a:r>
              <a:rPr lang="en-IE" sz="2200" dirty="0">
                <a:solidFill>
                  <a:schemeClr val="accent5">
                    <a:lumMod val="50000"/>
                  </a:schemeClr>
                </a:solidFill>
              </a:rPr>
              <a:t>Official controls performed within the Union</a:t>
            </a:r>
          </a:p>
          <a:p>
            <a:pPr marL="457200" lvl="1" indent="0">
              <a:buNone/>
            </a:pPr>
            <a:endParaRPr lang="en-IE" dirty="0">
              <a:solidFill>
                <a:schemeClr val="accent5">
                  <a:lumMod val="50000"/>
                </a:schemeClr>
              </a:solidFill>
            </a:endParaRPr>
          </a:p>
          <a:p>
            <a:pPr marL="914400" lvl="2" indent="0">
              <a:buNone/>
            </a:pPr>
            <a:endParaRPr lang="en-IE" dirty="0"/>
          </a:p>
        </p:txBody>
      </p:sp>
    </p:spTree>
    <p:extLst>
      <p:ext uri="{BB962C8B-B14F-4D97-AF65-F5344CB8AC3E}">
        <p14:creationId xmlns:p14="http://schemas.microsoft.com/office/powerpoint/2010/main" val="3348799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BBD59-4D76-4E31-8BD0-E01415D97177}"/>
              </a:ext>
            </a:extLst>
          </p:cNvPr>
          <p:cNvSpPr>
            <a:spLocks noGrp="1"/>
          </p:cNvSpPr>
          <p:nvPr>
            <p:ph type="title"/>
          </p:nvPr>
        </p:nvSpPr>
        <p:spPr/>
        <p:txBody>
          <a:bodyPr>
            <a:normAutofit/>
          </a:bodyPr>
          <a:lstStyle/>
          <a:p>
            <a:pPr algn="ctr"/>
            <a:r>
              <a:rPr lang="en-IE" sz="3800" b="1" dirty="0">
                <a:solidFill>
                  <a:schemeClr val="accent5">
                    <a:lumMod val="50000"/>
                  </a:schemeClr>
                </a:solidFill>
              </a:rPr>
              <a:t>Official controls on ‘High risk’ goods</a:t>
            </a:r>
          </a:p>
        </p:txBody>
      </p:sp>
      <p:sp>
        <p:nvSpPr>
          <p:cNvPr id="3" name="Content Placeholder 2">
            <a:extLst>
              <a:ext uri="{FF2B5EF4-FFF2-40B4-BE49-F238E27FC236}">
                <a16:creationId xmlns:a16="http://schemas.microsoft.com/office/drawing/2014/main" id="{F654F8D7-311B-4749-86B1-BB00117A7577}"/>
              </a:ext>
            </a:extLst>
          </p:cNvPr>
          <p:cNvSpPr>
            <a:spLocks noGrp="1"/>
          </p:cNvSpPr>
          <p:nvPr>
            <p:ph idx="1"/>
          </p:nvPr>
        </p:nvSpPr>
        <p:spPr>
          <a:xfrm>
            <a:off x="817418" y="2636912"/>
            <a:ext cx="10764982" cy="3384476"/>
          </a:xfrm>
        </p:spPr>
        <p:txBody>
          <a:bodyPr/>
          <a:lstStyle/>
          <a:p>
            <a:endParaRPr lang="en-IE" sz="2400" dirty="0">
              <a:solidFill>
                <a:schemeClr val="accent5">
                  <a:lumMod val="50000"/>
                </a:schemeClr>
              </a:solidFill>
            </a:endParaRPr>
          </a:p>
          <a:p>
            <a:r>
              <a:rPr lang="en-IE" sz="2400" dirty="0">
                <a:solidFill>
                  <a:schemeClr val="accent5">
                    <a:lumMod val="50000"/>
                  </a:schemeClr>
                </a:solidFill>
              </a:rPr>
              <a:t>Based on </a:t>
            </a:r>
            <a:r>
              <a:rPr lang="en-IE" sz="2400" b="1" dirty="0">
                <a:solidFill>
                  <a:schemeClr val="accent5">
                    <a:lumMod val="50000"/>
                  </a:schemeClr>
                </a:solidFill>
              </a:rPr>
              <a:t>Chapter V, Section II, Articles 47 to 72</a:t>
            </a:r>
            <a:r>
              <a:rPr lang="en-IE" sz="2400" dirty="0">
                <a:solidFill>
                  <a:schemeClr val="accent5">
                    <a:lumMod val="50000"/>
                  </a:schemeClr>
                </a:solidFill>
              </a:rPr>
              <a:t> of Regulation (EU) 2017/625 (OCR)</a:t>
            </a:r>
          </a:p>
          <a:p>
            <a:pPr indent="0">
              <a:buNone/>
            </a:pPr>
            <a:endParaRPr lang="en-IE" sz="2400" dirty="0">
              <a:solidFill>
                <a:schemeClr val="accent5">
                  <a:lumMod val="50000"/>
                </a:schemeClr>
              </a:solidFill>
            </a:endParaRPr>
          </a:p>
          <a:p>
            <a:r>
              <a:rPr lang="en-IE" sz="2400" dirty="0">
                <a:solidFill>
                  <a:schemeClr val="accent5">
                    <a:lumMod val="50000"/>
                  </a:schemeClr>
                </a:solidFill>
              </a:rPr>
              <a:t>List of goods subject to official controls at the Border control posts are established based on empowerment of </a:t>
            </a:r>
            <a:r>
              <a:rPr lang="en-IE" sz="2400" b="1" dirty="0">
                <a:solidFill>
                  <a:schemeClr val="accent5">
                    <a:lumMod val="50000"/>
                  </a:schemeClr>
                </a:solidFill>
              </a:rPr>
              <a:t>Article 47 of OCR</a:t>
            </a:r>
          </a:p>
          <a:p>
            <a:endParaRPr lang="en-IE" sz="2400" dirty="0"/>
          </a:p>
          <a:p>
            <a:pPr indent="0">
              <a:buNone/>
            </a:pPr>
            <a:endParaRPr lang="en-IE" dirty="0"/>
          </a:p>
        </p:txBody>
      </p:sp>
    </p:spTree>
    <p:extLst>
      <p:ext uri="{BB962C8B-B14F-4D97-AF65-F5344CB8AC3E}">
        <p14:creationId xmlns:p14="http://schemas.microsoft.com/office/powerpoint/2010/main" val="2850064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7759" y="4464349"/>
            <a:ext cx="450850"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758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7759" y="3156249"/>
            <a:ext cx="450850"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3750121" y="3156249"/>
            <a:ext cx="323850" cy="288925"/>
          </a:xfrm>
          <a:prstGeom prst="downArrow">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0" hangingPunct="0">
              <a:defRPr/>
            </a:pPr>
            <a:endParaRPr lang="en-GB">
              <a:solidFill>
                <a:srgbClr val="FFFFFF"/>
              </a:solidFill>
              <a:latin typeface="Verdana"/>
              <a:ea typeface="ＭＳ Ｐゴシック"/>
              <a:cs typeface="Verdana"/>
            </a:endParaRPr>
          </a:p>
        </p:txBody>
      </p:sp>
      <p:pic>
        <p:nvPicPr>
          <p:cNvPr id="67589"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8521" y="4464349"/>
            <a:ext cx="450850"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590" name="Title 1"/>
          <p:cNvSpPr>
            <a:spLocks noGrp="1"/>
          </p:cNvSpPr>
          <p:nvPr>
            <p:ph type="title"/>
          </p:nvPr>
        </p:nvSpPr>
        <p:spPr>
          <a:xfrm>
            <a:off x="0" y="1393371"/>
            <a:ext cx="12192000" cy="1021619"/>
          </a:xfrm>
        </p:spPr>
        <p:txBody>
          <a:bodyPr>
            <a:noAutofit/>
          </a:bodyPr>
          <a:lstStyle/>
          <a:p>
            <a:pPr algn="ctr"/>
            <a:r>
              <a:rPr lang="en-IE" altLang="en-US" sz="3600" b="1" dirty="0">
                <a:solidFill>
                  <a:schemeClr val="accent5">
                    <a:lumMod val="50000"/>
                  </a:schemeClr>
                </a:solidFill>
                <a:ea typeface="MS PGothic" panose="020B0600070205080204" pitchFamily="34" charset="-128"/>
              </a:rPr>
              <a:t>Common framework for border controls </a:t>
            </a:r>
          </a:p>
        </p:txBody>
      </p:sp>
      <p:sp>
        <p:nvSpPr>
          <p:cNvPr id="4" name="Rectangle 3"/>
          <p:cNvSpPr/>
          <p:nvPr/>
        </p:nvSpPr>
        <p:spPr>
          <a:xfrm>
            <a:off x="2208660" y="2414990"/>
            <a:ext cx="7704137" cy="763378"/>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0" hangingPunct="0">
              <a:defRPr/>
            </a:pPr>
            <a:r>
              <a:rPr lang="en-GB" dirty="0">
                <a:solidFill>
                  <a:srgbClr val="FFFFFF"/>
                </a:solidFill>
                <a:latin typeface="Verdana"/>
                <a:ea typeface="ＭＳ Ｐゴシック"/>
                <a:cs typeface="Verdana"/>
              </a:rPr>
              <a:t>A common, risk based framework for border controls on all animals and goods entering the EU</a:t>
            </a:r>
          </a:p>
        </p:txBody>
      </p:sp>
      <p:sp>
        <p:nvSpPr>
          <p:cNvPr id="5" name="Rectangle 4"/>
          <p:cNvSpPr/>
          <p:nvPr/>
        </p:nvSpPr>
        <p:spPr>
          <a:xfrm>
            <a:off x="2208660" y="3445173"/>
            <a:ext cx="3527425" cy="1079500"/>
          </a:xfrm>
          <a:prstGeom prst="rect">
            <a:avLst/>
          </a:prstGeom>
          <a:solidFill>
            <a:srgbClr val="FFC00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0" hangingPunct="0">
              <a:defRPr/>
            </a:pPr>
            <a:r>
              <a:rPr lang="en-GB" sz="1600" b="1" dirty="0">
                <a:solidFill>
                  <a:srgbClr val="000000"/>
                </a:solidFill>
                <a:latin typeface="Verdana"/>
                <a:ea typeface="ＭＳ Ｐゴシック"/>
                <a:cs typeface="Verdana"/>
              </a:rPr>
              <a:t>Border Control Posts (BCPs) </a:t>
            </a:r>
            <a:br>
              <a:rPr lang="en-GB" sz="1400" dirty="0">
                <a:solidFill>
                  <a:srgbClr val="000000"/>
                </a:solidFill>
                <a:latin typeface="Verdana"/>
                <a:ea typeface="ＭＳ Ｐゴシック"/>
                <a:cs typeface="Verdana"/>
              </a:rPr>
            </a:br>
            <a:r>
              <a:rPr lang="en-GB" sz="1400" dirty="0">
                <a:solidFill>
                  <a:srgbClr val="000000"/>
                </a:solidFill>
                <a:latin typeface="Verdana"/>
                <a:ea typeface="ＭＳ Ｐゴシック"/>
                <a:cs typeface="Verdana"/>
              </a:rPr>
              <a:t>replace </a:t>
            </a:r>
          </a:p>
          <a:p>
            <a:pPr marL="285750" indent="-285750" defTabSz="457200" eaLnBrk="0" hangingPunct="0">
              <a:buFont typeface="Arial" panose="020B0604020202020204" pitchFamily="34" charset="0"/>
              <a:buChar char="•"/>
              <a:defRPr/>
            </a:pPr>
            <a:r>
              <a:rPr lang="en-GB" sz="1400" dirty="0">
                <a:solidFill>
                  <a:srgbClr val="000000"/>
                </a:solidFill>
                <a:latin typeface="Verdana"/>
                <a:ea typeface="ＭＳ Ｐゴシック"/>
                <a:cs typeface="Verdana"/>
              </a:rPr>
              <a:t>Border Inspection Posts (BIPs)</a:t>
            </a:r>
          </a:p>
          <a:p>
            <a:pPr marL="285750" indent="-285750" defTabSz="457200" eaLnBrk="0" hangingPunct="0">
              <a:buFont typeface="Arial" panose="020B0604020202020204" pitchFamily="34" charset="0"/>
              <a:buChar char="•"/>
              <a:defRPr/>
            </a:pPr>
            <a:r>
              <a:rPr lang="en-GB" sz="1400" dirty="0">
                <a:solidFill>
                  <a:srgbClr val="000000"/>
                </a:solidFill>
                <a:latin typeface="Verdana"/>
                <a:ea typeface="ＭＳ Ｐゴシック"/>
                <a:cs typeface="Verdana"/>
              </a:rPr>
              <a:t>Designated Points of Entry (DPEs) </a:t>
            </a:r>
          </a:p>
        </p:txBody>
      </p:sp>
      <p:sp>
        <p:nvSpPr>
          <p:cNvPr id="6" name="Rectangle 5"/>
          <p:cNvSpPr/>
          <p:nvPr/>
        </p:nvSpPr>
        <p:spPr>
          <a:xfrm>
            <a:off x="5951984" y="3445173"/>
            <a:ext cx="3960812" cy="1079500"/>
          </a:xfrm>
          <a:prstGeom prst="rect">
            <a:avLst/>
          </a:prstGeom>
          <a:solidFill>
            <a:srgbClr val="92D05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0" hangingPunct="0">
              <a:defRPr/>
            </a:pPr>
            <a:r>
              <a:rPr lang="en-GB" sz="1600" b="1" dirty="0">
                <a:solidFill>
                  <a:srgbClr val="000000"/>
                </a:solidFill>
                <a:latin typeface="Verdana"/>
                <a:ea typeface="ＭＳ Ｐゴシック"/>
                <a:cs typeface="Verdana"/>
              </a:rPr>
              <a:t>Common Health Entry Document </a:t>
            </a:r>
          </a:p>
          <a:p>
            <a:pPr algn="ctr" defTabSz="457200" eaLnBrk="0" hangingPunct="0">
              <a:defRPr/>
            </a:pPr>
            <a:r>
              <a:rPr lang="en-GB" sz="1600" b="1" dirty="0">
                <a:solidFill>
                  <a:srgbClr val="000000"/>
                </a:solidFill>
                <a:latin typeface="Verdana"/>
                <a:ea typeface="ＭＳ Ｐゴシック"/>
                <a:cs typeface="Verdana"/>
              </a:rPr>
              <a:t>(CHED)</a:t>
            </a:r>
            <a:r>
              <a:rPr lang="en-GB" sz="1400" dirty="0">
                <a:solidFill>
                  <a:srgbClr val="000000"/>
                </a:solidFill>
                <a:latin typeface="Verdana"/>
                <a:ea typeface="ＭＳ Ｐゴシック"/>
                <a:cs typeface="Verdana"/>
              </a:rPr>
              <a:t> </a:t>
            </a:r>
            <a:r>
              <a:rPr lang="en-GB" sz="1400" b="1" dirty="0">
                <a:solidFill>
                  <a:srgbClr val="000000"/>
                </a:solidFill>
                <a:latin typeface="Verdana"/>
                <a:ea typeface="ＭＳ Ｐゴシック"/>
                <a:cs typeface="Verdana"/>
              </a:rPr>
              <a:t>single standard document for the prior notification of consignments and recording results of official controls</a:t>
            </a:r>
          </a:p>
        </p:txBody>
      </p:sp>
      <p:sp>
        <p:nvSpPr>
          <p:cNvPr id="7" name="Rectangle 6"/>
          <p:cNvSpPr/>
          <p:nvPr/>
        </p:nvSpPr>
        <p:spPr>
          <a:xfrm>
            <a:off x="2208660" y="4838999"/>
            <a:ext cx="3527425" cy="1125537"/>
          </a:xfrm>
          <a:prstGeom prst="rect">
            <a:avLst/>
          </a:prstGeom>
          <a:solidFill>
            <a:srgbClr val="FFC00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0" hangingPunct="0">
              <a:defRPr/>
            </a:pPr>
            <a:r>
              <a:rPr lang="en-GB" sz="1400" dirty="0">
                <a:solidFill>
                  <a:srgbClr val="000000"/>
                </a:solidFill>
                <a:latin typeface="Verdana"/>
                <a:ea typeface="ＭＳ Ｐゴシック"/>
                <a:cs typeface="Verdana"/>
              </a:rPr>
              <a:t>Minimum requirements for </a:t>
            </a:r>
          </a:p>
          <a:p>
            <a:pPr algn="ctr" defTabSz="457200" eaLnBrk="0" hangingPunct="0">
              <a:defRPr/>
            </a:pPr>
            <a:endParaRPr lang="en-GB" sz="1400" b="1" dirty="0">
              <a:solidFill>
                <a:srgbClr val="000000"/>
              </a:solidFill>
              <a:latin typeface="Verdana"/>
              <a:ea typeface="ＭＳ Ｐゴシック"/>
              <a:cs typeface="Verdana"/>
            </a:endParaRPr>
          </a:p>
          <a:p>
            <a:pPr algn="ctr" defTabSz="457200" eaLnBrk="0" hangingPunct="0">
              <a:defRPr/>
            </a:pPr>
            <a:r>
              <a:rPr lang="en-GB" sz="1600" b="1" dirty="0">
                <a:solidFill>
                  <a:srgbClr val="000000"/>
                </a:solidFill>
                <a:latin typeface="Verdana"/>
                <a:ea typeface="ＭＳ Ｐゴシック"/>
                <a:cs typeface="Verdana"/>
              </a:rPr>
              <a:t>facilities -</a:t>
            </a:r>
            <a:r>
              <a:rPr lang="en-GB" sz="1600" dirty="0">
                <a:solidFill>
                  <a:srgbClr val="000000"/>
                </a:solidFill>
                <a:latin typeface="Verdana"/>
                <a:ea typeface="ＭＳ Ｐゴシック"/>
                <a:cs typeface="Verdana"/>
              </a:rPr>
              <a:t> </a:t>
            </a:r>
            <a:r>
              <a:rPr lang="en-GB" sz="1600" b="1" dirty="0">
                <a:solidFill>
                  <a:srgbClr val="000000"/>
                </a:solidFill>
                <a:latin typeface="Verdana"/>
                <a:ea typeface="ＭＳ Ｐゴシック"/>
                <a:cs typeface="Verdana"/>
              </a:rPr>
              <a:t>equipment</a:t>
            </a:r>
            <a:r>
              <a:rPr lang="en-GB" sz="1600" dirty="0">
                <a:solidFill>
                  <a:srgbClr val="000000"/>
                </a:solidFill>
                <a:latin typeface="Verdana"/>
                <a:ea typeface="ＭＳ Ｐゴシック"/>
                <a:cs typeface="Verdana"/>
              </a:rPr>
              <a:t> -</a:t>
            </a:r>
            <a:r>
              <a:rPr lang="en-GB" sz="1600" b="1" dirty="0">
                <a:solidFill>
                  <a:srgbClr val="000000"/>
                </a:solidFill>
                <a:latin typeface="Verdana"/>
                <a:ea typeface="ＭＳ Ｐゴシック"/>
                <a:cs typeface="Verdana"/>
              </a:rPr>
              <a:t> </a:t>
            </a:r>
            <a:r>
              <a:rPr lang="en-GB" sz="1600" dirty="0">
                <a:solidFill>
                  <a:srgbClr val="000000"/>
                </a:solidFill>
                <a:latin typeface="Verdana"/>
                <a:ea typeface="ＭＳ Ｐゴシック"/>
                <a:cs typeface="Verdana"/>
              </a:rPr>
              <a:t> </a:t>
            </a:r>
            <a:r>
              <a:rPr lang="en-GB" sz="1600" b="1" dirty="0">
                <a:solidFill>
                  <a:srgbClr val="000000"/>
                </a:solidFill>
                <a:latin typeface="Verdana"/>
                <a:ea typeface="ＭＳ Ｐゴシック"/>
                <a:cs typeface="Verdana"/>
              </a:rPr>
              <a:t>staff</a:t>
            </a:r>
            <a:endParaRPr lang="en-GB" dirty="0">
              <a:solidFill>
                <a:srgbClr val="FFFFFF"/>
              </a:solidFill>
              <a:latin typeface="Verdana"/>
              <a:ea typeface="ＭＳ Ｐゴシック"/>
              <a:cs typeface="Verdana"/>
            </a:endParaRPr>
          </a:p>
        </p:txBody>
      </p:sp>
      <p:sp>
        <p:nvSpPr>
          <p:cNvPr id="9" name="Rectangle 8"/>
          <p:cNvSpPr/>
          <p:nvPr/>
        </p:nvSpPr>
        <p:spPr>
          <a:xfrm>
            <a:off x="5951984" y="4869160"/>
            <a:ext cx="3960812" cy="1125538"/>
          </a:xfrm>
          <a:prstGeom prst="rect">
            <a:avLst/>
          </a:prstGeom>
          <a:solidFill>
            <a:srgbClr val="92D05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0" hangingPunct="0">
              <a:defRPr/>
            </a:pPr>
            <a:r>
              <a:rPr lang="en-GB" sz="1400" dirty="0">
                <a:solidFill>
                  <a:srgbClr val="000000"/>
                </a:solidFill>
                <a:latin typeface="Verdana"/>
                <a:ea typeface="ＭＳ Ｐゴシック"/>
                <a:cs typeface="Verdana"/>
              </a:rPr>
              <a:t>Data transmitted through </a:t>
            </a:r>
            <a:r>
              <a:rPr lang="en-GB" b="1" dirty="0">
                <a:solidFill>
                  <a:srgbClr val="000000"/>
                </a:solidFill>
                <a:latin typeface="Verdana"/>
                <a:ea typeface="ＭＳ Ｐゴシック"/>
                <a:cs typeface="Verdana"/>
              </a:rPr>
              <a:t>IMSOC</a:t>
            </a:r>
            <a:r>
              <a:rPr lang="en-GB" sz="1400" dirty="0">
                <a:solidFill>
                  <a:srgbClr val="000000"/>
                </a:solidFill>
                <a:latin typeface="Verdana"/>
                <a:ea typeface="ＭＳ Ｐゴシック"/>
                <a:cs typeface="Verdana"/>
              </a:rPr>
              <a:t> = integration of existing computerised systems </a:t>
            </a:r>
            <a:br>
              <a:rPr lang="en-GB" sz="1400" dirty="0">
                <a:solidFill>
                  <a:srgbClr val="000000"/>
                </a:solidFill>
                <a:latin typeface="Verdana"/>
                <a:ea typeface="ＭＳ Ｐゴシック"/>
                <a:cs typeface="Verdana"/>
              </a:rPr>
            </a:br>
            <a:r>
              <a:rPr lang="en-GB" sz="1400" dirty="0">
                <a:solidFill>
                  <a:srgbClr val="000000"/>
                </a:solidFill>
                <a:latin typeface="Verdana"/>
                <a:ea typeface="ＭＳ Ｐゴシック"/>
                <a:cs typeface="Verdana"/>
              </a:rPr>
              <a:t>(including TRACES, RASFF, </a:t>
            </a:r>
            <a:r>
              <a:rPr lang="en-GB" sz="1400" dirty="0" err="1">
                <a:solidFill>
                  <a:srgbClr val="000000"/>
                </a:solidFill>
                <a:latin typeface="Verdana"/>
                <a:ea typeface="ＭＳ Ｐゴシック"/>
                <a:cs typeface="Verdana"/>
              </a:rPr>
              <a:t>Europhyt</a:t>
            </a:r>
            <a:r>
              <a:rPr lang="en-GB" sz="1400" dirty="0">
                <a:solidFill>
                  <a:srgbClr val="000000"/>
                </a:solidFill>
                <a:latin typeface="Verdana"/>
                <a:ea typeface="ＭＳ Ｐゴシック"/>
                <a:cs typeface="Verdana"/>
              </a:rPr>
              <a:t>)</a:t>
            </a:r>
          </a:p>
        </p:txBody>
      </p:sp>
    </p:spTree>
    <p:extLst>
      <p:ext uri="{BB962C8B-B14F-4D97-AF65-F5344CB8AC3E}">
        <p14:creationId xmlns:p14="http://schemas.microsoft.com/office/powerpoint/2010/main" val="89102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AutoShape 3"/>
          <p:cNvSpPr>
            <a:spLocks noChangeArrowheads="1"/>
          </p:cNvSpPr>
          <p:nvPr/>
        </p:nvSpPr>
        <p:spPr bwMode="auto">
          <a:xfrm>
            <a:off x="3584575" y="1266826"/>
            <a:ext cx="323850" cy="288925"/>
          </a:xfrm>
          <a:prstGeom prst="downArrow">
            <a:avLst>
              <a:gd name="adj1" fmla="val 50000"/>
              <a:gd name="adj2" fmla="val 50000"/>
            </a:avLst>
          </a:prstGeom>
          <a:solidFill>
            <a:srgbClr val="133176"/>
          </a:solidFill>
          <a:ln w="9360" cap="sq">
            <a:solidFill>
              <a:srgbClr val="133176"/>
            </a:solidFill>
            <a:miter lim="800000"/>
            <a:headEnd/>
            <a:tailEnd/>
          </a:ln>
          <a:effectLst>
            <a:outerShdw dist="23040" dir="5400000" algn="ctr" rotWithShape="0">
              <a:srgbClr val="000000">
                <a:alpha val="35036"/>
              </a:srgbClr>
            </a:outerShdw>
          </a:effectLst>
        </p:spPr>
        <p:txBody>
          <a:bodyPr wrap="none" anchor="ctr"/>
          <a:lstStyle/>
          <a:p>
            <a:pPr defTabSz="449263" fontAlgn="base">
              <a:spcBef>
                <a:spcPct val="0"/>
              </a:spcBef>
              <a:spcAft>
                <a:spcPct val="0"/>
              </a:spcAft>
              <a:buClr>
                <a:srgbClr val="000000"/>
              </a:buClr>
              <a:buSzPct val="100000"/>
            </a:pPr>
            <a:endParaRPr lang="en-US" altLang="en-US">
              <a:solidFill>
                <a:srgbClr val="FFFFFF"/>
              </a:solidFill>
              <a:latin typeface="Arial" panose="020B0604020202020204" pitchFamily="34" charset="0"/>
            </a:endParaRPr>
          </a:p>
        </p:txBody>
      </p:sp>
      <p:sp>
        <p:nvSpPr>
          <p:cNvPr id="41987" name="Text Box 5"/>
          <p:cNvSpPr txBox="1">
            <a:spLocks noChangeArrowheads="1"/>
          </p:cNvSpPr>
          <p:nvPr/>
        </p:nvSpPr>
        <p:spPr bwMode="auto">
          <a:xfrm>
            <a:off x="1770063" y="152401"/>
            <a:ext cx="8964612" cy="936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marL="358775" indent="-357188">
              <a:tabLst>
                <a:tab pos="358775" algn="l"/>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WenQuanYi Micro Hei"/>
                <a:cs typeface="WenQuanYi Micro Hei"/>
              </a:defRPr>
            </a:lvl1pPr>
            <a:lvl2pPr>
              <a:tabLst>
                <a:tab pos="358775" algn="l"/>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WenQuanYi Micro Hei"/>
                <a:cs typeface="WenQuanYi Micro Hei"/>
              </a:defRPr>
            </a:lvl2pPr>
            <a:lvl3pPr>
              <a:tabLst>
                <a:tab pos="358775" algn="l"/>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WenQuanYi Micro Hei"/>
                <a:cs typeface="WenQuanYi Micro Hei"/>
              </a:defRPr>
            </a:lvl3pPr>
            <a:lvl4pPr>
              <a:tabLst>
                <a:tab pos="358775" algn="l"/>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WenQuanYi Micro Hei"/>
                <a:cs typeface="WenQuanYi Micro Hei"/>
              </a:defRPr>
            </a:lvl4pPr>
            <a:lvl5pPr>
              <a:tabLst>
                <a:tab pos="358775" algn="l"/>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WenQuanYi Micro Hei"/>
                <a:cs typeface="WenQuanYi Micro Hei"/>
              </a:defRPr>
            </a:lvl5pPr>
            <a:lvl6pPr marL="2514600" indent="-228600" defTabSz="449263" eaLnBrk="0" fontAlgn="base" hangingPunct="0">
              <a:spcBef>
                <a:spcPct val="0"/>
              </a:spcBef>
              <a:spcAft>
                <a:spcPct val="0"/>
              </a:spcAft>
              <a:tabLst>
                <a:tab pos="358775" algn="l"/>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WenQuanYi Micro Hei"/>
                <a:cs typeface="WenQuanYi Micro Hei"/>
              </a:defRPr>
            </a:lvl6pPr>
            <a:lvl7pPr marL="2971800" indent="-228600" defTabSz="449263" eaLnBrk="0" fontAlgn="base" hangingPunct="0">
              <a:spcBef>
                <a:spcPct val="0"/>
              </a:spcBef>
              <a:spcAft>
                <a:spcPct val="0"/>
              </a:spcAft>
              <a:tabLst>
                <a:tab pos="358775" algn="l"/>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WenQuanYi Micro Hei"/>
                <a:cs typeface="WenQuanYi Micro Hei"/>
              </a:defRPr>
            </a:lvl7pPr>
            <a:lvl8pPr marL="3429000" indent="-228600" defTabSz="449263" eaLnBrk="0" fontAlgn="base" hangingPunct="0">
              <a:spcBef>
                <a:spcPct val="0"/>
              </a:spcBef>
              <a:spcAft>
                <a:spcPct val="0"/>
              </a:spcAft>
              <a:tabLst>
                <a:tab pos="358775" algn="l"/>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WenQuanYi Micro Hei"/>
                <a:cs typeface="WenQuanYi Micro Hei"/>
              </a:defRPr>
            </a:lvl8pPr>
            <a:lvl9pPr marL="3886200" indent="-228600" defTabSz="449263" eaLnBrk="0" fontAlgn="base" hangingPunct="0">
              <a:spcBef>
                <a:spcPct val="0"/>
              </a:spcBef>
              <a:spcAft>
                <a:spcPct val="0"/>
              </a:spcAft>
              <a:tabLst>
                <a:tab pos="358775" algn="l"/>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WenQuanYi Micro Hei"/>
                <a:cs typeface="WenQuanYi Micro Hei"/>
              </a:defRPr>
            </a:lvl9pPr>
          </a:lstStyle>
          <a:p>
            <a:pPr algn="ctr" defTabSz="449263" fontAlgn="base">
              <a:spcBef>
                <a:spcPct val="0"/>
              </a:spcBef>
              <a:spcAft>
                <a:spcPct val="0"/>
              </a:spcAft>
              <a:buSzPct val="100000"/>
            </a:pPr>
            <a:r>
              <a:rPr lang="lt-LT" altLang="en-US" sz="2400" b="1">
                <a:solidFill>
                  <a:srgbClr val="0F5494"/>
                </a:solidFill>
                <a:latin typeface="Verdana" panose="020B0604030504040204" pitchFamily="34" charset="0"/>
                <a:ea typeface="MS PGothic" panose="020B0600070205080204" pitchFamily="34" charset="-128"/>
              </a:rPr>
              <a:t>Import control,</a:t>
            </a:r>
            <a:r>
              <a:rPr lang="sv-SE" altLang="en-US" sz="2400" b="1">
                <a:solidFill>
                  <a:srgbClr val="0F5494"/>
                </a:solidFill>
                <a:latin typeface="Verdana" panose="020B0604030504040204" pitchFamily="34" charset="0"/>
                <a:ea typeface="MS PGothic" panose="020B0600070205080204" pitchFamily="34" charset="-128"/>
              </a:rPr>
              <a:t> OCR 2017/625 Chapter V</a:t>
            </a:r>
            <a:endParaRPr lang="sv-SE" altLang="en-US" sz="2400" b="1">
              <a:solidFill>
                <a:srgbClr val="FF0000"/>
              </a:solidFill>
              <a:latin typeface="Verdana" panose="020B0604030504040204" pitchFamily="34" charset="0"/>
              <a:ea typeface="MS PGothic" panose="020B0600070205080204" pitchFamily="34" charset="-128"/>
            </a:endParaRPr>
          </a:p>
          <a:p>
            <a:pPr algn="ctr" defTabSz="449263" fontAlgn="base">
              <a:spcBef>
                <a:spcPct val="0"/>
              </a:spcBef>
              <a:spcAft>
                <a:spcPct val="0"/>
              </a:spcAft>
              <a:buSzPct val="100000"/>
            </a:pPr>
            <a:endParaRPr lang="sv-SE" altLang="en-US" sz="3000" b="1">
              <a:solidFill>
                <a:srgbClr val="0F5494"/>
              </a:solidFill>
              <a:latin typeface="Verdana" panose="020B0604030504040204" pitchFamily="34" charset="0"/>
              <a:ea typeface="MS PGothic" panose="020B0600070205080204" pitchFamily="34" charset="-128"/>
            </a:endParaRPr>
          </a:p>
        </p:txBody>
      </p:sp>
      <p:sp>
        <p:nvSpPr>
          <p:cNvPr id="41988" name="Rectangle 8"/>
          <p:cNvSpPr>
            <a:spLocks noChangeArrowheads="1"/>
          </p:cNvSpPr>
          <p:nvPr/>
        </p:nvSpPr>
        <p:spPr bwMode="auto">
          <a:xfrm>
            <a:off x="1989138" y="1525589"/>
            <a:ext cx="3683000" cy="712787"/>
          </a:xfrm>
          <a:prstGeom prst="rect">
            <a:avLst/>
          </a:prstGeom>
          <a:solidFill>
            <a:srgbClr val="92D050"/>
          </a:solidFill>
          <a:ln w="9360" cap="sq">
            <a:solidFill>
              <a:srgbClr val="133176"/>
            </a:solidFill>
            <a:miter lim="800000"/>
            <a:headEnd/>
            <a:tailEnd/>
          </a:ln>
          <a:effectLst>
            <a:outerShdw dist="23040" dir="5400000" algn="ctr" rotWithShape="0">
              <a:srgbClr val="000000">
                <a:alpha val="35036"/>
              </a:srgbClr>
            </a:outerShdw>
          </a:effec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9pPr>
          </a:lstStyle>
          <a:p>
            <a:pPr algn="ctr" defTabSz="449263" fontAlgn="base">
              <a:spcBef>
                <a:spcPct val="0"/>
              </a:spcBef>
              <a:spcAft>
                <a:spcPct val="0"/>
              </a:spcAft>
              <a:buSzPct val="100000"/>
            </a:pPr>
            <a:r>
              <a:rPr lang="lt-LT" altLang="en-US" sz="1600" dirty="0">
                <a:solidFill>
                  <a:srgbClr val="000000"/>
                </a:solidFill>
                <a:latin typeface="Verdana" panose="020B0604030504040204" pitchFamily="34" charset="0"/>
                <a:ea typeface="MS PGothic" panose="020B0600070205080204" pitchFamily="34" charset="-128"/>
              </a:rPr>
              <a:t>Border Control Posts (BCP) and designated </a:t>
            </a:r>
            <a:r>
              <a:rPr lang="en-GB" altLang="en-US" sz="1600" dirty="0">
                <a:solidFill>
                  <a:srgbClr val="000000"/>
                </a:solidFill>
                <a:latin typeface="Verdana" panose="020B0604030504040204" pitchFamily="34" charset="0"/>
                <a:ea typeface="MS PGothic" panose="020B0600070205080204" pitchFamily="34" charset="-128"/>
              </a:rPr>
              <a:t>control points</a:t>
            </a:r>
            <a:endParaRPr lang="en-US" altLang="en-US" sz="1600" dirty="0">
              <a:solidFill>
                <a:srgbClr val="000000"/>
              </a:solidFill>
              <a:latin typeface="Verdana" panose="020B0604030504040204" pitchFamily="34" charset="0"/>
              <a:ea typeface="MS PGothic" panose="020B0600070205080204" pitchFamily="34" charset="-128"/>
            </a:endParaRPr>
          </a:p>
        </p:txBody>
      </p:sp>
      <p:sp>
        <p:nvSpPr>
          <p:cNvPr id="41989" name="Rectangle 9"/>
          <p:cNvSpPr>
            <a:spLocks noChangeArrowheads="1"/>
          </p:cNvSpPr>
          <p:nvPr/>
        </p:nvSpPr>
        <p:spPr bwMode="auto">
          <a:xfrm>
            <a:off x="6383338" y="2486025"/>
            <a:ext cx="4108450" cy="1398588"/>
          </a:xfrm>
          <a:prstGeom prst="rect">
            <a:avLst/>
          </a:prstGeom>
          <a:solidFill>
            <a:srgbClr val="92D050"/>
          </a:solidFill>
          <a:ln w="9360" cap="sq">
            <a:solidFill>
              <a:srgbClr val="133176"/>
            </a:solidFill>
            <a:miter lim="800000"/>
            <a:headEnd/>
            <a:tailEnd/>
          </a:ln>
          <a:effectLst>
            <a:outerShdw dist="23040" dir="5400000" algn="ctr" rotWithShape="0">
              <a:srgbClr val="000000">
                <a:alpha val="35036"/>
              </a:srgbClr>
            </a:outerShdw>
          </a:effec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9pPr>
          </a:lstStyle>
          <a:p>
            <a:pPr algn="ctr" defTabSz="449263" fontAlgn="base">
              <a:spcBef>
                <a:spcPct val="0"/>
              </a:spcBef>
              <a:spcAft>
                <a:spcPct val="0"/>
              </a:spcAft>
              <a:buSzPct val="100000"/>
            </a:pPr>
            <a:endParaRPr lang="lt-LT" altLang="en-US" sz="1600">
              <a:solidFill>
                <a:srgbClr val="000000"/>
              </a:solidFill>
              <a:latin typeface="Verdana" panose="020B0604030504040204" pitchFamily="34" charset="0"/>
              <a:ea typeface="MS PGothic" panose="020B0600070205080204" pitchFamily="34" charset="-128"/>
            </a:endParaRPr>
          </a:p>
          <a:p>
            <a:pPr algn="ctr" defTabSz="449263" fontAlgn="base">
              <a:spcBef>
                <a:spcPct val="0"/>
              </a:spcBef>
              <a:spcAft>
                <a:spcPct val="0"/>
              </a:spcAft>
              <a:buSzPct val="100000"/>
            </a:pPr>
            <a:r>
              <a:rPr lang="en-US" altLang="en-US" sz="1600">
                <a:solidFill>
                  <a:srgbClr val="000000"/>
                </a:solidFill>
                <a:latin typeface="Verdana" panose="020B0604030504040204" pitchFamily="34" charset="0"/>
                <a:ea typeface="MS PGothic" panose="020B0600070205080204" pitchFamily="34" charset="-128"/>
              </a:rPr>
              <a:t>Prior notification of shipments shall be a single standard document</a:t>
            </a:r>
            <a:r>
              <a:rPr lang="lt-LT" altLang="en-US" sz="1600">
                <a:solidFill>
                  <a:srgbClr val="000000"/>
                </a:solidFill>
                <a:latin typeface="Verdana" panose="020B0604030504040204" pitchFamily="34" charset="0"/>
                <a:ea typeface="MS PGothic" panose="020B0600070205080204" pitchFamily="34" charset="-128"/>
              </a:rPr>
              <a:t> - CHED part I </a:t>
            </a:r>
            <a:r>
              <a:rPr lang="en-GB" altLang="en-US" sz="1600">
                <a:solidFill>
                  <a:srgbClr val="000000"/>
                </a:solidFill>
                <a:latin typeface="Verdana" panose="020B0604030504040204" pitchFamily="34" charset="0"/>
                <a:ea typeface="MS PGothic" panose="020B0600070205080204" pitchFamily="34" charset="-128"/>
              </a:rPr>
              <a:t>(</a:t>
            </a:r>
            <a:r>
              <a:rPr lang="lt-LT" altLang="en-US" sz="1600">
                <a:solidFill>
                  <a:srgbClr val="000000"/>
                </a:solidFill>
                <a:latin typeface="Verdana" panose="020B0604030504040204" pitchFamily="34" charset="0"/>
                <a:ea typeface="MS PGothic" panose="020B0600070205080204" pitchFamily="34" charset="-128"/>
              </a:rPr>
              <a:t>Traces NT)</a:t>
            </a:r>
          </a:p>
          <a:p>
            <a:pPr algn="ctr" defTabSz="449263" fontAlgn="base">
              <a:spcBef>
                <a:spcPct val="0"/>
              </a:spcBef>
              <a:spcAft>
                <a:spcPct val="0"/>
              </a:spcAft>
              <a:buSzPct val="100000"/>
            </a:pPr>
            <a:r>
              <a:rPr lang="en-US" altLang="lt-LT" sz="1500">
                <a:solidFill>
                  <a:srgbClr val="000000"/>
                </a:solidFill>
                <a:latin typeface="Verdana" panose="020B0604030504040204" pitchFamily="34" charset="0"/>
              </a:rPr>
              <a:t>Regulation (EU) 2019/1715 (IMSOC Regulation)</a:t>
            </a:r>
            <a:r>
              <a:rPr lang="lt-LT" altLang="en-US" sz="1600">
                <a:solidFill>
                  <a:srgbClr val="000000"/>
                </a:solidFill>
                <a:latin typeface="Verdana" panose="020B0604030504040204" pitchFamily="34" charset="0"/>
                <a:ea typeface="MS PGothic" panose="020B0600070205080204" pitchFamily="34" charset="-128"/>
              </a:rPr>
              <a:t> </a:t>
            </a:r>
          </a:p>
          <a:p>
            <a:pPr algn="ctr" defTabSz="449263" fontAlgn="base">
              <a:spcBef>
                <a:spcPct val="0"/>
              </a:spcBef>
              <a:spcAft>
                <a:spcPct val="0"/>
              </a:spcAft>
              <a:buSzPct val="100000"/>
            </a:pPr>
            <a:endParaRPr lang="en-GB" altLang="en-US" sz="1600">
              <a:solidFill>
                <a:srgbClr val="000000"/>
              </a:solidFill>
              <a:latin typeface="Verdana" panose="020B0604030504040204" pitchFamily="34" charset="0"/>
              <a:ea typeface="MS PGothic" panose="020B0600070205080204" pitchFamily="34" charset="-128"/>
            </a:endParaRPr>
          </a:p>
        </p:txBody>
      </p:sp>
      <p:sp>
        <p:nvSpPr>
          <p:cNvPr id="41990" name="Rectangle 10"/>
          <p:cNvSpPr>
            <a:spLocks noChangeArrowheads="1"/>
          </p:cNvSpPr>
          <p:nvPr/>
        </p:nvSpPr>
        <p:spPr bwMode="auto">
          <a:xfrm>
            <a:off x="1989139" y="2478088"/>
            <a:ext cx="4143375" cy="1490662"/>
          </a:xfrm>
          <a:prstGeom prst="rect">
            <a:avLst/>
          </a:prstGeom>
          <a:solidFill>
            <a:srgbClr val="92D050"/>
          </a:solidFill>
          <a:ln w="9360" cap="sq">
            <a:solidFill>
              <a:srgbClr val="133176"/>
            </a:solidFill>
            <a:miter lim="800000"/>
            <a:headEnd/>
            <a:tailEnd/>
          </a:ln>
          <a:effectLst>
            <a:outerShdw dist="23040" dir="5400000" algn="ctr" rotWithShape="0">
              <a:srgbClr val="000000">
                <a:alpha val="35036"/>
              </a:srgbClr>
            </a:outerShdw>
          </a:effec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9pPr>
          </a:lstStyle>
          <a:p>
            <a:pPr algn="ctr" defTabSz="449263" fontAlgn="base">
              <a:spcBef>
                <a:spcPct val="0"/>
              </a:spcBef>
              <a:spcAft>
                <a:spcPct val="0"/>
              </a:spcAft>
              <a:buSzPct val="100000"/>
            </a:pPr>
            <a:endParaRPr lang="en-US" altLang="en-US" sz="1600" dirty="0">
              <a:solidFill>
                <a:srgbClr val="000000"/>
              </a:solidFill>
              <a:latin typeface="Verdana" panose="020B0604030504040204" pitchFamily="34" charset="0"/>
              <a:ea typeface="MS PGothic" panose="020B0600070205080204" pitchFamily="34" charset="-128"/>
            </a:endParaRPr>
          </a:p>
          <a:p>
            <a:pPr algn="ctr" defTabSz="449263" fontAlgn="base">
              <a:spcBef>
                <a:spcPct val="0"/>
              </a:spcBef>
              <a:spcAft>
                <a:spcPct val="0"/>
              </a:spcAft>
              <a:buSzPct val="100000"/>
            </a:pPr>
            <a:r>
              <a:rPr lang="en-US" altLang="en-US" sz="1600" dirty="0">
                <a:solidFill>
                  <a:srgbClr val="000000"/>
                </a:solidFill>
                <a:latin typeface="Verdana" panose="020B0604030504040204" pitchFamily="34" charset="0"/>
                <a:ea typeface="MS PGothic" panose="020B0600070205080204" pitchFamily="34" charset="-128"/>
              </a:rPr>
              <a:t>Minimum requirements for infrastructure, equipment and staff</a:t>
            </a:r>
          </a:p>
          <a:p>
            <a:pPr algn="ctr" defTabSz="449263" fontAlgn="base">
              <a:spcBef>
                <a:spcPct val="0"/>
              </a:spcBef>
              <a:spcAft>
                <a:spcPct val="0"/>
              </a:spcAft>
              <a:buSzPct val="100000"/>
            </a:pPr>
            <a:r>
              <a:rPr lang="en-US" altLang="en-US" sz="1600" dirty="0">
                <a:solidFill>
                  <a:srgbClr val="000000"/>
                </a:solidFill>
                <a:latin typeface="Verdana" panose="020B0604030504040204" pitchFamily="34" charset="0"/>
                <a:ea typeface="MS PGothic" panose="020B0600070205080204" pitchFamily="34" charset="-128"/>
              </a:rPr>
              <a:t> OCR Art. 64; </a:t>
            </a:r>
          </a:p>
          <a:p>
            <a:pPr algn="ctr" defTabSz="449263" fontAlgn="base">
              <a:spcBef>
                <a:spcPct val="0"/>
              </a:spcBef>
              <a:spcAft>
                <a:spcPct val="0"/>
              </a:spcAft>
              <a:buSzPct val="100000"/>
            </a:pPr>
            <a:r>
              <a:rPr lang="en-GB" altLang="en-US" sz="1600" dirty="0">
                <a:solidFill>
                  <a:srgbClr val="000000"/>
                </a:solidFill>
                <a:latin typeface="Verdana" panose="020B0604030504040204" pitchFamily="34" charset="0"/>
                <a:ea typeface="MS PGothic" panose="020B0600070205080204" pitchFamily="34" charset="-128"/>
              </a:rPr>
              <a:t>Regulation (EU) 2019/1014;</a:t>
            </a:r>
          </a:p>
          <a:p>
            <a:pPr algn="ctr" defTabSz="449263" fontAlgn="base">
              <a:spcBef>
                <a:spcPct val="0"/>
              </a:spcBef>
              <a:spcAft>
                <a:spcPct val="0"/>
              </a:spcAft>
              <a:buSzPct val="100000"/>
            </a:pPr>
            <a:r>
              <a:rPr lang="en-GB" altLang="en-US" sz="1600" dirty="0">
                <a:solidFill>
                  <a:srgbClr val="000000"/>
                </a:solidFill>
                <a:latin typeface="Verdana" panose="020B0604030504040204" pitchFamily="34" charset="0"/>
                <a:ea typeface="MS PGothic" panose="020B0600070205080204" pitchFamily="34" charset="-128"/>
              </a:rPr>
              <a:t>Regulation (EU) 2019/1012 - derogations from BCP requirements</a:t>
            </a:r>
          </a:p>
          <a:p>
            <a:pPr algn="ctr" defTabSz="449263" fontAlgn="base">
              <a:spcBef>
                <a:spcPct val="0"/>
              </a:spcBef>
              <a:spcAft>
                <a:spcPct val="0"/>
              </a:spcAft>
              <a:buSzPct val="100000"/>
            </a:pPr>
            <a:endParaRPr lang="en-GB" altLang="en-US" sz="1600" dirty="0">
              <a:solidFill>
                <a:srgbClr val="000000"/>
              </a:solidFill>
              <a:latin typeface="Verdana" panose="020B0604030504040204" pitchFamily="34" charset="0"/>
              <a:ea typeface="MS PGothic" panose="020B0600070205080204" pitchFamily="34" charset="-128"/>
            </a:endParaRPr>
          </a:p>
        </p:txBody>
      </p:sp>
      <p:sp>
        <p:nvSpPr>
          <p:cNvPr id="13" name="Rectangle 11"/>
          <p:cNvSpPr>
            <a:spLocks noChangeArrowheads="1"/>
          </p:cNvSpPr>
          <p:nvPr/>
        </p:nvSpPr>
        <p:spPr bwMode="auto">
          <a:xfrm>
            <a:off x="2660650" y="622301"/>
            <a:ext cx="7183438" cy="639763"/>
          </a:xfrm>
          <a:prstGeom prst="rect">
            <a:avLst/>
          </a:prstGeom>
          <a:solidFill>
            <a:schemeClr val="accent6">
              <a:lumMod val="60000"/>
              <a:lumOff val="40000"/>
            </a:schemeClr>
          </a:solidFill>
          <a:ln w="9360" cap="sq">
            <a:solidFill>
              <a:srgbClr val="133176"/>
            </a:solidFill>
            <a:miter lim="800000"/>
            <a:headEnd/>
            <a:tailEnd/>
          </a:ln>
          <a:effectLst>
            <a:outerShdw dist="23040" dir="5400000" algn="ctr" rotWithShape="0">
              <a:srgbClr val="000000">
                <a:alpha val="35036"/>
              </a:srgbClr>
            </a:outerShdw>
          </a:effec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9pPr>
          </a:lstStyle>
          <a:p>
            <a:pPr algn="ctr" defTabSz="449263" fontAlgn="base">
              <a:spcBef>
                <a:spcPct val="0"/>
              </a:spcBef>
              <a:spcAft>
                <a:spcPct val="0"/>
              </a:spcAft>
              <a:buSzPct val="100000"/>
              <a:defRPr/>
            </a:pPr>
            <a:endParaRPr lang="lt-LT" altLang="en-US" sz="1600" b="0" dirty="0">
              <a:solidFill>
                <a:srgbClr val="000000"/>
              </a:solidFill>
              <a:cs typeface="WenQuanYi Micro Hei" charset="0"/>
            </a:endParaRPr>
          </a:p>
          <a:p>
            <a:pPr algn="ctr" defTabSz="449263" fontAlgn="base">
              <a:spcBef>
                <a:spcPct val="0"/>
              </a:spcBef>
              <a:spcAft>
                <a:spcPct val="0"/>
              </a:spcAft>
              <a:buSzPct val="100000"/>
              <a:defRPr/>
            </a:pPr>
            <a:endParaRPr lang="lt-LT" altLang="en-US" sz="1600" b="0" dirty="0">
              <a:solidFill>
                <a:srgbClr val="000000"/>
              </a:solidFill>
              <a:cs typeface="WenQuanYi Micro Hei" charset="0"/>
            </a:endParaRPr>
          </a:p>
          <a:p>
            <a:pPr algn="ctr" defTabSz="449263" fontAlgn="base">
              <a:spcBef>
                <a:spcPct val="0"/>
              </a:spcBef>
              <a:spcAft>
                <a:spcPct val="0"/>
              </a:spcAft>
              <a:buSzPct val="100000"/>
              <a:defRPr/>
            </a:pPr>
            <a:r>
              <a:rPr lang="lt-LT" altLang="en-US" sz="1600" b="0" dirty="0">
                <a:solidFill>
                  <a:srgbClr val="000000"/>
                </a:solidFill>
                <a:cs typeface="WenQuanYi Micro Hei" charset="0"/>
              </a:rPr>
              <a:t>II section</a:t>
            </a:r>
            <a:r>
              <a:rPr lang="en-GB" altLang="en-US" sz="1600" b="0" dirty="0">
                <a:solidFill>
                  <a:srgbClr val="000000"/>
                </a:solidFill>
                <a:cs typeface="WenQuanYi Micro Hei" charset="0"/>
              </a:rPr>
              <a:t> </a:t>
            </a:r>
            <a:r>
              <a:rPr lang="lt-LT" altLang="en-US" sz="1600" b="0" dirty="0">
                <a:solidFill>
                  <a:srgbClr val="000000"/>
                </a:solidFill>
                <a:cs typeface="WenQuanYi Micro Hei" charset="0"/>
              </a:rPr>
              <a:t>Articles 47-64</a:t>
            </a:r>
          </a:p>
          <a:p>
            <a:pPr algn="ctr" defTabSz="449263" fontAlgn="base">
              <a:spcBef>
                <a:spcPct val="0"/>
              </a:spcBef>
              <a:spcAft>
                <a:spcPct val="0"/>
              </a:spcAft>
              <a:buSzPct val="100000"/>
              <a:defRPr/>
            </a:pPr>
            <a:r>
              <a:rPr lang="lt-LT" altLang="en-US" sz="1600" b="0" dirty="0">
                <a:solidFill>
                  <a:srgbClr val="000000"/>
                </a:solidFill>
                <a:cs typeface="WenQuanYi Micro Hei" charset="0"/>
              </a:rPr>
              <a:t>Official controls at Border Control Posts on animals and goods (BCP)</a:t>
            </a:r>
            <a:br>
              <a:rPr lang="en-GB" altLang="en-US" sz="1600" b="0" dirty="0">
                <a:solidFill>
                  <a:srgbClr val="000000"/>
                </a:solidFill>
                <a:cs typeface="WenQuanYi Micro Hei" charset="0"/>
              </a:rPr>
            </a:br>
            <a:br>
              <a:rPr lang="en-GB" altLang="en-US" sz="1600" b="0" dirty="0">
                <a:solidFill>
                  <a:srgbClr val="000000"/>
                </a:solidFill>
                <a:cs typeface="WenQuanYi Micro Hei" charset="0"/>
              </a:rPr>
            </a:br>
            <a:r>
              <a:rPr lang="en-GB" altLang="en-US" sz="1600" b="0" dirty="0">
                <a:solidFill>
                  <a:srgbClr val="000000"/>
                </a:solidFill>
                <a:cs typeface="WenQuanYi Micro Hei" charset="0"/>
              </a:rPr>
              <a:t> </a:t>
            </a:r>
          </a:p>
        </p:txBody>
      </p:sp>
      <p:sp>
        <p:nvSpPr>
          <p:cNvPr id="17" name="Rectangle 16"/>
          <p:cNvSpPr/>
          <p:nvPr/>
        </p:nvSpPr>
        <p:spPr>
          <a:xfrm>
            <a:off x="6383338" y="1562101"/>
            <a:ext cx="4087812" cy="631825"/>
          </a:xfrm>
          <a:prstGeom prst="rect">
            <a:avLst/>
          </a:prstGeom>
          <a:solidFill>
            <a:srgbClr val="BDDEFF"/>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49263" fontAlgn="base">
              <a:spcBef>
                <a:spcPct val="0"/>
              </a:spcBef>
              <a:spcAft>
                <a:spcPct val="0"/>
              </a:spcAft>
              <a:buClr>
                <a:srgbClr val="000000"/>
              </a:buClr>
              <a:buSzPct val="100000"/>
              <a:defRPr/>
            </a:pPr>
            <a:r>
              <a:rPr lang="en-US" altLang="lt-LT" sz="1600" dirty="0">
                <a:solidFill>
                  <a:srgbClr val="000000"/>
                </a:solidFill>
                <a:latin typeface="Verdana" panose="020B0604030504040204" pitchFamily="34" charset="0"/>
                <a:ea typeface="MS PGothic" panose="020B0600070205080204" pitchFamily="34" charset="-128"/>
              </a:rPr>
              <a:t>Operators must ensure that consignments are delivered</a:t>
            </a:r>
            <a:endParaRPr lang="sv-SE" altLang="lt-LT" sz="1600" dirty="0">
              <a:solidFill>
                <a:srgbClr val="000000"/>
              </a:solidFill>
              <a:latin typeface="Verdana" panose="020B0604030504040204" pitchFamily="34" charset="0"/>
              <a:ea typeface="MS PGothic" panose="020B0600070205080204" pitchFamily="34" charset="-128"/>
            </a:endParaRPr>
          </a:p>
        </p:txBody>
      </p:sp>
      <p:sp>
        <p:nvSpPr>
          <p:cNvPr id="3" name="Right Arrow 2"/>
          <p:cNvSpPr/>
          <p:nvPr/>
        </p:nvSpPr>
        <p:spPr>
          <a:xfrm rot="10800000">
            <a:off x="5746750" y="1758951"/>
            <a:ext cx="501650" cy="4111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9263" eaLnBrk="0" fontAlgn="base" hangingPunct="0">
              <a:spcBef>
                <a:spcPct val="0"/>
              </a:spcBef>
              <a:spcAft>
                <a:spcPct val="0"/>
              </a:spcAft>
              <a:defRPr/>
            </a:pPr>
            <a:endParaRPr lang="en-US">
              <a:solidFill>
                <a:prstClr val="white"/>
              </a:solidFill>
              <a:latin typeface="Calibri" panose="020F0502020204030204"/>
            </a:endParaRPr>
          </a:p>
        </p:txBody>
      </p:sp>
      <p:sp>
        <p:nvSpPr>
          <p:cNvPr id="4" name="Down Arrow 3"/>
          <p:cNvSpPr/>
          <p:nvPr/>
        </p:nvSpPr>
        <p:spPr>
          <a:xfrm>
            <a:off x="8291514" y="2173288"/>
            <a:ext cx="325437" cy="3540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9263" eaLnBrk="0" fontAlgn="base" hangingPunct="0">
              <a:spcBef>
                <a:spcPct val="0"/>
              </a:spcBef>
              <a:spcAft>
                <a:spcPct val="0"/>
              </a:spcAft>
              <a:defRPr/>
            </a:pPr>
            <a:endParaRPr lang="en-US">
              <a:solidFill>
                <a:prstClr val="white"/>
              </a:solidFill>
              <a:latin typeface="Calibri" panose="020F0502020204030204"/>
            </a:endParaRPr>
          </a:p>
        </p:txBody>
      </p:sp>
      <p:sp>
        <p:nvSpPr>
          <p:cNvPr id="41995" name="Rectangle 10"/>
          <p:cNvSpPr>
            <a:spLocks noChangeArrowheads="1"/>
          </p:cNvSpPr>
          <p:nvPr/>
        </p:nvSpPr>
        <p:spPr bwMode="auto">
          <a:xfrm>
            <a:off x="1963738" y="4148138"/>
            <a:ext cx="8551862" cy="773112"/>
          </a:xfrm>
          <a:prstGeom prst="rect">
            <a:avLst/>
          </a:prstGeom>
          <a:solidFill>
            <a:srgbClr val="FFFF00"/>
          </a:solidFill>
          <a:ln w="9360" cap="sq">
            <a:solidFill>
              <a:srgbClr val="133176"/>
            </a:solidFill>
            <a:miter lim="800000"/>
            <a:headEnd/>
            <a:tailEnd/>
          </a:ln>
          <a:effectLst>
            <a:outerShdw dist="23040" dir="5400000" algn="ctr" rotWithShape="0">
              <a:srgbClr val="000000">
                <a:alpha val="35036"/>
              </a:srgbClr>
            </a:outerShdw>
          </a:effec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9pPr>
          </a:lstStyle>
          <a:p>
            <a:pPr algn="ctr" defTabSz="449263" fontAlgn="base">
              <a:spcBef>
                <a:spcPct val="0"/>
              </a:spcBef>
              <a:spcAft>
                <a:spcPct val="0"/>
              </a:spcAft>
              <a:buSzPct val="100000"/>
            </a:pPr>
            <a:r>
              <a:rPr lang="en-US" altLang="en-US" sz="1600" dirty="0">
                <a:solidFill>
                  <a:srgbClr val="000000"/>
                </a:solidFill>
                <a:latin typeface="Verdana" panose="020B0604030504040204" pitchFamily="34" charset="0"/>
                <a:ea typeface="Verdana" panose="020B0604030504040204" pitchFamily="34" charset="0"/>
              </a:rPr>
              <a:t>Documentary, identity and physical checks.</a:t>
            </a:r>
          </a:p>
          <a:p>
            <a:r>
              <a:rPr lang="en-US" altLang="en-US" sz="1600" dirty="0">
                <a:solidFill>
                  <a:srgbClr val="000000"/>
                </a:solidFill>
                <a:latin typeface="Verdana" panose="020B0604030504040204" pitchFamily="34" charset="0"/>
                <a:ea typeface="Verdana" panose="020B0604030504040204" pitchFamily="34" charset="0"/>
              </a:rPr>
              <a:t>Physical checks and decisions on the consignment are carried out by the </a:t>
            </a:r>
            <a:endParaRPr lang="lt-LT" sz="900" dirty="0">
              <a:solidFill>
                <a:srgbClr val="000000"/>
              </a:solidFill>
              <a:latin typeface="Verdana" panose="020B0604030504040204" pitchFamily="34" charset="0"/>
              <a:ea typeface="Verdana" panose="020B0604030504040204" pitchFamily="34" charset="0"/>
            </a:endParaRPr>
          </a:p>
          <a:p>
            <a:pPr algn="ctr"/>
            <a:r>
              <a:rPr lang="lt-LT" sz="1600" dirty="0">
                <a:solidFill>
                  <a:srgbClr val="FF0000"/>
                </a:solidFill>
                <a:latin typeface="Verdana" panose="020B0604030504040204" pitchFamily="34" charset="0"/>
                <a:ea typeface="Verdana" panose="020B0604030504040204" pitchFamily="34" charset="0"/>
                <a:cs typeface="Arial" panose="020B0604020202020204" pitchFamily="34" charset="0"/>
              </a:rPr>
              <a:t>official veterinarian</a:t>
            </a:r>
            <a:r>
              <a:rPr lang="en-GB" sz="1600" dirty="0">
                <a:solidFill>
                  <a:srgbClr val="FF0000"/>
                </a:solidFill>
                <a:latin typeface="Verdana" panose="020B0604030504040204" pitchFamily="34" charset="0"/>
                <a:ea typeface="Verdana" panose="020B0604030504040204" pitchFamily="34" charset="0"/>
                <a:cs typeface="Arial" panose="020B0604020202020204" pitchFamily="34" charset="0"/>
              </a:rPr>
              <a:t>*</a:t>
            </a:r>
            <a:r>
              <a:rPr lang="en-US" altLang="en-US" sz="1600" dirty="0">
                <a:solidFill>
                  <a:srgbClr val="000000"/>
                </a:solidFill>
                <a:latin typeface="Verdana" panose="020B0604030504040204" pitchFamily="34" charset="0"/>
                <a:ea typeface="Verdana" panose="020B0604030504040204" pitchFamily="34" charset="0"/>
                <a:cs typeface="Arial" panose="020B0604020202020204" pitchFamily="34" charset="0"/>
              </a:rPr>
              <a:t> or </a:t>
            </a:r>
            <a:r>
              <a:rPr lang="en-US" altLang="en-US" sz="1600" dirty="0">
                <a:solidFill>
                  <a:srgbClr val="FF0000"/>
                </a:solidFill>
                <a:latin typeface="Verdana" panose="020B0604030504040204" pitchFamily="34" charset="0"/>
                <a:ea typeface="Verdana" panose="020B0604030504040204" pitchFamily="34" charset="0"/>
                <a:cs typeface="Arial" panose="020B0604020202020204" pitchFamily="34" charset="0"/>
              </a:rPr>
              <a:t>official plant health officer.</a:t>
            </a:r>
            <a:endParaRPr lang="en-GB" altLang="en-US" sz="1600" dirty="0">
              <a:solidFill>
                <a:srgbClr val="FF0000"/>
              </a:solidFill>
              <a:latin typeface="Verdana" panose="020B0604030504040204" pitchFamily="34" charset="0"/>
              <a:ea typeface="Verdana" panose="020B0604030504040204" pitchFamily="34" charset="0"/>
              <a:cs typeface="Arial" panose="020B0604020202020204" pitchFamily="34" charset="0"/>
            </a:endParaRPr>
          </a:p>
        </p:txBody>
      </p:sp>
      <p:pic>
        <p:nvPicPr>
          <p:cNvPr id="419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9150" y="3895725"/>
            <a:ext cx="450850" cy="3556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199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1338" y="1233489"/>
            <a:ext cx="450850" cy="3905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1998" name="Rectangle 9"/>
          <p:cNvSpPr>
            <a:spLocks noChangeArrowheads="1"/>
          </p:cNvSpPr>
          <p:nvPr/>
        </p:nvSpPr>
        <p:spPr bwMode="auto">
          <a:xfrm>
            <a:off x="1989138" y="5097464"/>
            <a:ext cx="8526462" cy="750887"/>
          </a:xfrm>
          <a:prstGeom prst="rect">
            <a:avLst/>
          </a:prstGeom>
          <a:solidFill>
            <a:srgbClr val="92D050"/>
          </a:solidFill>
          <a:ln w="9360" cap="sq">
            <a:solidFill>
              <a:srgbClr val="133176"/>
            </a:solidFill>
            <a:miter lim="800000"/>
            <a:headEnd/>
            <a:tailEnd/>
          </a:ln>
          <a:effectLst>
            <a:outerShdw dist="23040" dir="5400000" algn="ctr" rotWithShape="0">
              <a:srgbClr val="000000">
                <a:alpha val="35036"/>
              </a:srgbClr>
            </a:outerShdw>
          </a:effec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9pPr>
          </a:lstStyle>
          <a:p>
            <a:pPr algn="ctr" defTabSz="449263" fontAlgn="base">
              <a:spcBef>
                <a:spcPct val="0"/>
              </a:spcBef>
              <a:spcAft>
                <a:spcPct val="0"/>
              </a:spcAft>
              <a:buSzPct val="100000"/>
            </a:pPr>
            <a:r>
              <a:rPr lang="en-US" altLang="en-US" sz="1600" dirty="0">
                <a:solidFill>
                  <a:srgbClr val="000000"/>
                </a:solidFill>
                <a:latin typeface="Verdana" panose="020B0604030504040204" pitchFamily="34" charset="0"/>
                <a:ea typeface="MS PGothic" panose="020B0600070205080204" pitchFamily="34" charset="-128"/>
              </a:rPr>
              <a:t>The findings / decisions of the official controls carried out shall be recorded</a:t>
            </a:r>
            <a:r>
              <a:rPr lang="lt-LT" altLang="en-US" sz="1600" dirty="0">
                <a:solidFill>
                  <a:srgbClr val="000000"/>
                </a:solidFill>
                <a:latin typeface="Verdana" panose="020B0604030504040204" pitchFamily="34" charset="0"/>
                <a:ea typeface="MS PGothic" panose="020B0600070205080204" pitchFamily="34" charset="-128"/>
              </a:rPr>
              <a:t> - CHED part II</a:t>
            </a:r>
            <a:r>
              <a:rPr lang="en-GB" altLang="en-US" sz="1600" dirty="0">
                <a:solidFill>
                  <a:srgbClr val="000000"/>
                </a:solidFill>
                <a:latin typeface="Verdana" panose="020B0604030504040204" pitchFamily="34" charset="0"/>
                <a:ea typeface="MS PGothic" panose="020B0600070205080204" pitchFamily="34" charset="-128"/>
              </a:rPr>
              <a:t>. </a:t>
            </a:r>
            <a:r>
              <a:rPr lang="en-US" altLang="lt-LT" sz="1600" dirty="0">
                <a:solidFill>
                  <a:srgbClr val="000000"/>
                </a:solidFill>
                <a:latin typeface="Verdana" panose="020B0604030504040204" pitchFamily="34" charset="0"/>
                <a:ea typeface="MS PGothic" panose="020B0600070205080204" pitchFamily="34" charset="-128"/>
              </a:rPr>
              <a:t>The original official certificates or electronic equivalents are kept by the CA of BCP.</a:t>
            </a:r>
            <a:endParaRPr lang="en-GB" altLang="en-US" sz="1600" dirty="0">
              <a:solidFill>
                <a:srgbClr val="000000"/>
              </a:solidFill>
              <a:latin typeface="Verdana" panose="020B0604030504040204" pitchFamily="34" charset="0"/>
              <a:ea typeface="MS PGothic" panose="020B0600070205080204" pitchFamily="34" charset="-128"/>
            </a:endParaRPr>
          </a:p>
        </p:txBody>
      </p:sp>
      <p:sp>
        <p:nvSpPr>
          <p:cNvPr id="41999" name="Rectangle 9"/>
          <p:cNvSpPr>
            <a:spLocks noChangeArrowheads="1"/>
          </p:cNvSpPr>
          <p:nvPr/>
        </p:nvSpPr>
        <p:spPr bwMode="auto">
          <a:xfrm>
            <a:off x="1989138" y="6024563"/>
            <a:ext cx="8526462" cy="749300"/>
          </a:xfrm>
          <a:prstGeom prst="rect">
            <a:avLst/>
          </a:prstGeom>
          <a:solidFill>
            <a:srgbClr val="25C6FF"/>
          </a:solidFill>
          <a:ln w="9360" cap="sq">
            <a:solidFill>
              <a:srgbClr val="133176"/>
            </a:solidFill>
            <a:miter lim="800000"/>
            <a:headEnd/>
            <a:tailEnd/>
          </a:ln>
          <a:effectLst>
            <a:outerShdw dist="23040" dir="5400000" algn="ctr" rotWithShape="0">
              <a:srgbClr val="000000">
                <a:alpha val="35036"/>
              </a:srgbClr>
            </a:outerShdw>
          </a:effec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9pPr>
          </a:lstStyle>
          <a:p>
            <a:pPr algn="ctr" defTabSz="449263" fontAlgn="base">
              <a:spcBef>
                <a:spcPct val="0"/>
              </a:spcBef>
              <a:spcAft>
                <a:spcPct val="0"/>
              </a:spcAft>
              <a:buSzPct val="100000"/>
            </a:pPr>
            <a:r>
              <a:rPr lang="en-US" altLang="en-US" sz="1500" dirty="0">
                <a:solidFill>
                  <a:srgbClr val="000000"/>
                </a:solidFill>
                <a:latin typeface="Verdana" panose="020B0604030504040204" pitchFamily="34" charset="0"/>
                <a:ea typeface="MS PGothic" panose="020B0600070205080204" pitchFamily="34" charset="-128"/>
              </a:rPr>
              <a:t>The customs shall allow the consignment to be released for free circulation only on presentation of a completed CHED certifying that the consignment is in conformity</a:t>
            </a:r>
            <a:endParaRPr lang="en-GB" altLang="en-US" sz="1500" dirty="0">
              <a:solidFill>
                <a:srgbClr val="000000"/>
              </a:solidFill>
              <a:latin typeface="Verdana" panose="020B0604030504040204" pitchFamily="34" charset="0"/>
              <a:ea typeface="MS PGothic" panose="020B0600070205080204" pitchFamily="34" charset="-128"/>
            </a:endParaRPr>
          </a:p>
        </p:txBody>
      </p:sp>
      <p:pic>
        <p:nvPicPr>
          <p:cNvPr id="4200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2813" y="4892675"/>
            <a:ext cx="450850" cy="3302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2001"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7575" y="5848350"/>
            <a:ext cx="450850" cy="3381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200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1075" y="2157414"/>
            <a:ext cx="450850" cy="3905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200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3908425"/>
            <a:ext cx="450850" cy="3556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735475232"/>
      </p:ext>
    </p:extLst>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992313" y="1162975"/>
            <a:ext cx="8229600" cy="1329401"/>
          </a:xfrm>
        </p:spPr>
        <p:txBody>
          <a:bodyPr>
            <a:normAutofit/>
          </a:bodyPr>
          <a:lstStyle/>
          <a:p>
            <a:pPr algn="ctr"/>
            <a:r>
              <a:rPr lang="sv-SE" altLang="en-US" sz="4000" b="1" dirty="0">
                <a:solidFill>
                  <a:schemeClr val="accent5">
                    <a:lumMod val="50000"/>
                  </a:schemeClr>
                </a:solidFill>
                <a:ea typeface="ＭＳ Ｐゴシック" pitchFamily="34" charset="-128"/>
              </a:rPr>
              <a:t>Border control process</a:t>
            </a:r>
            <a:endParaRPr lang="en-GB" altLang="en-US" sz="4000" b="1" dirty="0">
              <a:solidFill>
                <a:schemeClr val="accent5">
                  <a:lumMod val="50000"/>
                </a:schemeClr>
              </a:solidFill>
              <a:ea typeface="ＭＳ Ｐゴシック" pitchFamily="34" charset="-128"/>
            </a:endParaRPr>
          </a:p>
        </p:txBody>
      </p:sp>
      <p:sp>
        <p:nvSpPr>
          <p:cNvPr id="4" name="Right Arrow Callout 3"/>
          <p:cNvSpPr/>
          <p:nvPr/>
        </p:nvSpPr>
        <p:spPr>
          <a:xfrm>
            <a:off x="1774825" y="2507175"/>
            <a:ext cx="2951163" cy="1651209"/>
          </a:xfrm>
          <a:prstGeom prst="rightArrowCallou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r>
              <a:rPr lang="sv-SE" sz="1600" dirty="0">
                <a:latin typeface="Verdana" pitchFamily="34" charset="0"/>
                <a:ea typeface="Verdana" pitchFamily="34" charset="0"/>
              </a:rPr>
              <a:t>Prior </a:t>
            </a:r>
            <a:r>
              <a:rPr lang="sv-SE" sz="1600" dirty="0" err="1">
                <a:latin typeface="Verdana" pitchFamily="34" charset="0"/>
                <a:ea typeface="Verdana" pitchFamily="34" charset="0"/>
              </a:rPr>
              <a:t>notification</a:t>
            </a:r>
            <a:r>
              <a:rPr lang="sv-SE" sz="1600" dirty="0">
                <a:latin typeface="Verdana" pitchFamily="34" charset="0"/>
                <a:ea typeface="Verdana" pitchFamily="34" charset="0"/>
              </a:rPr>
              <a:t> and </a:t>
            </a:r>
            <a:r>
              <a:rPr lang="sv-SE" sz="1600" dirty="0" err="1">
                <a:latin typeface="Verdana" pitchFamily="34" charset="0"/>
                <a:ea typeface="Verdana" pitchFamily="34" charset="0"/>
              </a:rPr>
              <a:t>exchange</a:t>
            </a:r>
            <a:r>
              <a:rPr lang="sv-SE" sz="1600" dirty="0">
                <a:latin typeface="Verdana" pitchFamily="34" charset="0"/>
                <a:ea typeface="Verdana" pitchFamily="34" charset="0"/>
              </a:rPr>
              <a:t> </a:t>
            </a:r>
            <a:r>
              <a:rPr lang="sv-SE" sz="1600" dirty="0" err="1">
                <a:latin typeface="Verdana" pitchFamily="34" charset="0"/>
                <a:ea typeface="Verdana" pitchFamily="34" charset="0"/>
              </a:rPr>
              <a:t>of</a:t>
            </a:r>
            <a:r>
              <a:rPr lang="sv-SE" sz="1600" dirty="0">
                <a:latin typeface="Verdana" pitchFamily="34" charset="0"/>
                <a:ea typeface="Verdana" pitchFamily="34" charset="0"/>
              </a:rPr>
              <a:t> information</a:t>
            </a:r>
            <a:endParaRPr lang="en-GB" sz="1600" dirty="0">
              <a:latin typeface="Verdana" pitchFamily="34" charset="0"/>
              <a:ea typeface="Verdana" pitchFamily="34" charset="0"/>
            </a:endParaRPr>
          </a:p>
        </p:txBody>
      </p:sp>
      <p:sp>
        <p:nvSpPr>
          <p:cNvPr id="5" name="Right Arrow Callout 4"/>
          <p:cNvSpPr/>
          <p:nvPr/>
        </p:nvSpPr>
        <p:spPr>
          <a:xfrm>
            <a:off x="5080000" y="2507175"/>
            <a:ext cx="2592388" cy="1651209"/>
          </a:xfrm>
          <a:prstGeom prst="rightArrowCallou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r>
              <a:rPr lang="sv-SE" sz="1600" dirty="0">
                <a:latin typeface="Verdana" pitchFamily="34" charset="0"/>
                <a:ea typeface="Verdana" pitchFamily="34" charset="0"/>
              </a:rPr>
              <a:t>Presentation and </a:t>
            </a:r>
            <a:r>
              <a:rPr lang="sv-SE" sz="1600" dirty="0" err="1">
                <a:latin typeface="Verdana" pitchFamily="34" charset="0"/>
                <a:ea typeface="Verdana" pitchFamily="34" charset="0"/>
              </a:rPr>
              <a:t>controls</a:t>
            </a:r>
            <a:r>
              <a:rPr lang="sv-SE" sz="1600" dirty="0">
                <a:latin typeface="Verdana" pitchFamily="34" charset="0"/>
                <a:ea typeface="Verdana" pitchFamily="34" charset="0"/>
              </a:rPr>
              <a:t> at the BCP</a:t>
            </a:r>
            <a:endParaRPr lang="en-GB" sz="1600" dirty="0">
              <a:latin typeface="Verdana" pitchFamily="34" charset="0"/>
              <a:ea typeface="Verdana" pitchFamily="34" charset="0"/>
            </a:endParaRPr>
          </a:p>
        </p:txBody>
      </p:sp>
      <p:sp>
        <p:nvSpPr>
          <p:cNvPr id="3" name="Right Arrow Callout 2"/>
          <p:cNvSpPr/>
          <p:nvPr/>
        </p:nvSpPr>
        <p:spPr>
          <a:xfrm>
            <a:off x="8040688" y="2507175"/>
            <a:ext cx="2627312" cy="1651210"/>
          </a:xfrm>
          <a:prstGeom prst="rightArrowCallou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r>
              <a:rPr lang="sv-SE" sz="1600" dirty="0">
                <a:latin typeface="Verdana" pitchFamily="34" charset="0"/>
                <a:ea typeface="Verdana" pitchFamily="34" charset="0"/>
              </a:rPr>
              <a:t>Decision and </a:t>
            </a:r>
            <a:r>
              <a:rPr lang="sv-SE" sz="1600" dirty="0" err="1">
                <a:latin typeface="Verdana" pitchFamily="34" charset="0"/>
                <a:ea typeface="Verdana" pitchFamily="34" charset="0"/>
              </a:rPr>
              <a:t>follow-up</a:t>
            </a:r>
            <a:r>
              <a:rPr lang="sv-SE" sz="1600" dirty="0">
                <a:latin typeface="Verdana" pitchFamily="34" charset="0"/>
                <a:ea typeface="Verdana" pitchFamily="34" charset="0"/>
              </a:rPr>
              <a:t> on the </a:t>
            </a:r>
            <a:r>
              <a:rPr lang="sv-SE" sz="1600" dirty="0" err="1">
                <a:latin typeface="Verdana" pitchFamily="34" charset="0"/>
                <a:ea typeface="Verdana" pitchFamily="34" charset="0"/>
              </a:rPr>
              <a:t>consignment</a:t>
            </a:r>
            <a:endParaRPr lang="en-GB" sz="1600" dirty="0">
              <a:latin typeface="Verdana" pitchFamily="34" charset="0"/>
              <a:ea typeface="Verdana" pitchFamily="34" charset="0"/>
            </a:endParaRPr>
          </a:p>
        </p:txBody>
      </p:sp>
      <p:sp>
        <p:nvSpPr>
          <p:cNvPr id="6" name="Oval 5"/>
          <p:cNvSpPr/>
          <p:nvPr/>
        </p:nvSpPr>
        <p:spPr>
          <a:xfrm>
            <a:off x="1558926" y="4366203"/>
            <a:ext cx="2449513" cy="1801812"/>
          </a:xfrm>
          <a:prstGeom prst="ellipse">
            <a:avLst/>
          </a:prstGeom>
          <a:solidFill>
            <a:srgbClr val="FFFF0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r>
              <a:rPr lang="sv-SE" sz="1600" dirty="0">
                <a:solidFill>
                  <a:srgbClr val="FF0000"/>
                </a:solidFill>
                <a:latin typeface="Verdana" pitchFamily="34" charset="0"/>
                <a:ea typeface="Verdana" pitchFamily="34" charset="0"/>
              </a:rPr>
              <a:t>CHED, TRACES</a:t>
            </a:r>
            <a:endParaRPr lang="en-GB" sz="1600" dirty="0">
              <a:solidFill>
                <a:srgbClr val="FF0000"/>
              </a:solidFill>
              <a:latin typeface="Verdana" pitchFamily="34" charset="0"/>
              <a:ea typeface="Verdana" pitchFamily="34" charset="0"/>
            </a:endParaRPr>
          </a:p>
        </p:txBody>
      </p:sp>
      <p:sp>
        <p:nvSpPr>
          <p:cNvPr id="12" name="Oval 11"/>
          <p:cNvSpPr/>
          <p:nvPr/>
        </p:nvSpPr>
        <p:spPr>
          <a:xfrm>
            <a:off x="4583113" y="4366203"/>
            <a:ext cx="2520950" cy="1801812"/>
          </a:xfrm>
          <a:prstGeom prst="ellipse">
            <a:avLst/>
          </a:prstGeom>
          <a:solidFill>
            <a:srgbClr val="FFFF0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r>
              <a:rPr lang="sv-SE" sz="1600" dirty="0">
                <a:solidFill>
                  <a:srgbClr val="FF0000"/>
                </a:solidFill>
                <a:latin typeface="Verdana" pitchFamily="34" charset="0"/>
                <a:ea typeface="Verdana" pitchFamily="34" charset="0"/>
              </a:rPr>
              <a:t>Mandatory control </a:t>
            </a:r>
            <a:r>
              <a:rPr lang="sv-SE" sz="1600" dirty="0" err="1">
                <a:solidFill>
                  <a:srgbClr val="FF0000"/>
                </a:solidFill>
                <a:latin typeface="Verdana" pitchFamily="34" charset="0"/>
                <a:ea typeface="Verdana" pitchFamily="34" charset="0"/>
              </a:rPr>
              <a:t>but</a:t>
            </a:r>
            <a:r>
              <a:rPr lang="sv-SE" sz="1600" dirty="0">
                <a:solidFill>
                  <a:srgbClr val="FF0000"/>
                </a:solidFill>
                <a:latin typeface="Verdana" pitchFamily="34" charset="0"/>
                <a:ea typeface="Verdana" pitchFamily="34" charset="0"/>
              </a:rPr>
              <a:t> risk </a:t>
            </a:r>
            <a:r>
              <a:rPr lang="sv-SE" sz="1600" dirty="0" err="1">
                <a:solidFill>
                  <a:srgbClr val="FF0000"/>
                </a:solidFill>
                <a:latin typeface="Verdana" pitchFamily="34" charset="0"/>
                <a:ea typeface="Verdana" pitchFamily="34" charset="0"/>
              </a:rPr>
              <a:t>based</a:t>
            </a:r>
            <a:r>
              <a:rPr lang="sv-SE" sz="1600" dirty="0">
                <a:solidFill>
                  <a:srgbClr val="FF0000"/>
                </a:solidFill>
                <a:latin typeface="Verdana" pitchFamily="34" charset="0"/>
                <a:ea typeface="Verdana" pitchFamily="34" charset="0"/>
              </a:rPr>
              <a:t> </a:t>
            </a:r>
            <a:r>
              <a:rPr lang="sv-SE" sz="1600" dirty="0" err="1">
                <a:solidFill>
                  <a:srgbClr val="FF0000"/>
                </a:solidFill>
                <a:latin typeface="Verdana" pitchFamily="34" charset="0"/>
                <a:ea typeface="Verdana" pitchFamily="34" charset="0"/>
              </a:rPr>
              <a:t>identity</a:t>
            </a:r>
            <a:r>
              <a:rPr lang="sv-SE" sz="1600" dirty="0">
                <a:solidFill>
                  <a:srgbClr val="FF0000"/>
                </a:solidFill>
                <a:latin typeface="Verdana" pitchFamily="34" charset="0"/>
                <a:ea typeface="Verdana" pitchFamily="34" charset="0"/>
              </a:rPr>
              <a:t> and </a:t>
            </a:r>
            <a:r>
              <a:rPr lang="sv-SE" sz="1600" dirty="0" err="1">
                <a:solidFill>
                  <a:srgbClr val="FF0000"/>
                </a:solidFill>
                <a:latin typeface="Verdana" pitchFamily="34" charset="0"/>
                <a:ea typeface="Verdana" pitchFamily="34" charset="0"/>
              </a:rPr>
              <a:t>physical</a:t>
            </a:r>
            <a:r>
              <a:rPr lang="sv-SE" sz="1600" dirty="0">
                <a:solidFill>
                  <a:srgbClr val="FF0000"/>
                </a:solidFill>
                <a:latin typeface="Verdana" pitchFamily="34" charset="0"/>
                <a:ea typeface="Verdana" pitchFamily="34" charset="0"/>
              </a:rPr>
              <a:t> checks</a:t>
            </a:r>
            <a:endParaRPr lang="en-GB" sz="1600" dirty="0">
              <a:solidFill>
                <a:srgbClr val="FF0000"/>
              </a:solidFill>
              <a:latin typeface="Verdana" pitchFamily="34" charset="0"/>
              <a:ea typeface="Verdana" pitchFamily="34" charset="0"/>
            </a:endParaRPr>
          </a:p>
        </p:txBody>
      </p:sp>
      <p:sp>
        <p:nvSpPr>
          <p:cNvPr id="13" name="Oval 12"/>
          <p:cNvSpPr/>
          <p:nvPr/>
        </p:nvSpPr>
        <p:spPr>
          <a:xfrm>
            <a:off x="7464426" y="4366203"/>
            <a:ext cx="2663825" cy="1801812"/>
          </a:xfrm>
          <a:prstGeom prst="ellipse">
            <a:avLst/>
          </a:prstGeom>
          <a:solidFill>
            <a:srgbClr val="FFFF0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r>
              <a:rPr lang="sv-SE" sz="1600" dirty="0">
                <a:solidFill>
                  <a:srgbClr val="FF0000"/>
                </a:solidFill>
                <a:latin typeface="Verdana" pitchFamily="34" charset="0"/>
                <a:ea typeface="Verdana" pitchFamily="34" charset="0"/>
              </a:rPr>
              <a:t>CHED, TRACES, </a:t>
            </a:r>
            <a:r>
              <a:rPr lang="sv-SE" sz="1600" dirty="0" err="1">
                <a:solidFill>
                  <a:srgbClr val="FF0000"/>
                </a:solidFill>
                <a:latin typeface="Verdana" pitchFamily="34" charset="0"/>
                <a:ea typeface="Verdana" pitchFamily="34" charset="0"/>
              </a:rPr>
              <a:t>customs</a:t>
            </a:r>
            <a:r>
              <a:rPr lang="sv-SE" sz="1600" dirty="0">
                <a:solidFill>
                  <a:srgbClr val="FF0000"/>
                </a:solidFill>
                <a:latin typeface="Verdana" pitchFamily="34" charset="0"/>
                <a:ea typeface="Verdana" pitchFamily="34" charset="0"/>
              </a:rPr>
              <a:t>' </a:t>
            </a:r>
            <a:r>
              <a:rPr lang="sv-SE" sz="1600" dirty="0" err="1">
                <a:solidFill>
                  <a:srgbClr val="FF0000"/>
                </a:solidFill>
                <a:latin typeface="Verdana" pitchFamily="34" charset="0"/>
                <a:ea typeface="Verdana" pitchFamily="34" charset="0"/>
              </a:rPr>
              <a:t>single</a:t>
            </a:r>
            <a:r>
              <a:rPr lang="sv-SE" sz="1600" dirty="0">
                <a:solidFill>
                  <a:srgbClr val="FF0000"/>
                </a:solidFill>
                <a:latin typeface="Verdana" pitchFamily="34" charset="0"/>
                <a:ea typeface="Verdana" pitchFamily="34" charset="0"/>
              </a:rPr>
              <a:t> </a:t>
            </a:r>
            <a:r>
              <a:rPr lang="sv-SE" sz="1600" dirty="0" err="1">
                <a:solidFill>
                  <a:srgbClr val="FF0000"/>
                </a:solidFill>
                <a:latin typeface="Verdana" pitchFamily="34" charset="0"/>
                <a:ea typeface="Verdana" pitchFamily="34" charset="0"/>
              </a:rPr>
              <a:t>window</a:t>
            </a:r>
            <a:endParaRPr lang="en-GB" sz="1600" dirty="0">
              <a:solidFill>
                <a:srgbClr val="FF0000"/>
              </a:solidFill>
              <a:latin typeface="Verdana" pitchFamily="34" charset="0"/>
              <a:ea typeface="Verdana" pitchFamily="34" charset="0"/>
            </a:endParaRPr>
          </a:p>
        </p:txBody>
      </p:sp>
    </p:spTree>
    <p:extLst>
      <p:ext uri="{BB962C8B-B14F-4D97-AF65-F5344CB8AC3E}">
        <p14:creationId xmlns:p14="http://schemas.microsoft.com/office/powerpoint/2010/main" val="583581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DD3567D8-C0C1-783B-9B42-04AF47CF8836}"/>
              </a:ext>
            </a:extLst>
          </p:cNvPr>
          <p:cNvGraphicFramePr/>
          <p:nvPr/>
        </p:nvGraphicFramePr>
        <p:xfrm>
          <a:off x="1465652" y="1559027"/>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ítulo 1">
            <a:extLst>
              <a:ext uri="{FF2B5EF4-FFF2-40B4-BE49-F238E27FC236}">
                <a16:creationId xmlns:a16="http://schemas.microsoft.com/office/drawing/2014/main" id="{0580881F-3B06-2B76-6C1A-B57269045AAB}"/>
              </a:ext>
            </a:extLst>
          </p:cNvPr>
          <p:cNvSpPr txBox="1">
            <a:spLocks/>
          </p:cNvSpPr>
          <p:nvPr/>
        </p:nvSpPr>
        <p:spPr bwMode="auto">
          <a:xfrm>
            <a:off x="7298300" y="1703043"/>
            <a:ext cx="3240360" cy="936625"/>
          </a:xfrm>
          <a:prstGeom prst="rect">
            <a:avLst/>
          </a:prstGeom>
          <a:noFill/>
          <a:ln w="9525">
            <a:solidFill>
              <a:srgbClr val="F47B22"/>
            </a:solidFill>
            <a:miter lim="800000"/>
            <a:headEnd/>
            <a:tailEnd/>
          </a:ln>
        </p:spPr>
        <p:txBody>
          <a:bodyPr vert="horz" wrap="square" lIns="91440" tIns="45720" rIns="91440" bIns="45720" numCol="1" anchor="ctr" anchorCtr="0" compatLnSpc="1">
            <a:prstTxWarp prst="textNoShape">
              <a:avLst/>
            </a:prstTxWarp>
          </a:bodyPr>
          <a:lstStyle>
            <a:lvl1pPr marL="0" indent="0" algn="l" rtl="0" eaLnBrk="0" fontAlgn="base" hangingPunct="0">
              <a:spcBef>
                <a:spcPct val="0"/>
              </a:spcBef>
              <a:spcAft>
                <a:spcPct val="0"/>
              </a:spcAft>
              <a:buFontTx/>
              <a:buNone/>
              <a:defRPr sz="2400" b="1" baseline="0">
                <a:solidFill>
                  <a:srgbClr val="F47B22"/>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 sz="2000" b="1" i="0" u="none" strike="noStrike" kern="0" cap="none" spc="0" normalizeH="0" baseline="0" noProof="0" dirty="0">
                <a:ln>
                  <a:noFill/>
                </a:ln>
                <a:solidFill>
                  <a:schemeClr val="tx1">
                    <a:lumMod val="50000"/>
                  </a:schemeClr>
                </a:solidFill>
                <a:effectLst/>
                <a:uLnTx/>
                <a:uFillTx/>
                <a:latin typeface="Verdana"/>
                <a:ea typeface="+mj-ea"/>
                <a:cs typeface="+mj-cs"/>
              </a:rPr>
              <a:t>Fundamental import </a:t>
            </a:r>
            <a:r>
              <a:rPr kumimoji="0" lang="es-ES" sz="2000" b="1" i="0" u="none" strike="noStrike" kern="0" cap="none" spc="0" normalizeH="0" baseline="0" noProof="0" dirty="0" err="1">
                <a:ln>
                  <a:noFill/>
                </a:ln>
                <a:solidFill>
                  <a:schemeClr val="tx1">
                    <a:lumMod val="50000"/>
                  </a:schemeClr>
                </a:solidFill>
                <a:effectLst/>
                <a:uLnTx/>
                <a:uFillTx/>
                <a:latin typeface="Verdana"/>
                <a:ea typeface="+mj-ea"/>
                <a:cs typeface="+mj-cs"/>
              </a:rPr>
              <a:t>principles</a:t>
            </a:r>
            <a:r>
              <a:rPr kumimoji="0" lang="es-ES" sz="2000" b="1" i="0" u="none" strike="noStrike" kern="0" cap="none" spc="0" normalizeH="0" baseline="0" noProof="0" dirty="0">
                <a:ln>
                  <a:noFill/>
                </a:ln>
                <a:solidFill>
                  <a:schemeClr val="tx1">
                    <a:lumMod val="50000"/>
                  </a:schemeClr>
                </a:solidFill>
                <a:effectLst/>
                <a:uLnTx/>
                <a:uFillTx/>
                <a:latin typeface="Verdana"/>
                <a:ea typeface="+mj-ea"/>
                <a:cs typeface="+mj-cs"/>
              </a:rPr>
              <a:t> </a:t>
            </a:r>
          </a:p>
        </p:txBody>
      </p:sp>
      <p:sp>
        <p:nvSpPr>
          <p:cNvPr id="6" name="Rectángulo redondeado 9">
            <a:extLst>
              <a:ext uri="{FF2B5EF4-FFF2-40B4-BE49-F238E27FC236}">
                <a16:creationId xmlns:a16="http://schemas.microsoft.com/office/drawing/2014/main" id="{1E837BFF-381A-17E5-25BD-DADFAF3FFBBE}"/>
              </a:ext>
            </a:extLst>
          </p:cNvPr>
          <p:cNvSpPr/>
          <p:nvPr/>
        </p:nvSpPr>
        <p:spPr>
          <a:xfrm>
            <a:off x="6938260" y="2855171"/>
            <a:ext cx="4032448" cy="2952328"/>
          </a:xfrm>
          <a:prstGeom prst="roundRect">
            <a:avLst/>
          </a:prstGeom>
          <a:solidFill>
            <a:srgbClr val="FFFFFF"/>
          </a:solidFill>
          <a:ln w="25400" cap="flat" cmpd="sng" algn="ctr">
            <a:solidFill>
              <a:srgbClr val="F47B22"/>
            </a:solidFill>
            <a:prstDash val="solid"/>
          </a:ln>
          <a:effectLst>
            <a:outerShdw blurRad="40000" dist="23000" dir="5400000" rotWithShape="0">
              <a:srgbClr val="000000">
                <a:alpha val="35000"/>
              </a:srgbClr>
            </a:outerShdw>
          </a:effectLst>
        </p:spPr>
        <p:txBody>
          <a:bodyPr rtlCol="0" anchor="ctr"/>
          <a:lstStyle/>
          <a:p>
            <a:pPr marL="285750" marR="0" lvl="0" indent="-285750" algn="ctr" defTabSz="914400" eaLnBrk="1" fontAlgn="base" latinLnBrk="0" hangingPunct="1">
              <a:lnSpc>
                <a:spcPct val="100000"/>
              </a:lnSpc>
              <a:spcBef>
                <a:spcPct val="0"/>
              </a:spcBef>
              <a:spcAft>
                <a:spcPct val="0"/>
              </a:spcAft>
              <a:buClrTx/>
              <a:buSzTx/>
              <a:buFont typeface="Wingdings" charset="2"/>
              <a:buChar char="Ø"/>
              <a:tabLst/>
              <a:defRPr/>
            </a:pPr>
            <a:r>
              <a:rPr kumimoji="0" lang="es-ES" sz="1800" b="1" i="0" u="none" strike="noStrike" kern="0" cap="none" spc="0" normalizeH="0" baseline="0" noProof="0" dirty="0" err="1">
                <a:ln>
                  <a:noFill/>
                </a:ln>
                <a:solidFill>
                  <a:schemeClr val="tx1">
                    <a:lumMod val="50000"/>
                  </a:schemeClr>
                </a:solidFill>
                <a:effectLst/>
                <a:uLnTx/>
                <a:uFillTx/>
                <a:latin typeface="Verdana"/>
                <a:ea typeface="+mn-ea"/>
                <a:cs typeface="+mn-cs"/>
              </a:rPr>
              <a:t>Authorised</a:t>
            </a:r>
            <a:r>
              <a:rPr kumimoji="0" lang="es-ES" sz="1800" b="1" i="0" u="none" strike="noStrike" kern="0" cap="none" spc="0" normalizeH="0" baseline="0" noProof="0" dirty="0">
                <a:ln>
                  <a:noFill/>
                </a:ln>
                <a:solidFill>
                  <a:schemeClr val="tx1">
                    <a:lumMod val="50000"/>
                  </a:schemeClr>
                </a:solidFill>
                <a:effectLst/>
                <a:uLnTx/>
                <a:uFillTx/>
                <a:latin typeface="Verdana"/>
                <a:ea typeface="+mn-ea"/>
                <a:cs typeface="+mn-cs"/>
              </a:rPr>
              <a:t> country/</a:t>
            </a:r>
            <a:r>
              <a:rPr kumimoji="0" lang="es-ES" sz="1800" b="1" i="0" u="none" strike="noStrike" kern="0" cap="none" spc="0" normalizeH="0" baseline="0" noProof="0" dirty="0" err="1">
                <a:ln>
                  <a:noFill/>
                </a:ln>
                <a:solidFill>
                  <a:schemeClr val="tx1">
                    <a:lumMod val="50000"/>
                  </a:schemeClr>
                </a:solidFill>
                <a:effectLst/>
                <a:uLnTx/>
                <a:uFillTx/>
                <a:latin typeface="Verdana"/>
                <a:ea typeface="+mn-ea"/>
                <a:cs typeface="+mn-cs"/>
              </a:rPr>
              <a:t>region</a:t>
            </a:r>
            <a:endParaRPr kumimoji="0" lang="es-ES" sz="1800" b="1" i="0" u="none" strike="noStrike" kern="0" cap="none" spc="0" normalizeH="0" baseline="0" noProof="0" dirty="0">
              <a:ln>
                <a:noFill/>
              </a:ln>
              <a:solidFill>
                <a:schemeClr val="tx1">
                  <a:lumMod val="50000"/>
                </a:schemeClr>
              </a:solidFill>
              <a:effectLst/>
              <a:uLnTx/>
              <a:uFillTx/>
              <a:latin typeface="Verdana"/>
              <a:ea typeface="+mn-ea"/>
              <a:cs typeface="+mn-cs"/>
            </a:endParaRPr>
          </a:p>
          <a:p>
            <a:pPr marL="285750" marR="0" lvl="0" indent="-285750" algn="ctr" defTabSz="914400" eaLnBrk="1" fontAlgn="base" latinLnBrk="0" hangingPunct="1">
              <a:lnSpc>
                <a:spcPct val="100000"/>
              </a:lnSpc>
              <a:spcBef>
                <a:spcPct val="0"/>
              </a:spcBef>
              <a:spcAft>
                <a:spcPct val="0"/>
              </a:spcAft>
              <a:buClrTx/>
              <a:buSzTx/>
              <a:buFont typeface="Wingdings" charset="2"/>
              <a:buChar char="Ø"/>
              <a:tabLst/>
              <a:defRPr/>
            </a:pPr>
            <a:endParaRPr kumimoji="0" lang="es-ES" sz="1800" b="1" i="0" u="none" strike="noStrike" kern="0" cap="none" spc="0" normalizeH="0" baseline="0" noProof="0" dirty="0">
              <a:ln>
                <a:noFill/>
              </a:ln>
              <a:solidFill>
                <a:schemeClr val="tx1">
                  <a:lumMod val="50000"/>
                </a:schemeClr>
              </a:solidFill>
              <a:effectLst/>
              <a:uLnTx/>
              <a:uFillTx/>
              <a:latin typeface="Verdana"/>
              <a:ea typeface="+mn-ea"/>
              <a:cs typeface="+mn-cs"/>
            </a:endParaRPr>
          </a:p>
          <a:p>
            <a:pPr marL="285750" marR="0" lvl="0" indent="-285750" algn="ctr" defTabSz="914400" eaLnBrk="1" fontAlgn="base" latinLnBrk="0" hangingPunct="1">
              <a:lnSpc>
                <a:spcPct val="100000"/>
              </a:lnSpc>
              <a:spcBef>
                <a:spcPct val="0"/>
              </a:spcBef>
              <a:spcAft>
                <a:spcPct val="0"/>
              </a:spcAft>
              <a:buClrTx/>
              <a:buSzTx/>
              <a:buFont typeface="Wingdings" charset="2"/>
              <a:buChar char="Ø"/>
              <a:tabLst/>
              <a:defRPr/>
            </a:pPr>
            <a:r>
              <a:rPr kumimoji="0" lang="es-ES" sz="1800" b="1" i="0" u="none" strike="noStrike" kern="0" cap="none" spc="0" normalizeH="0" baseline="0" noProof="0" dirty="0" err="1">
                <a:ln>
                  <a:noFill/>
                </a:ln>
                <a:solidFill>
                  <a:schemeClr val="tx1">
                    <a:lumMod val="50000"/>
                  </a:schemeClr>
                </a:solidFill>
                <a:effectLst/>
                <a:uLnTx/>
                <a:uFillTx/>
                <a:latin typeface="Verdana"/>
                <a:ea typeface="+mn-ea"/>
                <a:cs typeface="+mn-cs"/>
              </a:rPr>
              <a:t>Approved</a:t>
            </a:r>
            <a:r>
              <a:rPr kumimoji="0" lang="es-ES" sz="1800" b="1" i="0" u="none" strike="noStrike" kern="0" cap="none" spc="0" normalizeH="0" baseline="0" noProof="0" dirty="0">
                <a:ln>
                  <a:noFill/>
                </a:ln>
                <a:solidFill>
                  <a:schemeClr val="tx1">
                    <a:lumMod val="50000"/>
                  </a:schemeClr>
                </a:solidFill>
                <a:effectLst/>
                <a:uLnTx/>
                <a:uFillTx/>
                <a:latin typeface="Verdana"/>
                <a:ea typeface="+mn-ea"/>
                <a:cs typeface="+mn-cs"/>
              </a:rPr>
              <a:t> </a:t>
            </a:r>
            <a:r>
              <a:rPr kumimoji="0" lang="es-ES" sz="1800" b="1" i="0" u="none" strike="noStrike" kern="0" cap="none" spc="0" normalizeH="0" baseline="0" noProof="0" dirty="0" err="1">
                <a:ln>
                  <a:noFill/>
                </a:ln>
                <a:solidFill>
                  <a:schemeClr val="tx1">
                    <a:lumMod val="50000"/>
                  </a:schemeClr>
                </a:solidFill>
                <a:effectLst/>
                <a:uLnTx/>
                <a:uFillTx/>
                <a:latin typeface="Verdana"/>
                <a:ea typeface="+mn-ea"/>
                <a:cs typeface="+mn-cs"/>
              </a:rPr>
              <a:t>monitoring</a:t>
            </a:r>
            <a:r>
              <a:rPr kumimoji="0" lang="es-ES" sz="1800" b="1" i="0" u="none" strike="noStrike" kern="0" cap="none" spc="0" normalizeH="0" baseline="0" noProof="0" dirty="0">
                <a:ln>
                  <a:noFill/>
                </a:ln>
                <a:solidFill>
                  <a:schemeClr val="tx1">
                    <a:lumMod val="50000"/>
                  </a:schemeClr>
                </a:solidFill>
                <a:effectLst/>
                <a:uLnTx/>
                <a:uFillTx/>
                <a:latin typeface="Verdana"/>
                <a:ea typeface="+mn-ea"/>
                <a:cs typeface="+mn-cs"/>
              </a:rPr>
              <a:t> plan </a:t>
            </a:r>
            <a:r>
              <a:rPr kumimoji="0" lang="es-ES" sz="1800" b="1" i="0" u="none" strike="noStrike" kern="0" cap="none" spc="0" normalizeH="0" baseline="0" noProof="0" dirty="0" err="1">
                <a:ln>
                  <a:noFill/>
                </a:ln>
                <a:solidFill>
                  <a:schemeClr val="tx1">
                    <a:lumMod val="50000"/>
                  </a:schemeClr>
                </a:solidFill>
                <a:effectLst/>
                <a:uLnTx/>
                <a:uFillTx/>
                <a:latin typeface="Verdana"/>
                <a:ea typeface="+mn-ea"/>
                <a:cs typeface="+mn-cs"/>
              </a:rPr>
              <a:t>if</a:t>
            </a:r>
            <a:r>
              <a:rPr kumimoji="0" lang="es-ES" sz="1800" b="1" i="0" u="none" strike="noStrike" kern="0" cap="none" spc="0" normalizeH="0" baseline="0" noProof="0" dirty="0">
                <a:ln>
                  <a:noFill/>
                </a:ln>
                <a:solidFill>
                  <a:schemeClr val="tx1">
                    <a:lumMod val="50000"/>
                  </a:schemeClr>
                </a:solidFill>
                <a:effectLst/>
                <a:uLnTx/>
                <a:uFillTx/>
                <a:latin typeface="Verdana"/>
                <a:ea typeface="+mn-ea"/>
                <a:cs typeface="+mn-cs"/>
              </a:rPr>
              <a:t> </a:t>
            </a:r>
            <a:r>
              <a:rPr kumimoji="0" lang="es-ES" sz="1800" b="1" i="0" u="none" strike="noStrike" kern="0" cap="none" spc="0" normalizeH="0" baseline="0" noProof="0" dirty="0" err="1">
                <a:ln>
                  <a:noFill/>
                </a:ln>
                <a:solidFill>
                  <a:schemeClr val="tx1">
                    <a:lumMod val="50000"/>
                  </a:schemeClr>
                </a:solidFill>
                <a:effectLst/>
                <a:uLnTx/>
                <a:uFillTx/>
                <a:latin typeface="Verdana"/>
                <a:ea typeface="+mn-ea"/>
                <a:cs typeface="+mn-cs"/>
              </a:rPr>
              <a:t>required</a:t>
            </a:r>
            <a:endParaRPr kumimoji="0" lang="es-ES" sz="1800" b="1" i="0" u="none" strike="noStrike" kern="0" cap="none" spc="0" normalizeH="0" baseline="0" noProof="0" dirty="0">
              <a:ln>
                <a:noFill/>
              </a:ln>
              <a:solidFill>
                <a:schemeClr val="tx1">
                  <a:lumMod val="50000"/>
                </a:schemeClr>
              </a:solidFill>
              <a:effectLst/>
              <a:uLnTx/>
              <a:uFillTx/>
              <a:latin typeface="Verdana"/>
              <a:ea typeface="+mn-ea"/>
              <a:cs typeface="+mn-cs"/>
            </a:endParaRPr>
          </a:p>
          <a:p>
            <a:pPr marL="285750" marR="0" lvl="0" indent="-285750" algn="ctr" defTabSz="914400" eaLnBrk="1" fontAlgn="base" latinLnBrk="0" hangingPunct="1">
              <a:lnSpc>
                <a:spcPct val="100000"/>
              </a:lnSpc>
              <a:spcBef>
                <a:spcPct val="0"/>
              </a:spcBef>
              <a:spcAft>
                <a:spcPct val="0"/>
              </a:spcAft>
              <a:buClrTx/>
              <a:buSzTx/>
              <a:buFont typeface="Wingdings" charset="2"/>
              <a:buChar char="Ø"/>
              <a:tabLst/>
              <a:defRPr/>
            </a:pPr>
            <a:endParaRPr kumimoji="0" lang="es-ES" sz="1800" b="1" i="0" u="none" strike="noStrike" kern="0" cap="none" spc="0" normalizeH="0" baseline="0" noProof="0" dirty="0">
              <a:ln>
                <a:noFill/>
              </a:ln>
              <a:solidFill>
                <a:schemeClr val="tx1">
                  <a:lumMod val="50000"/>
                </a:schemeClr>
              </a:solidFill>
              <a:effectLst/>
              <a:uLnTx/>
              <a:uFillTx/>
              <a:latin typeface="Verdana"/>
              <a:ea typeface="+mn-ea"/>
              <a:cs typeface="+mn-cs"/>
            </a:endParaRPr>
          </a:p>
          <a:p>
            <a:pPr marL="285750" marR="0" lvl="0" indent="-285750" algn="ctr" defTabSz="914400" eaLnBrk="1" fontAlgn="base" latinLnBrk="0" hangingPunct="1">
              <a:lnSpc>
                <a:spcPct val="100000"/>
              </a:lnSpc>
              <a:spcBef>
                <a:spcPct val="0"/>
              </a:spcBef>
              <a:spcAft>
                <a:spcPct val="0"/>
              </a:spcAft>
              <a:buClrTx/>
              <a:buSzTx/>
              <a:buFont typeface="Wingdings" charset="2"/>
              <a:buChar char="Ø"/>
              <a:tabLst/>
              <a:defRPr/>
            </a:pPr>
            <a:r>
              <a:rPr kumimoji="0" lang="es-ES" sz="1800" b="1" i="0" u="none" strike="noStrike" kern="0" cap="none" spc="0" normalizeH="0" baseline="0" noProof="0" dirty="0" err="1">
                <a:ln>
                  <a:noFill/>
                </a:ln>
                <a:solidFill>
                  <a:schemeClr val="tx1">
                    <a:lumMod val="50000"/>
                  </a:schemeClr>
                </a:solidFill>
                <a:effectLst/>
                <a:uLnTx/>
                <a:uFillTx/>
                <a:latin typeface="Verdana"/>
                <a:ea typeface="+mn-ea"/>
                <a:cs typeface="+mn-cs"/>
              </a:rPr>
              <a:t>Approved</a:t>
            </a:r>
            <a:r>
              <a:rPr kumimoji="0" lang="es-ES" sz="1800" b="1" i="0" u="none" strike="noStrike" kern="0" cap="none" spc="0" normalizeH="0" baseline="0" noProof="0" dirty="0">
                <a:ln>
                  <a:noFill/>
                </a:ln>
                <a:solidFill>
                  <a:schemeClr val="tx1">
                    <a:lumMod val="50000"/>
                  </a:schemeClr>
                </a:solidFill>
                <a:effectLst/>
                <a:uLnTx/>
                <a:uFillTx/>
                <a:latin typeface="Verdana"/>
                <a:ea typeface="+mn-ea"/>
                <a:cs typeface="+mn-cs"/>
              </a:rPr>
              <a:t> </a:t>
            </a:r>
            <a:r>
              <a:rPr kumimoji="0" lang="es-ES" sz="1800" b="1" i="0" u="none" strike="noStrike" kern="0" cap="none" spc="0" normalizeH="0" baseline="0" noProof="0" dirty="0" err="1">
                <a:ln>
                  <a:noFill/>
                </a:ln>
                <a:solidFill>
                  <a:schemeClr val="tx1">
                    <a:lumMod val="50000"/>
                  </a:schemeClr>
                </a:solidFill>
                <a:effectLst/>
                <a:uLnTx/>
                <a:uFillTx/>
                <a:latin typeface="Verdana"/>
                <a:ea typeface="+mn-ea"/>
                <a:cs typeface="+mn-cs"/>
              </a:rPr>
              <a:t>establishment</a:t>
            </a:r>
            <a:r>
              <a:rPr kumimoji="0" lang="es-ES" sz="1800" b="1" i="0" u="none" strike="noStrike" kern="0" cap="none" spc="0" normalizeH="0" baseline="0" noProof="0" dirty="0">
                <a:ln>
                  <a:noFill/>
                </a:ln>
                <a:solidFill>
                  <a:schemeClr val="tx1">
                    <a:lumMod val="50000"/>
                  </a:schemeClr>
                </a:solidFill>
                <a:effectLst/>
                <a:uLnTx/>
                <a:uFillTx/>
                <a:latin typeface="Verdana"/>
                <a:ea typeface="+mn-ea"/>
                <a:cs typeface="+mn-cs"/>
              </a:rPr>
              <a:t> </a:t>
            </a:r>
          </a:p>
          <a:p>
            <a:pPr marL="285750" marR="0" lvl="0" indent="-285750" algn="ctr" defTabSz="914400" eaLnBrk="1" fontAlgn="base" latinLnBrk="0" hangingPunct="1">
              <a:lnSpc>
                <a:spcPct val="100000"/>
              </a:lnSpc>
              <a:spcBef>
                <a:spcPct val="0"/>
              </a:spcBef>
              <a:spcAft>
                <a:spcPct val="0"/>
              </a:spcAft>
              <a:buClrTx/>
              <a:buSzTx/>
              <a:buFont typeface="Wingdings" charset="2"/>
              <a:buChar char="Ø"/>
              <a:tabLst/>
              <a:defRPr/>
            </a:pPr>
            <a:endParaRPr kumimoji="0" lang="es-ES" sz="1800" b="1" i="0" u="none" strike="noStrike" kern="0" cap="none" spc="0" normalizeH="0" baseline="0" noProof="0" dirty="0">
              <a:ln>
                <a:noFill/>
              </a:ln>
              <a:solidFill>
                <a:schemeClr val="tx1">
                  <a:lumMod val="50000"/>
                </a:schemeClr>
              </a:solidFill>
              <a:effectLst/>
              <a:uLnTx/>
              <a:uFillTx/>
              <a:latin typeface="Verdana"/>
              <a:ea typeface="+mn-ea"/>
              <a:cs typeface="+mn-cs"/>
            </a:endParaRPr>
          </a:p>
          <a:p>
            <a:pPr marL="285750" marR="0" lvl="0" indent="-285750" algn="ctr" defTabSz="914400" eaLnBrk="1" fontAlgn="base" latinLnBrk="0" hangingPunct="1">
              <a:lnSpc>
                <a:spcPct val="100000"/>
              </a:lnSpc>
              <a:spcBef>
                <a:spcPct val="0"/>
              </a:spcBef>
              <a:spcAft>
                <a:spcPct val="0"/>
              </a:spcAft>
              <a:buClrTx/>
              <a:buSzTx/>
              <a:buFont typeface="Wingdings" charset="2"/>
              <a:buChar char="Ø"/>
              <a:tabLst/>
              <a:defRPr/>
            </a:pPr>
            <a:r>
              <a:rPr kumimoji="0" lang="es-ES" sz="1800" b="1" i="0" u="none" strike="noStrike" kern="0" cap="none" spc="0" normalizeH="0" baseline="0" noProof="0" dirty="0" err="1">
                <a:ln>
                  <a:noFill/>
                </a:ln>
                <a:solidFill>
                  <a:schemeClr val="tx1">
                    <a:lumMod val="50000"/>
                  </a:schemeClr>
                </a:solidFill>
                <a:effectLst/>
                <a:uLnTx/>
                <a:uFillTx/>
                <a:latin typeface="Verdana"/>
                <a:ea typeface="+mn-ea"/>
                <a:cs typeface="+mn-cs"/>
              </a:rPr>
              <a:t>Valid</a:t>
            </a:r>
            <a:r>
              <a:rPr kumimoji="0" lang="es-ES" sz="1800" b="1" i="0" u="none" strike="noStrike" kern="0" cap="none" spc="0" normalizeH="0" baseline="0" noProof="0" dirty="0">
                <a:ln>
                  <a:noFill/>
                </a:ln>
                <a:solidFill>
                  <a:schemeClr val="tx1">
                    <a:lumMod val="50000"/>
                  </a:schemeClr>
                </a:solidFill>
                <a:effectLst/>
                <a:uLnTx/>
                <a:uFillTx/>
                <a:latin typeface="Verdana"/>
                <a:ea typeface="+mn-ea"/>
                <a:cs typeface="+mn-cs"/>
              </a:rPr>
              <a:t> </a:t>
            </a:r>
            <a:r>
              <a:rPr kumimoji="0" lang="es-ES" sz="1800" b="1" i="0" u="none" strike="noStrike" kern="0" cap="none" spc="0" normalizeH="0" baseline="0" noProof="0" dirty="0" err="1">
                <a:ln>
                  <a:noFill/>
                </a:ln>
                <a:solidFill>
                  <a:schemeClr val="tx1">
                    <a:lumMod val="50000"/>
                  </a:schemeClr>
                </a:solidFill>
                <a:effectLst/>
                <a:uLnTx/>
                <a:uFillTx/>
                <a:latin typeface="Verdana"/>
                <a:ea typeface="+mn-ea"/>
                <a:cs typeface="+mn-cs"/>
              </a:rPr>
              <a:t>health</a:t>
            </a:r>
            <a:r>
              <a:rPr kumimoji="0" lang="es-ES" sz="1800" b="1" i="0" u="none" strike="noStrike" kern="0" cap="none" spc="0" normalizeH="0" baseline="0" noProof="0" dirty="0">
                <a:ln>
                  <a:noFill/>
                </a:ln>
                <a:solidFill>
                  <a:schemeClr val="tx1">
                    <a:lumMod val="50000"/>
                  </a:schemeClr>
                </a:solidFill>
                <a:effectLst/>
                <a:uLnTx/>
                <a:uFillTx/>
                <a:latin typeface="Verdana"/>
                <a:ea typeface="+mn-ea"/>
                <a:cs typeface="+mn-cs"/>
              </a:rPr>
              <a:t> </a:t>
            </a:r>
            <a:r>
              <a:rPr kumimoji="0" lang="es-ES" sz="1800" b="1" i="0" u="none" strike="noStrike" kern="0" cap="none" spc="0" normalizeH="0" baseline="0" noProof="0" dirty="0" err="1">
                <a:ln>
                  <a:noFill/>
                </a:ln>
                <a:solidFill>
                  <a:schemeClr val="tx1">
                    <a:lumMod val="50000"/>
                  </a:schemeClr>
                </a:solidFill>
                <a:effectLst/>
                <a:uLnTx/>
                <a:uFillTx/>
                <a:latin typeface="Verdana"/>
                <a:ea typeface="+mn-ea"/>
                <a:cs typeface="+mn-cs"/>
              </a:rPr>
              <a:t>certificate</a:t>
            </a:r>
            <a:r>
              <a:rPr kumimoji="0" lang="es-ES" sz="1800" b="1" i="0" u="none" strike="noStrike" kern="0" cap="none" spc="0" normalizeH="0" baseline="0" noProof="0" dirty="0">
                <a:ln>
                  <a:noFill/>
                </a:ln>
                <a:solidFill>
                  <a:schemeClr val="tx1">
                    <a:lumMod val="50000"/>
                  </a:schemeClr>
                </a:solidFill>
                <a:effectLst/>
                <a:uLnTx/>
                <a:uFillTx/>
                <a:latin typeface="Verdana"/>
                <a:ea typeface="+mn-ea"/>
                <a:cs typeface="+mn-cs"/>
              </a:rPr>
              <a:t> </a:t>
            </a:r>
            <a:r>
              <a:rPr kumimoji="0" lang="es-ES" sz="1800" b="1" i="0" u="none" strike="noStrike" kern="0" cap="none" spc="0" normalizeH="0" baseline="0" noProof="0" dirty="0" err="1">
                <a:ln>
                  <a:noFill/>
                </a:ln>
                <a:solidFill>
                  <a:schemeClr val="tx1">
                    <a:lumMod val="50000"/>
                  </a:schemeClr>
                </a:solidFill>
                <a:effectLst/>
                <a:uLnTx/>
                <a:uFillTx/>
                <a:latin typeface="Verdana"/>
                <a:ea typeface="+mn-ea"/>
                <a:cs typeface="+mn-cs"/>
              </a:rPr>
              <a:t>or</a:t>
            </a:r>
            <a:r>
              <a:rPr kumimoji="0" lang="es-ES" sz="1800" b="1" i="0" u="none" strike="noStrike" kern="0" cap="none" spc="0" normalizeH="0" baseline="0" noProof="0" dirty="0">
                <a:ln>
                  <a:noFill/>
                </a:ln>
                <a:solidFill>
                  <a:schemeClr val="tx1">
                    <a:lumMod val="50000"/>
                  </a:schemeClr>
                </a:solidFill>
                <a:effectLst/>
                <a:uLnTx/>
                <a:uFillTx/>
                <a:latin typeface="Verdana"/>
                <a:ea typeface="+mn-ea"/>
                <a:cs typeface="+mn-cs"/>
              </a:rPr>
              <a:t> </a:t>
            </a:r>
            <a:r>
              <a:rPr kumimoji="0" lang="es-ES" sz="1800" b="1" i="0" u="none" strike="noStrike" kern="0" cap="none" spc="0" normalizeH="0" baseline="0" noProof="0" dirty="0" err="1">
                <a:ln>
                  <a:noFill/>
                </a:ln>
                <a:solidFill>
                  <a:schemeClr val="tx1">
                    <a:lumMod val="50000"/>
                  </a:schemeClr>
                </a:solidFill>
                <a:effectLst/>
                <a:uLnTx/>
                <a:uFillTx/>
                <a:latin typeface="Verdana"/>
                <a:ea typeface="+mn-ea"/>
                <a:cs typeface="+mn-cs"/>
              </a:rPr>
              <a:t>document</a:t>
            </a:r>
            <a:endParaRPr kumimoji="0" lang="es-ES" sz="1800" b="1" i="0" u="none" strike="noStrike" kern="0" cap="none" spc="0" normalizeH="0" baseline="0" noProof="0" dirty="0">
              <a:ln>
                <a:noFill/>
              </a:ln>
              <a:solidFill>
                <a:schemeClr val="tx1">
                  <a:lumMod val="50000"/>
                </a:schemeClr>
              </a:solidFill>
              <a:effectLst/>
              <a:uLnTx/>
              <a:uFillTx/>
              <a:latin typeface="Verdana"/>
              <a:ea typeface="+mn-ea"/>
              <a:cs typeface="+mn-cs"/>
            </a:endParaRPr>
          </a:p>
        </p:txBody>
      </p:sp>
      <p:sp>
        <p:nvSpPr>
          <p:cNvPr id="7" name="TextBox 6">
            <a:extLst>
              <a:ext uri="{FF2B5EF4-FFF2-40B4-BE49-F238E27FC236}">
                <a16:creationId xmlns:a16="http://schemas.microsoft.com/office/drawing/2014/main" id="{9CB215B7-5C3C-6895-4F23-E334BBE4A11A}"/>
              </a:ext>
            </a:extLst>
          </p:cNvPr>
          <p:cNvSpPr txBox="1"/>
          <p:nvPr/>
        </p:nvSpPr>
        <p:spPr>
          <a:xfrm>
            <a:off x="2017660" y="5767043"/>
            <a:ext cx="5723848" cy="892552"/>
          </a:xfrm>
          <a:prstGeom prst="rect">
            <a:avLst/>
          </a:prstGeom>
          <a:noFill/>
        </p:spPr>
        <p:txBody>
          <a:bodyPr wrap="square" rtlCol="0">
            <a:spAutoFit/>
          </a:bodyPr>
          <a:lstStyle/>
          <a:p>
            <a:pPr algn="just" fontAlgn="base">
              <a:spcBef>
                <a:spcPct val="0"/>
              </a:spcBef>
              <a:spcAft>
                <a:spcPct val="0"/>
              </a:spcAft>
            </a:pPr>
            <a:r>
              <a:rPr lang="en-US" sz="1400" dirty="0">
                <a:solidFill>
                  <a:schemeClr val="tx1">
                    <a:lumMod val="50000"/>
                  </a:schemeClr>
                </a:solidFill>
                <a:latin typeface="Verdana" pitchFamily="34" charset="0"/>
              </a:rPr>
              <a:t>e.g. </a:t>
            </a:r>
            <a:r>
              <a:rPr lang="en-US" sz="1400" b="1" dirty="0">
                <a:solidFill>
                  <a:schemeClr val="tx1">
                    <a:lumMod val="50000"/>
                  </a:schemeClr>
                </a:solidFill>
                <a:latin typeface="Verdana" pitchFamily="34" charset="0"/>
              </a:rPr>
              <a:t>Regulation (EU) 2019/2130</a:t>
            </a:r>
            <a:r>
              <a:rPr lang="en-US" sz="1400" dirty="0">
                <a:solidFill>
                  <a:schemeClr val="tx1">
                    <a:lumMod val="50000"/>
                  </a:schemeClr>
                </a:solidFill>
                <a:latin typeface="Verdana" pitchFamily="34" charset="0"/>
              </a:rPr>
              <a:t>, establishing detailed rules on documentary checks, identity checks and physical checks at border control posts</a:t>
            </a:r>
          </a:p>
          <a:p>
            <a:pPr fontAlgn="base">
              <a:spcBef>
                <a:spcPct val="0"/>
              </a:spcBef>
              <a:spcAft>
                <a:spcPct val="0"/>
              </a:spcAft>
            </a:pPr>
            <a:endParaRPr lang="en-US" sz="1000" dirty="0" err="1">
              <a:solidFill>
                <a:schemeClr val="tx1">
                  <a:lumMod val="50000"/>
                </a:schemeClr>
              </a:solidFill>
              <a:latin typeface="Verdana" pitchFamily="34" charset="0"/>
            </a:endParaRPr>
          </a:p>
        </p:txBody>
      </p:sp>
      <p:sp>
        <p:nvSpPr>
          <p:cNvPr id="8" name="Curved Right Arrow 14">
            <a:extLst>
              <a:ext uri="{FF2B5EF4-FFF2-40B4-BE49-F238E27FC236}">
                <a16:creationId xmlns:a16="http://schemas.microsoft.com/office/drawing/2014/main" id="{16626684-8537-2E2F-A6DA-7B5B1726A77E}"/>
              </a:ext>
            </a:extLst>
          </p:cNvPr>
          <p:cNvSpPr/>
          <p:nvPr/>
        </p:nvSpPr>
        <p:spPr>
          <a:xfrm>
            <a:off x="1465652" y="4787143"/>
            <a:ext cx="552008" cy="928120"/>
          </a:xfrm>
          <a:prstGeom prst="curvedRightArrow">
            <a:avLst/>
          </a:prstGeom>
          <a:solidFill>
            <a:srgbClr val="133176"/>
          </a:solidFill>
          <a:ln w="9525" cap="flat" cmpd="sng" algn="ctr">
            <a:solidFill>
              <a:srgbClr val="133176"/>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Verdana"/>
              <a:ea typeface="+mn-ea"/>
              <a:cs typeface="+mn-cs"/>
            </a:endParaRPr>
          </a:p>
        </p:txBody>
      </p:sp>
    </p:spTree>
    <p:extLst>
      <p:ext uri="{BB962C8B-B14F-4D97-AF65-F5344CB8AC3E}">
        <p14:creationId xmlns:p14="http://schemas.microsoft.com/office/powerpoint/2010/main" val="2904861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strVal val="#ppt_w*0.70"/>
                                          </p:val>
                                        </p:tav>
                                        <p:tav tm="100000">
                                          <p:val>
                                            <p:strVal val="#ppt_w"/>
                                          </p:val>
                                        </p:tav>
                                      </p:tavLst>
                                    </p:anim>
                                    <p:anim calcmode="lin" valueType="num">
                                      <p:cBhvr>
                                        <p:cTn id="13" dur="1000" fill="hold"/>
                                        <p:tgtEl>
                                          <p:spTgt spid="5"/>
                                        </p:tgtEl>
                                        <p:attrNameLst>
                                          <p:attrName>ppt_h</p:attrName>
                                        </p:attrNameLst>
                                      </p:cBhvr>
                                      <p:tavLst>
                                        <p:tav tm="0">
                                          <p:val>
                                            <p:strVal val="#ppt_h"/>
                                          </p:val>
                                        </p:tav>
                                        <p:tav tm="100000">
                                          <p:val>
                                            <p:strVal val="#ppt_h"/>
                                          </p:val>
                                        </p:tav>
                                      </p:tavLst>
                                    </p:anim>
                                    <p:animEffect transition="in" filter="fade">
                                      <p:cBhvr>
                                        <p:cTn id="14" dur="1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0"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edge">
                                      <p:cBhvr>
                                        <p:cTn id="19" dur="300"/>
                                        <p:tgtEl>
                                          <p:spTgt spid="8"/>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4E8FA-2BEC-FB17-5776-67F9F6012511}"/>
              </a:ext>
            </a:extLst>
          </p:cNvPr>
          <p:cNvSpPr>
            <a:spLocks noGrp="1"/>
          </p:cNvSpPr>
          <p:nvPr>
            <p:ph type="title"/>
          </p:nvPr>
        </p:nvSpPr>
        <p:spPr/>
        <p:txBody>
          <a:bodyPr/>
          <a:lstStyle/>
          <a:p>
            <a:r>
              <a:rPr lang="fr-BE" dirty="0"/>
              <a:t>IMSOC</a:t>
            </a:r>
            <a:endParaRPr lang="en-IE" dirty="0"/>
          </a:p>
        </p:txBody>
      </p:sp>
      <p:sp>
        <p:nvSpPr>
          <p:cNvPr id="4" name="TextBox 3">
            <a:extLst>
              <a:ext uri="{FF2B5EF4-FFF2-40B4-BE49-F238E27FC236}">
                <a16:creationId xmlns:a16="http://schemas.microsoft.com/office/drawing/2014/main" id="{7DD31343-E02D-86D0-63A4-12429E83FF6B}"/>
              </a:ext>
            </a:extLst>
          </p:cNvPr>
          <p:cNvSpPr txBox="1"/>
          <p:nvPr/>
        </p:nvSpPr>
        <p:spPr>
          <a:xfrm>
            <a:off x="2293213" y="1661900"/>
            <a:ext cx="9106957" cy="830997"/>
          </a:xfrm>
          <a:prstGeom prst="rect">
            <a:avLst/>
          </a:prstGeom>
          <a:noFill/>
        </p:spPr>
        <p:txBody>
          <a:bodyPr wrap="square" rtlCol="0">
            <a:spAutoFit/>
          </a:bodyPr>
          <a:lstStyle/>
          <a:p>
            <a:pPr algn="ctr"/>
            <a:r>
              <a:rPr lang="de-DE" sz="2400" dirty="0">
                <a:solidFill>
                  <a:schemeClr val="tx1">
                    <a:lumMod val="50000"/>
                  </a:schemeClr>
                </a:solidFill>
              </a:rPr>
              <a:t>I</a:t>
            </a:r>
            <a:r>
              <a:rPr lang="de-DE" sz="2400" b="0" dirty="0">
                <a:solidFill>
                  <a:schemeClr val="tx1">
                    <a:lumMod val="50000"/>
                  </a:schemeClr>
                </a:solidFill>
              </a:rPr>
              <a:t>nformation </a:t>
            </a:r>
            <a:r>
              <a:rPr lang="de-DE" sz="2400" dirty="0">
                <a:solidFill>
                  <a:schemeClr val="tx1">
                    <a:lumMod val="50000"/>
                  </a:schemeClr>
                </a:solidFill>
              </a:rPr>
              <a:t>M</a:t>
            </a:r>
            <a:r>
              <a:rPr lang="de-DE" sz="2400" b="0" dirty="0">
                <a:solidFill>
                  <a:schemeClr val="tx1">
                    <a:lumMod val="50000"/>
                  </a:schemeClr>
                </a:solidFill>
              </a:rPr>
              <a:t>anagement </a:t>
            </a:r>
            <a:r>
              <a:rPr lang="de-DE" sz="2400" dirty="0">
                <a:solidFill>
                  <a:schemeClr val="tx1">
                    <a:lumMod val="50000"/>
                  </a:schemeClr>
                </a:solidFill>
              </a:rPr>
              <a:t>S</a:t>
            </a:r>
            <a:r>
              <a:rPr lang="de-DE" sz="2400" b="0" dirty="0">
                <a:solidFill>
                  <a:schemeClr val="tx1">
                    <a:lumMod val="50000"/>
                  </a:schemeClr>
                </a:solidFill>
              </a:rPr>
              <a:t>ystem </a:t>
            </a:r>
            <a:r>
              <a:rPr lang="de-DE" sz="2400" b="0" dirty="0" err="1">
                <a:solidFill>
                  <a:schemeClr val="tx1">
                    <a:lumMod val="50000"/>
                  </a:schemeClr>
                </a:solidFill>
              </a:rPr>
              <a:t>for</a:t>
            </a:r>
            <a:r>
              <a:rPr lang="de-DE" sz="2400" b="0" dirty="0">
                <a:solidFill>
                  <a:schemeClr val="tx1">
                    <a:lumMod val="50000"/>
                  </a:schemeClr>
                </a:solidFill>
              </a:rPr>
              <a:t> </a:t>
            </a:r>
            <a:r>
              <a:rPr lang="de-DE" sz="2400" dirty="0">
                <a:solidFill>
                  <a:schemeClr val="tx1">
                    <a:lumMod val="50000"/>
                  </a:schemeClr>
                </a:solidFill>
              </a:rPr>
              <a:t>O</a:t>
            </a:r>
            <a:r>
              <a:rPr lang="de-DE" sz="2400" b="0" dirty="0">
                <a:solidFill>
                  <a:schemeClr val="tx1">
                    <a:lumMod val="50000"/>
                  </a:schemeClr>
                </a:solidFill>
              </a:rPr>
              <a:t>fficial </a:t>
            </a:r>
            <a:r>
              <a:rPr lang="de-DE" sz="2400" dirty="0">
                <a:solidFill>
                  <a:schemeClr val="tx1">
                    <a:lumMod val="50000"/>
                  </a:schemeClr>
                </a:solidFill>
              </a:rPr>
              <a:t>C</a:t>
            </a:r>
            <a:r>
              <a:rPr lang="de-DE" sz="2400" b="0" dirty="0">
                <a:solidFill>
                  <a:schemeClr val="tx1">
                    <a:lumMod val="50000"/>
                  </a:schemeClr>
                </a:solidFill>
              </a:rPr>
              <a:t>ontrols</a:t>
            </a:r>
          </a:p>
          <a:p>
            <a:pPr algn="ctr"/>
            <a:r>
              <a:rPr lang="de-DE" sz="2400" b="0" dirty="0">
                <a:solidFill>
                  <a:schemeClr val="tx1">
                    <a:lumMod val="50000"/>
                  </a:schemeClr>
                </a:solidFill>
              </a:rPr>
              <a:t>= </a:t>
            </a:r>
            <a:r>
              <a:rPr lang="de-DE" sz="2400" b="0" dirty="0" err="1">
                <a:solidFill>
                  <a:schemeClr val="tx1">
                    <a:lumMod val="50000"/>
                  </a:schemeClr>
                </a:solidFill>
              </a:rPr>
              <a:t>integration</a:t>
            </a:r>
            <a:r>
              <a:rPr lang="de-DE" sz="2400" b="0" dirty="0">
                <a:solidFill>
                  <a:schemeClr val="tx1">
                    <a:lumMod val="50000"/>
                  </a:schemeClr>
                </a:solidFill>
              </a:rPr>
              <a:t> </a:t>
            </a:r>
            <a:r>
              <a:rPr lang="de-DE" sz="2400" b="0" dirty="0" err="1">
                <a:solidFill>
                  <a:schemeClr val="tx1">
                    <a:lumMod val="50000"/>
                  </a:schemeClr>
                </a:solidFill>
              </a:rPr>
              <a:t>of</a:t>
            </a:r>
            <a:r>
              <a:rPr lang="de-DE" sz="2400" b="0" dirty="0">
                <a:solidFill>
                  <a:schemeClr val="tx1">
                    <a:lumMod val="50000"/>
                  </a:schemeClr>
                </a:solidFill>
              </a:rPr>
              <a:t> </a:t>
            </a:r>
            <a:r>
              <a:rPr lang="de-DE" sz="2400" b="0" dirty="0" err="1">
                <a:solidFill>
                  <a:schemeClr val="tx1">
                    <a:lumMod val="50000"/>
                  </a:schemeClr>
                </a:solidFill>
              </a:rPr>
              <a:t>existing</a:t>
            </a:r>
            <a:r>
              <a:rPr lang="de-DE" sz="2400" b="0" dirty="0">
                <a:solidFill>
                  <a:schemeClr val="tx1">
                    <a:lumMod val="50000"/>
                  </a:schemeClr>
                </a:solidFill>
              </a:rPr>
              <a:t> IT </a:t>
            </a:r>
            <a:r>
              <a:rPr lang="de-DE" sz="2400" b="0" dirty="0" err="1">
                <a:solidFill>
                  <a:schemeClr val="tx1">
                    <a:lumMod val="50000"/>
                  </a:schemeClr>
                </a:solidFill>
              </a:rPr>
              <a:t>systems</a:t>
            </a:r>
            <a:endParaRPr lang="en-US" sz="2400" b="0" dirty="0" err="1">
              <a:solidFill>
                <a:schemeClr val="tx1">
                  <a:lumMod val="50000"/>
                </a:schemeClr>
              </a:solidFill>
            </a:endParaRPr>
          </a:p>
        </p:txBody>
      </p:sp>
      <p:sp>
        <p:nvSpPr>
          <p:cNvPr id="5" name="Rounded Rectangle 3">
            <a:extLst>
              <a:ext uri="{FF2B5EF4-FFF2-40B4-BE49-F238E27FC236}">
                <a16:creationId xmlns:a16="http://schemas.microsoft.com/office/drawing/2014/main" id="{BCE1711C-9DA5-6369-B465-40525FA1C7BF}"/>
              </a:ext>
            </a:extLst>
          </p:cNvPr>
          <p:cNvSpPr/>
          <p:nvPr/>
        </p:nvSpPr>
        <p:spPr>
          <a:xfrm>
            <a:off x="1648590" y="2782975"/>
            <a:ext cx="936104" cy="3528392"/>
          </a:xfrm>
          <a:prstGeom prst="round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vert="vert270" rtlCol="0" anchor="ctr"/>
          <a:lstStyle/>
          <a:p>
            <a:pPr algn="ctr" defTabSz="457200" fontAlgn="auto">
              <a:spcBef>
                <a:spcPts val="0"/>
              </a:spcBef>
              <a:spcAft>
                <a:spcPts val="0"/>
              </a:spcAft>
            </a:pPr>
            <a:r>
              <a:rPr lang="de-DE" sz="3600" dirty="0">
                <a:solidFill>
                  <a:srgbClr val="000000"/>
                </a:solidFill>
              </a:rPr>
              <a:t>IMSOC</a:t>
            </a:r>
            <a:endParaRPr lang="en-US" sz="3600" dirty="0">
              <a:solidFill>
                <a:srgbClr val="000000"/>
              </a:solidFill>
            </a:endParaRPr>
          </a:p>
        </p:txBody>
      </p:sp>
      <p:sp>
        <p:nvSpPr>
          <p:cNvPr id="6" name="Rounded Rectangle 4">
            <a:extLst>
              <a:ext uri="{FF2B5EF4-FFF2-40B4-BE49-F238E27FC236}">
                <a16:creationId xmlns:a16="http://schemas.microsoft.com/office/drawing/2014/main" id="{5B50D262-E62C-F343-701F-49BED501DB69}"/>
              </a:ext>
            </a:extLst>
          </p:cNvPr>
          <p:cNvSpPr/>
          <p:nvPr/>
        </p:nvSpPr>
        <p:spPr>
          <a:xfrm rot="5400000">
            <a:off x="3195585" y="2206068"/>
            <a:ext cx="701420" cy="2088232"/>
          </a:xfrm>
          <a:prstGeom prst="roundRect">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vert="vert270" rtlCol="0" anchor="ctr"/>
          <a:lstStyle/>
          <a:p>
            <a:pPr algn="ctr" defTabSz="457200" fontAlgn="auto">
              <a:spcBef>
                <a:spcPts val="0"/>
              </a:spcBef>
              <a:spcAft>
                <a:spcPts val="0"/>
              </a:spcAft>
            </a:pPr>
            <a:r>
              <a:rPr lang="de-DE" sz="2400" dirty="0"/>
              <a:t>TRACES</a:t>
            </a:r>
            <a:endParaRPr lang="en-US" sz="2400" dirty="0"/>
          </a:p>
        </p:txBody>
      </p:sp>
      <p:sp>
        <p:nvSpPr>
          <p:cNvPr id="7" name="Rounded Rectangle 5">
            <a:extLst>
              <a:ext uri="{FF2B5EF4-FFF2-40B4-BE49-F238E27FC236}">
                <a16:creationId xmlns:a16="http://schemas.microsoft.com/office/drawing/2014/main" id="{AACD2571-C16D-E269-0F95-A00881B884F0}"/>
              </a:ext>
            </a:extLst>
          </p:cNvPr>
          <p:cNvSpPr/>
          <p:nvPr/>
        </p:nvSpPr>
        <p:spPr>
          <a:xfrm rot="5400000">
            <a:off x="3195585" y="3067070"/>
            <a:ext cx="701420" cy="2088232"/>
          </a:xfrm>
          <a:prstGeom prst="roundRect">
            <a:avLst/>
          </a:prstGeom>
          <a:solidFill>
            <a:srgbClr val="ED8D2F"/>
          </a:solidFill>
          <a:ln>
            <a:noFill/>
          </a:ln>
        </p:spPr>
        <p:style>
          <a:lnRef idx="1">
            <a:schemeClr val="accent1"/>
          </a:lnRef>
          <a:fillRef idx="3">
            <a:schemeClr val="accent1"/>
          </a:fillRef>
          <a:effectRef idx="2">
            <a:schemeClr val="accent1"/>
          </a:effectRef>
          <a:fontRef idx="minor">
            <a:schemeClr val="lt1"/>
          </a:fontRef>
        </p:style>
        <p:txBody>
          <a:bodyPr vert="vert270" rtlCol="0" anchor="ctr"/>
          <a:lstStyle/>
          <a:p>
            <a:pPr algn="ctr" defTabSz="457200" fontAlgn="auto">
              <a:spcBef>
                <a:spcPts val="0"/>
              </a:spcBef>
              <a:spcAft>
                <a:spcPts val="0"/>
              </a:spcAft>
            </a:pPr>
            <a:r>
              <a:rPr lang="de-DE" sz="2400" dirty="0" err="1"/>
              <a:t>iRASFF</a:t>
            </a:r>
            <a:endParaRPr lang="en-US" sz="2400" dirty="0"/>
          </a:p>
        </p:txBody>
      </p:sp>
      <p:sp>
        <p:nvSpPr>
          <p:cNvPr id="8" name="Rounded Rectangle 6">
            <a:extLst>
              <a:ext uri="{FF2B5EF4-FFF2-40B4-BE49-F238E27FC236}">
                <a16:creationId xmlns:a16="http://schemas.microsoft.com/office/drawing/2014/main" id="{E610A2A9-AF82-5B6B-87DF-69AA633C1AC1}"/>
              </a:ext>
            </a:extLst>
          </p:cNvPr>
          <p:cNvSpPr/>
          <p:nvPr/>
        </p:nvSpPr>
        <p:spPr>
          <a:xfrm rot="5400000">
            <a:off x="3192905" y="4789075"/>
            <a:ext cx="701420" cy="2088232"/>
          </a:xfrm>
          <a:prstGeom prst="roundRect">
            <a:avLst/>
          </a:prstGeom>
          <a:solidFill>
            <a:srgbClr val="034EA2"/>
          </a:solidFill>
          <a:ln>
            <a:noFill/>
          </a:ln>
        </p:spPr>
        <p:style>
          <a:lnRef idx="1">
            <a:schemeClr val="accent1"/>
          </a:lnRef>
          <a:fillRef idx="3">
            <a:schemeClr val="accent1"/>
          </a:fillRef>
          <a:effectRef idx="2">
            <a:schemeClr val="accent1"/>
          </a:effectRef>
          <a:fontRef idx="minor">
            <a:schemeClr val="lt1"/>
          </a:fontRef>
        </p:style>
        <p:txBody>
          <a:bodyPr vert="vert270" rtlCol="0" anchor="ctr"/>
          <a:lstStyle/>
          <a:p>
            <a:pPr algn="ctr" defTabSz="457200" fontAlgn="auto">
              <a:spcBef>
                <a:spcPts val="0"/>
              </a:spcBef>
              <a:spcAft>
                <a:spcPts val="0"/>
              </a:spcAft>
            </a:pPr>
            <a:r>
              <a:rPr lang="de-DE" sz="2400" dirty="0"/>
              <a:t>ADIS</a:t>
            </a:r>
            <a:endParaRPr lang="en-US" sz="2400" dirty="0"/>
          </a:p>
        </p:txBody>
      </p:sp>
      <p:sp>
        <p:nvSpPr>
          <p:cNvPr id="9" name="Rounded Rectangle 7">
            <a:extLst>
              <a:ext uri="{FF2B5EF4-FFF2-40B4-BE49-F238E27FC236}">
                <a16:creationId xmlns:a16="http://schemas.microsoft.com/office/drawing/2014/main" id="{B0CBDF21-3DA8-4A73-B518-C0AD1627CC95}"/>
              </a:ext>
            </a:extLst>
          </p:cNvPr>
          <p:cNvSpPr/>
          <p:nvPr/>
        </p:nvSpPr>
        <p:spPr>
          <a:xfrm rot="5400000">
            <a:off x="3192905" y="3928072"/>
            <a:ext cx="701420" cy="2088232"/>
          </a:xfrm>
          <a:prstGeom prst="roundRect">
            <a:avLst/>
          </a:prstGeom>
          <a:solidFill>
            <a:srgbClr val="1EC08A"/>
          </a:solidFill>
          <a:ln>
            <a:noFill/>
          </a:ln>
        </p:spPr>
        <p:style>
          <a:lnRef idx="1">
            <a:schemeClr val="accent1"/>
          </a:lnRef>
          <a:fillRef idx="3">
            <a:schemeClr val="accent1"/>
          </a:fillRef>
          <a:effectRef idx="2">
            <a:schemeClr val="accent1"/>
          </a:effectRef>
          <a:fontRef idx="minor">
            <a:schemeClr val="lt1"/>
          </a:fontRef>
        </p:style>
        <p:txBody>
          <a:bodyPr vert="vert270" rtlCol="0" anchor="ctr"/>
          <a:lstStyle/>
          <a:p>
            <a:pPr algn="ctr" defTabSz="457200" fontAlgn="auto">
              <a:spcBef>
                <a:spcPts val="0"/>
              </a:spcBef>
              <a:spcAft>
                <a:spcPts val="0"/>
              </a:spcAft>
            </a:pPr>
            <a:r>
              <a:rPr lang="de-DE" sz="2400" dirty="0"/>
              <a:t>EUROPHYT</a:t>
            </a:r>
            <a:endParaRPr lang="en-US" sz="2400" dirty="0"/>
          </a:p>
        </p:txBody>
      </p:sp>
      <p:sp>
        <p:nvSpPr>
          <p:cNvPr id="10" name="Textfeld 7">
            <a:extLst>
              <a:ext uri="{FF2B5EF4-FFF2-40B4-BE49-F238E27FC236}">
                <a16:creationId xmlns:a16="http://schemas.microsoft.com/office/drawing/2014/main" id="{72A06A61-7276-8F09-16CA-4D33528AF3B3}"/>
              </a:ext>
            </a:extLst>
          </p:cNvPr>
          <p:cNvSpPr txBox="1"/>
          <p:nvPr/>
        </p:nvSpPr>
        <p:spPr>
          <a:xfrm>
            <a:off x="4731747" y="3053001"/>
            <a:ext cx="3930884" cy="400110"/>
          </a:xfrm>
          <a:prstGeom prst="rect">
            <a:avLst/>
          </a:prstGeom>
          <a:noFill/>
        </p:spPr>
        <p:txBody>
          <a:bodyPr wrap="none" rtlCol="0">
            <a:spAutoFit/>
          </a:bodyPr>
          <a:lstStyle/>
          <a:p>
            <a:pPr marL="342900" indent="-342900" fontAlgn="auto">
              <a:spcBef>
                <a:spcPts val="0"/>
              </a:spcBef>
              <a:spcAft>
                <a:spcPts val="0"/>
              </a:spcAft>
              <a:buFont typeface="Courier New" panose="02070309020205020404" pitchFamily="49" charset="0"/>
              <a:buChar char="o"/>
            </a:pPr>
            <a:r>
              <a:rPr lang="de-DE" sz="2000" dirty="0">
                <a:solidFill>
                  <a:prstClr val="black"/>
                </a:solidFill>
                <a:latin typeface="Arial"/>
              </a:rPr>
              <a:t>I</a:t>
            </a:r>
            <a:r>
              <a:rPr lang="de-DE" sz="2000" b="0" dirty="0">
                <a:solidFill>
                  <a:prstClr val="black"/>
                </a:solidFill>
                <a:latin typeface="Arial"/>
              </a:rPr>
              <a:t>mports / </a:t>
            </a:r>
            <a:r>
              <a:rPr lang="de-DE" sz="2000" b="0" dirty="0" err="1">
                <a:solidFill>
                  <a:prstClr val="black"/>
                </a:solidFill>
                <a:latin typeface="Arial"/>
              </a:rPr>
              <a:t>exports</a:t>
            </a:r>
            <a:r>
              <a:rPr lang="de-DE" sz="2000" b="0" dirty="0">
                <a:solidFill>
                  <a:prstClr val="black"/>
                </a:solidFill>
                <a:latin typeface="Arial"/>
              </a:rPr>
              <a:t> / </a:t>
            </a:r>
            <a:r>
              <a:rPr lang="de-DE" sz="2000" b="0" dirty="0" err="1">
                <a:solidFill>
                  <a:prstClr val="black"/>
                </a:solidFill>
                <a:latin typeface="Arial"/>
              </a:rPr>
              <a:t>certification</a:t>
            </a:r>
            <a:endParaRPr lang="de-DE" sz="2000" b="0" dirty="0">
              <a:solidFill>
                <a:prstClr val="black"/>
              </a:solidFill>
              <a:latin typeface="Arial"/>
            </a:endParaRPr>
          </a:p>
        </p:txBody>
      </p:sp>
      <p:sp>
        <p:nvSpPr>
          <p:cNvPr id="11" name="Textfeld 27">
            <a:extLst>
              <a:ext uri="{FF2B5EF4-FFF2-40B4-BE49-F238E27FC236}">
                <a16:creationId xmlns:a16="http://schemas.microsoft.com/office/drawing/2014/main" id="{51EEC162-F820-4820-941D-D74B376CEAFC}"/>
              </a:ext>
            </a:extLst>
          </p:cNvPr>
          <p:cNvSpPr txBox="1"/>
          <p:nvPr/>
        </p:nvSpPr>
        <p:spPr>
          <a:xfrm>
            <a:off x="4721394" y="4769514"/>
            <a:ext cx="3294492" cy="400110"/>
          </a:xfrm>
          <a:prstGeom prst="rect">
            <a:avLst/>
          </a:prstGeom>
          <a:noFill/>
        </p:spPr>
        <p:txBody>
          <a:bodyPr wrap="none" rtlCol="0">
            <a:spAutoFit/>
          </a:bodyPr>
          <a:lstStyle/>
          <a:p>
            <a:pPr marL="342900" indent="-342900" fontAlgn="auto">
              <a:spcBef>
                <a:spcPts val="0"/>
              </a:spcBef>
              <a:spcAft>
                <a:spcPts val="0"/>
              </a:spcAft>
              <a:buFont typeface="Courier New" panose="02070309020205020404" pitchFamily="49" charset="0"/>
              <a:buChar char="o"/>
            </a:pPr>
            <a:r>
              <a:rPr lang="de-DE" sz="2000" b="0" dirty="0">
                <a:solidFill>
                  <a:prstClr val="black"/>
                </a:solidFill>
                <a:latin typeface="Arial"/>
              </a:rPr>
              <a:t>Plant </a:t>
            </a:r>
            <a:r>
              <a:rPr lang="de-DE" sz="2000" b="0" dirty="0" err="1">
                <a:solidFill>
                  <a:prstClr val="black"/>
                </a:solidFill>
                <a:latin typeface="Arial"/>
              </a:rPr>
              <a:t>Health</a:t>
            </a:r>
            <a:r>
              <a:rPr lang="de-DE" sz="2000" b="0" dirty="0">
                <a:solidFill>
                  <a:prstClr val="black"/>
                </a:solidFill>
                <a:latin typeface="Arial"/>
              </a:rPr>
              <a:t> (</a:t>
            </a:r>
            <a:r>
              <a:rPr lang="de-DE" sz="2000" b="0" dirty="0" err="1">
                <a:solidFill>
                  <a:prstClr val="black"/>
                </a:solidFill>
                <a:latin typeface="Arial"/>
              </a:rPr>
              <a:t>outbreaks</a:t>
            </a:r>
            <a:r>
              <a:rPr lang="de-DE" sz="2000" b="0" dirty="0">
                <a:solidFill>
                  <a:prstClr val="black"/>
                </a:solidFill>
                <a:latin typeface="Arial"/>
              </a:rPr>
              <a:t>)</a:t>
            </a:r>
          </a:p>
        </p:txBody>
      </p:sp>
      <p:sp>
        <p:nvSpPr>
          <p:cNvPr id="12" name="Textfeld 29">
            <a:extLst>
              <a:ext uri="{FF2B5EF4-FFF2-40B4-BE49-F238E27FC236}">
                <a16:creationId xmlns:a16="http://schemas.microsoft.com/office/drawing/2014/main" id="{FDD5F6A1-F381-B55E-04C3-4DCF3A2CAC64}"/>
              </a:ext>
            </a:extLst>
          </p:cNvPr>
          <p:cNvSpPr txBox="1"/>
          <p:nvPr/>
        </p:nvSpPr>
        <p:spPr>
          <a:xfrm>
            <a:off x="4731747" y="5633136"/>
            <a:ext cx="3494867" cy="400110"/>
          </a:xfrm>
          <a:prstGeom prst="rect">
            <a:avLst/>
          </a:prstGeom>
          <a:noFill/>
        </p:spPr>
        <p:txBody>
          <a:bodyPr wrap="none" rtlCol="0">
            <a:spAutoFit/>
          </a:bodyPr>
          <a:lstStyle/>
          <a:p>
            <a:pPr marL="342900" indent="-342900" fontAlgn="auto">
              <a:spcBef>
                <a:spcPts val="0"/>
              </a:spcBef>
              <a:spcAft>
                <a:spcPts val="0"/>
              </a:spcAft>
              <a:buFont typeface="Courier New" panose="02070309020205020404" pitchFamily="49" charset="0"/>
              <a:buChar char="o"/>
            </a:pPr>
            <a:r>
              <a:rPr lang="de-DE" sz="2000" b="0" dirty="0" err="1">
                <a:solidFill>
                  <a:prstClr val="black"/>
                </a:solidFill>
                <a:latin typeface="Arial"/>
              </a:rPr>
              <a:t>Animal</a:t>
            </a:r>
            <a:r>
              <a:rPr lang="de-DE" sz="2000" b="0" dirty="0">
                <a:solidFill>
                  <a:prstClr val="black"/>
                </a:solidFill>
                <a:latin typeface="Arial"/>
              </a:rPr>
              <a:t> </a:t>
            </a:r>
            <a:r>
              <a:rPr lang="de-DE" sz="2000" b="0" dirty="0" err="1">
                <a:solidFill>
                  <a:prstClr val="black"/>
                </a:solidFill>
                <a:latin typeface="Arial"/>
              </a:rPr>
              <a:t>Health</a:t>
            </a:r>
            <a:r>
              <a:rPr lang="de-DE" sz="2000" b="0" dirty="0">
                <a:solidFill>
                  <a:prstClr val="black"/>
                </a:solidFill>
                <a:latin typeface="Arial"/>
              </a:rPr>
              <a:t> (</a:t>
            </a:r>
            <a:r>
              <a:rPr lang="de-DE" sz="2000" b="0" dirty="0" err="1">
                <a:solidFill>
                  <a:prstClr val="black"/>
                </a:solidFill>
                <a:latin typeface="Arial"/>
              </a:rPr>
              <a:t>outbreaks</a:t>
            </a:r>
            <a:r>
              <a:rPr lang="de-DE" sz="2000" b="0" dirty="0">
                <a:solidFill>
                  <a:prstClr val="black"/>
                </a:solidFill>
                <a:latin typeface="Arial"/>
              </a:rPr>
              <a:t>)</a:t>
            </a:r>
          </a:p>
        </p:txBody>
      </p:sp>
      <p:sp>
        <p:nvSpPr>
          <p:cNvPr id="13" name="Textfeld 33">
            <a:extLst>
              <a:ext uri="{FF2B5EF4-FFF2-40B4-BE49-F238E27FC236}">
                <a16:creationId xmlns:a16="http://schemas.microsoft.com/office/drawing/2014/main" id="{1B839D5D-4002-7D8F-5D3E-69DB57D93B6D}"/>
              </a:ext>
            </a:extLst>
          </p:cNvPr>
          <p:cNvSpPr txBox="1"/>
          <p:nvPr/>
        </p:nvSpPr>
        <p:spPr>
          <a:xfrm>
            <a:off x="4721394" y="3611546"/>
            <a:ext cx="6175345" cy="1015663"/>
          </a:xfrm>
          <a:prstGeom prst="rect">
            <a:avLst/>
          </a:prstGeom>
          <a:noFill/>
        </p:spPr>
        <p:txBody>
          <a:bodyPr wrap="none" rtlCol="0">
            <a:spAutoFit/>
          </a:bodyPr>
          <a:lstStyle/>
          <a:p>
            <a:pPr marL="342900" indent="-342900" fontAlgn="auto">
              <a:spcBef>
                <a:spcPts val="0"/>
              </a:spcBef>
              <a:spcAft>
                <a:spcPts val="0"/>
              </a:spcAft>
              <a:buFont typeface="Courier New" panose="02070309020205020404" pitchFamily="49" charset="0"/>
              <a:buChar char="o"/>
            </a:pPr>
            <a:r>
              <a:rPr lang="de-DE" sz="2000" b="0" dirty="0">
                <a:solidFill>
                  <a:prstClr val="black"/>
                </a:solidFill>
                <a:latin typeface="Arial"/>
              </a:rPr>
              <a:t>Rapid Alert System </a:t>
            </a:r>
            <a:r>
              <a:rPr lang="de-DE" sz="2000" b="0" dirty="0" err="1">
                <a:solidFill>
                  <a:prstClr val="black"/>
                </a:solidFill>
                <a:latin typeface="Arial"/>
              </a:rPr>
              <a:t>for</a:t>
            </a:r>
            <a:r>
              <a:rPr lang="de-DE" sz="2000" b="0" dirty="0">
                <a:solidFill>
                  <a:prstClr val="black"/>
                </a:solidFill>
                <a:latin typeface="Arial"/>
              </a:rPr>
              <a:t> Food </a:t>
            </a:r>
            <a:r>
              <a:rPr lang="de-DE" sz="2000" b="0" dirty="0" err="1">
                <a:solidFill>
                  <a:prstClr val="black"/>
                </a:solidFill>
                <a:latin typeface="Arial"/>
              </a:rPr>
              <a:t>and</a:t>
            </a:r>
            <a:r>
              <a:rPr lang="de-DE" sz="2000" b="0" dirty="0">
                <a:solidFill>
                  <a:prstClr val="black"/>
                </a:solidFill>
                <a:latin typeface="Arial"/>
              </a:rPr>
              <a:t> Feed (RASFF)</a:t>
            </a:r>
          </a:p>
          <a:p>
            <a:pPr marL="342900" indent="-342900" fontAlgn="auto">
              <a:spcBef>
                <a:spcPts val="0"/>
              </a:spcBef>
              <a:spcAft>
                <a:spcPts val="0"/>
              </a:spcAft>
              <a:buFont typeface="Courier New" panose="02070309020205020404" pitchFamily="49" charset="0"/>
              <a:buChar char="o"/>
            </a:pPr>
            <a:r>
              <a:rPr lang="de-DE" sz="2000" b="0" dirty="0">
                <a:solidFill>
                  <a:prstClr val="black"/>
                </a:solidFill>
                <a:latin typeface="Arial"/>
              </a:rPr>
              <a:t>Administrative Assistance </a:t>
            </a:r>
            <a:r>
              <a:rPr lang="de-DE" sz="2000" b="0" dirty="0" err="1">
                <a:solidFill>
                  <a:prstClr val="black"/>
                </a:solidFill>
                <a:latin typeface="Arial"/>
              </a:rPr>
              <a:t>and</a:t>
            </a:r>
            <a:r>
              <a:rPr lang="de-DE" sz="2000" b="0" dirty="0">
                <a:solidFill>
                  <a:prstClr val="black"/>
                </a:solidFill>
                <a:latin typeface="Arial"/>
              </a:rPr>
              <a:t> </a:t>
            </a:r>
            <a:r>
              <a:rPr lang="de-DE" sz="2000" b="0" dirty="0" err="1">
                <a:solidFill>
                  <a:prstClr val="black"/>
                </a:solidFill>
                <a:latin typeface="Arial"/>
              </a:rPr>
              <a:t>Cooperation</a:t>
            </a:r>
            <a:r>
              <a:rPr lang="de-DE" sz="2000" b="0" dirty="0">
                <a:solidFill>
                  <a:prstClr val="black"/>
                </a:solidFill>
                <a:latin typeface="Arial"/>
              </a:rPr>
              <a:t> (AAC)</a:t>
            </a:r>
          </a:p>
          <a:p>
            <a:pPr marL="342900" indent="-342900" fontAlgn="auto">
              <a:spcBef>
                <a:spcPts val="0"/>
              </a:spcBef>
              <a:spcAft>
                <a:spcPts val="0"/>
              </a:spcAft>
              <a:buFont typeface="Courier New" panose="02070309020205020404" pitchFamily="49" charset="0"/>
              <a:buChar char="o"/>
            </a:pPr>
            <a:r>
              <a:rPr lang="de-DE" sz="2000" b="0" dirty="0">
                <a:solidFill>
                  <a:prstClr val="black"/>
                </a:solidFill>
                <a:latin typeface="Arial"/>
              </a:rPr>
              <a:t>Food </a:t>
            </a:r>
            <a:r>
              <a:rPr lang="de-DE" sz="2000" b="0" dirty="0" err="1">
                <a:solidFill>
                  <a:prstClr val="black"/>
                </a:solidFill>
                <a:latin typeface="Arial"/>
              </a:rPr>
              <a:t>Fraud</a:t>
            </a:r>
            <a:r>
              <a:rPr lang="de-DE" sz="2000" b="0" dirty="0">
                <a:solidFill>
                  <a:prstClr val="black"/>
                </a:solidFill>
                <a:latin typeface="Arial"/>
              </a:rPr>
              <a:t> Network (FFN)</a:t>
            </a:r>
          </a:p>
        </p:txBody>
      </p:sp>
    </p:spTree>
    <p:extLst>
      <p:ext uri="{BB962C8B-B14F-4D97-AF65-F5344CB8AC3E}">
        <p14:creationId xmlns:p14="http://schemas.microsoft.com/office/powerpoint/2010/main" val="108845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60429" y="3353242"/>
            <a:ext cx="3169317" cy="3659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2227" name="Group 7"/>
          <p:cNvGrpSpPr>
            <a:grpSpLocks/>
          </p:cNvGrpSpPr>
          <p:nvPr/>
        </p:nvGrpSpPr>
        <p:grpSpPr bwMode="auto">
          <a:xfrm>
            <a:off x="1627113" y="4051453"/>
            <a:ext cx="1647825" cy="1822450"/>
            <a:chOff x="301219" y="2772038"/>
            <a:chExt cx="1628793" cy="1628793"/>
          </a:xfrm>
        </p:grpSpPr>
        <p:pic>
          <p:nvPicPr>
            <p:cNvPr id="9" name="Picture 4" descr="U:\secr\avr2015\COM in development\EN\images\publicity\video_imagina_1\BOY_FARMER.gif"/>
            <p:cNvPicPr>
              <a:picLocks noChangeAspect="1" noChangeArrowheads="1"/>
            </p:cNvPicPr>
            <p:nvPr/>
          </p:nvPicPr>
          <p:blipFill>
            <a:blip r:embed="rId4"/>
            <a:srcRect/>
            <a:stretch>
              <a:fillRect/>
            </a:stretch>
          </p:blipFill>
          <p:spPr bwMode="auto">
            <a:xfrm>
              <a:off x="301219" y="2772038"/>
              <a:ext cx="1628793" cy="162879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2244" name="TextBox 5"/>
            <p:cNvSpPr txBox="1">
              <a:spLocks noChangeArrowheads="1"/>
            </p:cNvSpPr>
            <p:nvPr/>
          </p:nvSpPr>
          <p:spPr bwMode="auto">
            <a:xfrm>
              <a:off x="866188" y="2825262"/>
              <a:ext cx="470910" cy="302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3300"/>
                  </a:solidFill>
                  <a:latin typeface="Arial" panose="020B0604020202020204" pitchFamily="34" charset="0"/>
                  <a:ea typeface="WenQuanYi Micro Hei"/>
                  <a:cs typeface="WenQuanYi Micro Hei"/>
                </a:defRPr>
              </a:lvl1pPr>
              <a:lvl2pPr>
                <a:spcBef>
                  <a:spcPts val="700"/>
                </a:spcBef>
                <a:buClr>
                  <a:srgbClr val="000000"/>
                </a:buClr>
                <a:buSzPct val="100000"/>
                <a:buFont typeface="Times New Roman" panose="02020603050405020304" pitchFamily="18" charset="0"/>
                <a:defRPr sz="2800">
                  <a:solidFill>
                    <a:srgbClr val="003300"/>
                  </a:solidFill>
                  <a:latin typeface="Arial" panose="020B0604020202020204" pitchFamily="34" charset="0"/>
                  <a:ea typeface="WenQuanYi Micro Hei"/>
                  <a:cs typeface="WenQuanYi Micro Hei"/>
                </a:defRPr>
              </a:lvl2pPr>
              <a:lvl3pPr>
                <a:spcBef>
                  <a:spcPts val="600"/>
                </a:spcBef>
                <a:buClr>
                  <a:srgbClr val="000000"/>
                </a:buClr>
                <a:buSzPct val="100000"/>
                <a:buFont typeface="Times New Roman" panose="02020603050405020304" pitchFamily="18" charset="0"/>
                <a:defRPr sz="2400">
                  <a:solidFill>
                    <a:srgbClr val="003300"/>
                  </a:solidFill>
                  <a:latin typeface="Arial" panose="020B0604020202020204" pitchFamily="34" charset="0"/>
                  <a:ea typeface="WenQuanYi Micro Hei"/>
                  <a:cs typeface="WenQuanYi Micro Hei"/>
                </a:defRPr>
              </a:lvl3pPr>
              <a:lvl4pPr>
                <a:spcBef>
                  <a:spcPts val="500"/>
                </a:spcBef>
                <a:buClr>
                  <a:srgbClr val="000000"/>
                </a:buClr>
                <a:buSzPct val="100000"/>
                <a:buFont typeface="Times New Roman" panose="02020603050405020304" pitchFamily="18" charset="0"/>
                <a:defRPr sz="2000">
                  <a:solidFill>
                    <a:srgbClr val="003300"/>
                  </a:solidFill>
                  <a:latin typeface="Arial" panose="020B0604020202020204" pitchFamily="34" charset="0"/>
                  <a:ea typeface="WenQuanYi Micro Hei"/>
                  <a:cs typeface="WenQuanYi Micro Hei"/>
                </a:defRPr>
              </a:lvl4pPr>
              <a:lvl5pPr>
                <a:spcBef>
                  <a:spcPts val="500"/>
                </a:spcBef>
                <a:buClr>
                  <a:srgbClr val="000000"/>
                </a:buClr>
                <a:buSzPct val="100000"/>
                <a:buFont typeface="Times New Roman" panose="02020603050405020304" pitchFamily="18" charset="0"/>
                <a:defRPr sz="2000">
                  <a:solidFill>
                    <a:srgbClr val="003300"/>
                  </a:solidFill>
                  <a:latin typeface="Arial" panose="020B0604020202020204" pitchFamily="34" charset="0"/>
                  <a:ea typeface="WenQuanYi Micro Hei"/>
                  <a:cs typeface="WenQuanYi Micro Hei"/>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3300"/>
                  </a:solidFill>
                  <a:latin typeface="Arial" panose="020B0604020202020204" pitchFamily="34" charset="0"/>
                  <a:ea typeface="WenQuanYi Micro Hei"/>
                  <a:cs typeface="WenQuanYi Micro Hei"/>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3300"/>
                  </a:solidFill>
                  <a:latin typeface="Arial" panose="020B0604020202020204" pitchFamily="34" charset="0"/>
                  <a:ea typeface="WenQuanYi Micro Hei"/>
                  <a:cs typeface="WenQuanYi Micro Hei"/>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3300"/>
                  </a:solidFill>
                  <a:latin typeface="Arial" panose="020B0604020202020204" pitchFamily="34" charset="0"/>
                  <a:ea typeface="WenQuanYi Micro Hei"/>
                  <a:cs typeface="WenQuanYi Micro Hei"/>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3300"/>
                  </a:solidFill>
                  <a:latin typeface="Arial" panose="020B0604020202020204" pitchFamily="34" charset="0"/>
                  <a:ea typeface="WenQuanYi Micro Hei"/>
                  <a:cs typeface="WenQuanYi Micro Hei"/>
                </a:defRPr>
              </a:lvl9pPr>
            </a:lstStyle>
            <a:p>
              <a:pPr eaLnBrk="1" hangingPunct="1">
                <a:spcBef>
                  <a:spcPct val="0"/>
                </a:spcBef>
                <a:buClrTx/>
                <a:buSzTx/>
                <a:buFontTx/>
                <a:buNone/>
              </a:pPr>
              <a:r>
                <a:rPr lang="fr-BE" altLang="en-US" sz="1600">
                  <a:solidFill>
                    <a:srgbClr val="002060"/>
                  </a:solidFill>
                  <a:latin typeface="Verdana" panose="020B0604030504040204" pitchFamily="34" charset="0"/>
                </a:rPr>
                <a:t>EO</a:t>
              </a:r>
              <a:endParaRPr lang="en-GB" altLang="en-US" sz="1600">
                <a:solidFill>
                  <a:srgbClr val="002060"/>
                </a:solidFill>
                <a:latin typeface="Verdana" panose="020B0604030504040204" pitchFamily="34" charset="0"/>
              </a:endParaRPr>
            </a:p>
          </p:txBody>
        </p:sp>
      </p:grpSp>
      <p:pic>
        <p:nvPicPr>
          <p:cNvPr id="52228" name="Bildplatzhalter 18"/>
          <p:cNvPicPr>
            <a:picLocks noChangeAspect="1"/>
          </p:cNvPicPr>
          <p:nvPr/>
        </p:nvPicPr>
        <p:blipFill>
          <a:blip r:embed="rId5">
            <a:extLst>
              <a:ext uri="{28A0092B-C50C-407E-A947-70E740481C1C}">
                <a14:useLocalDpi xmlns:a14="http://schemas.microsoft.com/office/drawing/2010/main" val="0"/>
              </a:ext>
            </a:extLst>
          </a:blip>
          <a:srcRect t="2534" b="2534"/>
          <a:stretch>
            <a:fillRect/>
          </a:stretch>
        </p:blipFill>
        <p:spPr bwMode="auto">
          <a:xfrm>
            <a:off x="1168401" y="4915003"/>
            <a:ext cx="1098550" cy="1524000"/>
          </a:xfrm>
          <a:prstGeom prst="rect">
            <a:avLst/>
          </a:prstGeom>
          <a:solidFill>
            <a:srgbClr val="F47B22"/>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5" name="Pentagon 13"/>
          <p:cNvSpPr/>
          <p:nvPr/>
        </p:nvSpPr>
        <p:spPr>
          <a:xfrm>
            <a:off x="2544762" y="5462649"/>
            <a:ext cx="1770909" cy="349983"/>
          </a:xfrm>
          <a:prstGeom prst="homePlate">
            <a:avLst>
              <a:gd name="adj" fmla="val 70439"/>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grpSp>
        <p:nvGrpSpPr>
          <p:cNvPr id="52230" name="Group 8"/>
          <p:cNvGrpSpPr>
            <a:grpSpLocks/>
          </p:cNvGrpSpPr>
          <p:nvPr/>
        </p:nvGrpSpPr>
        <p:grpSpPr bwMode="auto">
          <a:xfrm>
            <a:off x="4945247" y="3987443"/>
            <a:ext cx="1680268" cy="1346557"/>
            <a:chOff x="5512702" y="5203457"/>
            <a:chExt cx="1680154" cy="1347023"/>
          </a:xfrm>
        </p:grpSpPr>
        <p:pic>
          <p:nvPicPr>
            <p:cNvPr id="17" name="Picture 6" descr="U:\secr\avr2015\COM in development\EN\images\publicity\video_imagina_1\GIRL-COP.gif"/>
            <p:cNvPicPr>
              <a:picLocks noChangeAspect="1" noChangeArrowheads="1"/>
            </p:cNvPicPr>
            <p:nvPr/>
          </p:nvPicPr>
          <p:blipFill rotWithShape="1">
            <a:blip r:embed="rId6"/>
            <a:srcRect l="32444" t="24141" r="27298" b="23579"/>
            <a:stretch/>
          </p:blipFill>
          <p:spPr bwMode="auto">
            <a:xfrm>
              <a:off x="5981529" y="5496015"/>
              <a:ext cx="811158" cy="105446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2242" name="TextBox 17"/>
            <p:cNvSpPr txBox="1">
              <a:spLocks noChangeArrowheads="1"/>
            </p:cNvSpPr>
            <p:nvPr/>
          </p:nvSpPr>
          <p:spPr bwMode="auto">
            <a:xfrm>
              <a:off x="5512702" y="5203457"/>
              <a:ext cx="1680154" cy="338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3300"/>
                  </a:solidFill>
                  <a:latin typeface="Arial" panose="020B0604020202020204" pitchFamily="34" charset="0"/>
                  <a:ea typeface="WenQuanYi Micro Hei"/>
                  <a:cs typeface="WenQuanYi Micro Hei"/>
                </a:defRPr>
              </a:lvl1pPr>
              <a:lvl2pPr>
                <a:spcBef>
                  <a:spcPts val="700"/>
                </a:spcBef>
                <a:buClr>
                  <a:srgbClr val="000000"/>
                </a:buClr>
                <a:buSzPct val="100000"/>
                <a:buFont typeface="Times New Roman" panose="02020603050405020304" pitchFamily="18" charset="0"/>
                <a:defRPr sz="2800">
                  <a:solidFill>
                    <a:srgbClr val="003300"/>
                  </a:solidFill>
                  <a:latin typeface="Arial" panose="020B0604020202020204" pitchFamily="34" charset="0"/>
                  <a:ea typeface="WenQuanYi Micro Hei"/>
                  <a:cs typeface="WenQuanYi Micro Hei"/>
                </a:defRPr>
              </a:lvl2pPr>
              <a:lvl3pPr>
                <a:spcBef>
                  <a:spcPts val="600"/>
                </a:spcBef>
                <a:buClr>
                  <a:srgbClr val="000000"/>
                </a:buClr>
                <a:buSzPct val="100000"/>
                <a:buFont typeface="Times New Roman" panose="02020603050405020304" pitchFamily="18" charset="0"/>
                <a:defRPr sz="2400">
                  <a:solidFill>
                    <a:srgbClr val="003300"/>
                  </a:solidFill>
                  <a:latin typeface="Arial" panose="020B0604020202020204" pitchFamily="34" charset="0"/>
                  <a:ea typeface="WenQuanYi Micro Hei"/>
                  <a:cs typeface="WenQuanYi Micro Hei"/>
                </a:defRPr>
              </a:lvl3pPr>
              <a:lvl4pPr>
                <a:spcBef>
                  <a:spcPts val="500"/>
                </a:spcBef>
                <a:buClr>
                  <a:srgbClr val="000000"/>
                </a:buClr>
                <a:buSzPct val="100000"/>
                <a:buFont typeface="Times New Roman" panose="02020603050405020304" pitchFamily="18" charset="0"/>
                <a:defRPr sz="2000">
                  <a:solidFill>
                    <a:srgbClr val="003300"/>
                  </a:solidFill>
                  <a:latin typeface="Arial" panose="020B0604020202020204" pitchFamily="34" charset="0"/>
                  <a:ea typeface="WenQuanYi Micro Hei"/>
                  <a:cs typeface="WenQuanYi Micro Hei"/>
                </a:defRPr>
              </a:lvl4pPr>
              <a:lvl5pPr>
                <a:spcBef>
                  <a:spcPts val="500"/>
                </a:spcBef>
                <a:buClr>
                  <a:srgbClr val="000000"/>
                </a:buClr>
                <a:buSzPct val="100000"/>
                <a:buFont typeface="Times New Roman" panose="02020603050405020304" pitchFamily="18" charset="0"/>
                <a:defRPr sz="2000">
                  <a:solidFill>
                    <a:srgbClr val="003300"/>
                  </a:solidFill>
                  <a:latin typeface="Arial" panose="020B0604020202020204" pitchFamily="34" charset="0"/>
                  <a:ea typeface="WenQuanYi Micro Hei"/>
                  <a:cs typeface="WenQuanYi Micro Hei"/>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3300"/>
                  </a:solidFill>
                  <a:latin typeface="Arial" panose="020B0604020202020204" pitchFamily="34" charset="0"/>
                  <a:ea typeface="WenQuanYi Micro Hei"/>
                  <a:cs typeface="WenQuanYi Micro Hei"/>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3300"/>
                  </a:solidFill>
                  <a:latin typeface="Arial" panose="020B0604020202020204" pitchFamily="34" charset="0"/>
                  <a:ea typeface="WenQuanYi Micro Hei"/>
                  <a:cs typeface="WenQuanYi Micro Hei"/>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3300"/>
                  </a:solidFill>
                  <a:latin typeface="Arial" panose="020B0604020202020204" pitchFamily="34" charset="0"/>
                  <a:ea typeface="WenQuanYi Micro Hei"/>
                  <a:cs typeface="WenQuanYi Micro Hei"/>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3300"/>
                  </a:solidFill>
                  <a:latin typeface="Arial" panose="020B0604020202020204" pitchFamily="34" charset="0"/>
                  <a:ea typeface="WenQuanYi Micro Hei"/>
                  <a:cs typeface="WenQuanYi Micro Hei"/>
                </a:defRPr>
              </a:lvl9pPr>
            </a:lstStyle>
            <a:p>
              <a:pPr eaLnBrk="1" hangingPunct="1">
                <a:spcBef>
                  <a:spcPct val="0"/>
                </a:spcBef>
                <a:buClrTx/>
                <a:buSzTx/>
                <a:buFontTx/>
                <a:buNone/>
              </a:pPr>
              <a:r>
                <a:rPr lang="fr-BE" altLang="en-US" sz="1600">
                  <a:solidFill>
                    <a:srgbClr val="002060"/>
                  </a:solidFill>
                  <a:latin typeface="Verdana" panose="020B0604030504040204" pitchFamily="34" charset="0"/>
                </a:rPr>
                <a:t>CA EU borders</a:t>
              </a:r>
              <a:endParaRPr lang="en-GB" altLang="en-US" sz="1600">
                <a:solidFill>
                  <a:srgbClr val="002060"/>
                </a:solidFill>
                <a:latin typeface="Verdana" panose="020B0604030504040204" pitchFamily="34" charset="0"/>
              </a:endParaRPr>
            </a:p>
          </p:txBody>
        </p:sp>
      </p:grpSp>
      <p:pic>
        <p:nvPicPr>
          <p:cNvPr id="52231" name="Grafik 18"/>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437599" y="4915003"/>
            <a:ext cx="1216025" cy="129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Pentagon 13"/>
          <p:cNvSpPr/>
          <p:nvPr/>
        </p:nvSpPr>
        <p:spPr>
          <a:xfrm>
            <a:off x="6440835" y="5071612"/>
            <a:ext cx="1824391" cy="223050"/>
          </a:xfrm>
          <a:prstGeom prst="homePlat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pic>
        <p:nvPicPr>
          <p:cNvPr id="21" name="Grafik 20"/>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303127" y="4526489"/>
            <a:ext cx="1322388"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34" name="Rectangle 1"/>
          <p:cNvSpPr>
            <a:spLocks noChangeArrowheads="1"/>
          </p:cNvSpPr>
          <p:nvPr/>
        </p:nvSpPr>
        <p:spPr bwMode="auto">
          <a:xfrm>
            <a:off x="548101" y="1588868"/>
            <a:ext cx="11095798" cy="2616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a:solidFill>
                  <a:schemeClr val="bg1"/>
                </a:solidFill>
                <a:latin typeface="Arial" panose="020B0604020202020204" pitchFamily="34" charset="0"/>
                <a:ea typeface="WenQuanYi Micro Hei"/>
                <a:cs typeface="WenQuanYi Micro Hei"/>
              </a:defRPr>
            </a:lvl1pPr>
            <a:lvl2pPr>
              <a:defRPr>
                <a:solidFill>
                  <a:schemeClr val="bg1"/>
                </a:solidFill>
                <a:latin typeface="Arial" panose="020B0604020202020204" pitchFamily="34" charset="0"/>
                <a:ea typeface="WenQuanYi Micro Hei"/>
                <a:cs typeface="WenQuanYi Micro Hei"/>
              </a:defRPr>
            </a:lvl2pPr>
            <a:lvl3pPr>
              <a:defRPr>
                <a:solidFill>
                  <a:schemeClr val="bg1"/>
                </a:solidFill>
                <a:latin typeface="Arial" panose="020B0604020202020204" pitchFamily="34" charset="0"/>
                <a:ea typeface="WenQuanYi Micro Hei"/>
                <a:cs typeface="WenQuanYi Micro Hei"/>
              </a:defRPr>
            </a:lvl3pPr>
            <a:lvl4pPr>
              <a:defRPr>
                <a:solidFill>
                  <a:schemeClr val="bg1"/>
                </a:solidFill>
                <a:latin typeface="Arial" panose="020B0604020202020204" pitchFamily="34" charset="0"/>
                <a:ea typeface="WenQuanYi Micro Hei"/>
                <a:cs typeface="WenQuanYi Micro Hei"/>
              </a:defRPr>
            </a:lvl4pPr>
            <a:lvl5pPr>
              <a:defRPr>
                <a:solidFill>
                  <a:schemeClr val="bg1"/>
                </a:solidFill>
                <a:latin typeface="Arial" panose="020B0604020202020204" pitchFamily="34" charset="0"/>
                <a:ea typeface="WenQuanYi Micro Hei"/>
                <a:cs typeface="WenQuanYi Micro Hei"/>
              </a:defRPr>
            </a:lvl5pPr>
            <a:lvl6pPr marL="2514600" indent="-228600" defTabSz="449263" eaLnBrk="0" fontAlgn="base" hangingPunct="0">
              <a:spcBef>
                <a:spcPct val="0"/>
              </a:spcBef>
              <a:spcAft>
                <a:spcPct val="0"/>
              </a:spcAft>
              <a:defRPr>
                <a:solidFill>
                  <a:schemeClr val="bg1"/>
                </a:solidFill>
                <a:latin typeface="Arial" panose="020B0604020202020204" pitchFamily="34" charset="0"/>
                <a:ea typeface="WenQuanYi Micro Hei"/>
                <a:cs typeface="WenQuanYi Micro Hei"/>
              </a:defRPr>
            </a:lvl6pPr>
            <a:lvl7pPr marL="2971800" indent="-228600" defTabSz="449263" eaLnBrk="0" fontAlgn="base" hangingPunct="0">
              <a:spcBef>
                <a:spcPct val="0"/>
              </a:spcBef>
              <a:spcAft>
                <a:spcPct val="0"/>
              </a:spcAft>
              <a:defRPr>
                <a:solidFill>
                  <a:schemeClr val="bg1"/>
                </a:solidFill>
                <a:latin typeface="Arial" panose="020B0604020202020204" pitchFamily="34" charset="0"/>
                <a:ea typeface="WenQuanYi Micro Hei"/>
                <a:cs typeface="WenQuanYi Micro Hei"/>
              </a:defRPr>
            </a:lvl7pPr>
            <a:lvl8pPr marL="3429000" indent="-228600" defTabSz="449263" eaLnBrk="0" fontAlgn="base" hangingPunct="0">
              <a:spcBef>
                <a:spcPct val="0"/>
              </a:spcBef>
              <a:spcAft>
                <a:spcPct val="0"/>
              </a:spcAft>
              <a:defRPr>
                <a:solidFill>
                  <a:schemeClr val="bg1"/>
                </a:solidFill>
                <a:latin typeface="Arial" panose="020B0604020202020204" pitchFamily="34" charset="0"/>
                <a:ea typeface="WenQuanYi Micro Hei"/>
                <a:cs typeface="WenQuanYi Micro Hei"/>
              </a:defRPr>
            </a:lvl8pPr>
            <a:lvl9pPr marL="3886200" indent="-228600" defTabSz="449263" eaLnBrk="0" fontAlgn="base" hangingPunct="0">
              <a:spcBef>
                <a:spcPct val="0"/>
              </a:spcBef>
              <a:spcAft>
                <a:spcPct val="0"/>
              </a:spcAft>
              <a:defRPr>
                <a:solidFill>
                  <a:schemeClr val="bg1"/>
                </a:solidFill>
                <a:latin typeface="Arial" panose="020B0604020202020204" pitchFamily="34" charset="0"/>
                <a:ea typeface="WenQuanYi Micro Hei"/>
                <a:cs typeface="WenQuanYi Micro Hei"/>
              </a:defRPr>
            </a:lvl9pPr>
          </a:lstStyle>
          <a:p>
            <a:pPr marL="0" indent="0">
              <a:defRPr/>
            </a:pPr>
            <a:endParaRPr lang="lt-LT" sz="3600" dirty="0"/>
          </a:p>
          <a:p>
            <a:pPr lvl="0">
              <a:buFont typeface="Arial" panose="020B0604020202020204" pitchFamily="34" charset="0"/>
              <a:buChar char="•"/>
            </a:pPr>
            <a:r>
              <a:rPr lang="en-US" dirty="0">
                <a:solidFill>
                  <a:schemeClr val="accent5">
                    <a:lumMod val="50000"/>
                  </a:schemeClr>
                </a:solidFill>
                <a:latin typeface="Verdana" pitchFamily="34" charset="0"/>
                <a:ea typeface="Verdana" pitchFamily="34" charset="0"/>
                <a:cs typeface="Arial" panose="020B0604020202020204" pitchFamily="34" charset="0"/>
              </a:rPr>
              <a:t>Issued for or each consignment under the OCs;</a:t>
            </a:r>
          </a:p>
          <a:p>
            <a:pPr lvl="0">
              <a:buFont typeface="Arial" panose="020B0604020202020204" pitchFamily="34" charset="0"/>
              <a:buChar char="•"/>
            </a:pPr>
            <a:r>
              <a:rPr lang="en-US" dirty="0">
                <a:solidFill>
                  <a:schemeClr val="accent5">
                    <a:lumMod val="50000"/>
                  </a:schemeClr>
                </a:solidFill>
                <a:latin typeface="Verdana" pitchFamily="34" charset="0"/>
                <a:ea typeface="Verdana" pitchFamily="34" charset="0"/>
                <a:cs typeface="Arial" panose="020B0604020202020204" pitchFamily="34" charset="0"/>
              </a:rPr>
              <a:t>Operator shall complete the </a:t>
            </a:r>
            <a:r>
              <a:rPr lang="en-US" b="1" dirty="0">
                <a:solidFill>
                  <a:schemeClr val="accent5">
                    <a:lumMod val="50000"/>
                  </a:schemeClr>
                </a:solidFill>
                <a:latin typeface="Verdana" pitchFamily="34" charset="0"/>
                <a:ea typeface="Verdana" pitchFamily="34" charset="0"/>
                <a:cs typeface="Arial" panose="020B0604020202020204" pitchFamily="34" charset="0"/>
              </a:rPr>
              <a:t>part I of the CHED </a:t>
            </a:r>
            <a:r>
              <a:rPr lang="en-US" dirty="0">
                <a:solidFill>
                  <a:schemeClr val="accent5">
                    <a:lumMod val="50000"/>
                  </a:schemeClr>
                </a:solidFill>
                <a:latin typeface="Verdana" pitchFamily="34" charset="0"/>
                <a:ea typeface="Verdana" pitchFamily="34" charset="0"/>
                <a:cs typeface="Arial" panose="020B0604020202020204" pitchFamily="34" charset="0"/>
              </a:rPr>
              <a:t>- prior notification to CA (Art. 56 (3)(a));</a:t>
            </a:r>
          </a:p>
          <a:p>
            <a:pPr lvl="0">
              <a:buFont typeface="Arial" panose="020B0604020202020204" pitchFamily="34" charset="0"/>
              <a:buChar char="•"/>
            </a:pPr>
            <a:r>
              <a:rPr lang="en-US" dirty="0">
                <a:solidFill>
                  <a:schemeClr val="accent5">
                    <a:lumMod val="50000"/>
                  </a:schemeClr>
                </a:solidFill>
                <a:latin typeface="Verdana" pitchFamily="34" charset="0"/>
                <a:ea typeface="Verdana" pitchFamily="34" charset="0"/>
                <a:cs typeface="Arial" panose="020B0604020202020204" pitchFamily="34" charset="0"/>
              </a:rPr>
              <a:t>CA records of the outcome of the performed OCs in the </a:t>
            </a:r>
            <a:r>
              <a:rPr lang="en-US" b="1" dirty="0">
                <a:solidFill>
                  <a:schemeClr val="accent5">
                    <a:lumMod val="50000"/>
                  </a:schemeClr>
                </a:solidFill>
                <a:latin typeface="Verdana" pitchFamily="34" charset="0"/>
                <a:ea typeface="Verdana" pitchFamily="34" charset="0"/>
                <a:cs typeface="Arial" panose="020B0604020202020204" pitchFamily="34" charset="0"/>
              </a:rPr>
              <a:t>part II of the CHED</a:t>
            </a:r>
            <a:r>
              <a:rPr lang="en-US" dirty="0">
                <a:solidFill>
                  <a:schemeClr val="accent5">
                    <a:lumMod val="50000"/>
                  </a:schemeClr>
                </a:solidFill>
                <a:latin typeface="Verdana" pitchFamily="34" charset="0"/>
                <a:ea typeface="Verdana" pitchFamily="34" charset="0"/>
                <a:cs typeface="Arial" panose="020B0604020202020204" pitchFamily="34" charset="0"/>
              </a:rPr>
              <a:t>;</a:t>
            </a:r>
          </a:p>
          <a:p>
            <a:pPr lvl="0">
              <a:buFont typeface="Arial" panose="020B0604020202020204" pitchFamily="34" charset="0"/>
              <a:buChar char="•"/>
            </a:pPr>
            <a:r>
              <a:rPr lang="en-US" dirty="0">
                <a:solidFill>
                  <a:schemeClr val="accent5">
                    <a:lumMod val="50000"/>
                  </a:schemeClr>
                </a:solidFill>
                <a:latin typeface="Verdana" pitchFamily="34" charset="0"/>
                <a:ea typeface="Verdana" pitchFamily="34" charset="0"/>
                <a:cs typeface="Arial" panose="020B0604020202020204" pitchFamily="34" charset="0"/>
              </a:rPr>
              <a:t>The Customs authorities shall allow the release of the consignment for free circulation only if the CHED has been completed and the CA confirms that the consignment complies with the rules.</a:t>
            </a:r>
          </a:p>
          <a:p>
            <a:pPr marL="0" indent="0">
              <a:buClr>
                <a:srgbClr val="2C2F1D"/>
              </a:buClr>
            </a:pPr>
            <a:endParaRPr lang="de-DE" altLang="lt-LT" sz="2000" b="1" u="sng" dirty="0">
              <a:solidFill>
                <a:srgbClr val="024B9C"/>
              </a:solidFill>
            </a:endParaRPr>
          </a:p>
        </p:txBody>
      </p:sp>
      <p:pic>
        <p:nvPicPr>
          <p:cNvPr id="52235" name="Picture 2"/>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315671" y="5815811"/>
            <a:ext cx="2852738" cy="107791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grpSp>
        <p:nvGrpSpPr>
          <p:cNvPr id="22" name="Csoportba foglalás 9"/>
          <p:cNvGrpSpPr>
            <a:grpSpLocks/>
          </p:cNvGrpSpPr>
          <p:nvPr/>
        </p:nvGrpSpPr>
        <p:grpSpPr bwMode="auto">
          <a:xfrm>
            <a:off x="4352184" y="5854198"/>
            <a:ext cx="2779712" cy="1050925"/>
            <a:chOff x="4901704" y="5085184"/>
            <a:chExt cx="3672408" cy="1728192"/>
          </a:xfrm>
        </p:grpSpPr>
        <p:sp>
          <p:nvSpPr>
            <p:cNvPr id="23" name="Téglalap 15"/>
            <p:cNvSpPr/>
            <p:nvPr/>
          </p:nvSpPr>
          <p:spPr>
            <a:xfrm>
              <a:off x="4901704" y="5085184"/>
              <a:ext cx="3672408" cy="1728192"/>
            </a:xfrm>
            <a:prstGeom prst="rect">
              <a:avLst/>
            </a:prstGeom>
            <a:solidFill>
              <a:schemeClr val="accent1">
                <a:lumMod val="60000"/>
                <a:lumOff val="40000"/>
                <a:alpha val="50000"/>
              </a:schemeClr>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hu-HU"/>
            </a:p>
          </p:txBody>
        </p:sp>
        <p:sp>
          <p:nvSpPr>
            <p:cNvPr id="24" name="Téglalap 16"/>
            <p:cNvSpPr/>
            <p:nvPr/>
          </p:nvSpPr>
          <p:spPr>
            <a:xfrm>
              <a:off x="5144993" y="5176554"/>
              <a:ext cx="3240360" cy="412469"/>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r>
                <a:rPr lang="hu-HU" sz="2400" dirty="0">
                  <a:solidFill>
                    <a:schemeClr val="tx1"/>
                  </a:solidFill>
                </a:rPr>
                <a:t>PART III</a:t>
              </a:r>
              <a:endParaRPr lang="hu-HU" sz="5000" dirty="0">
                <a:solidFill>
                  <a:schemeClr val="tx1"/>
                </a:solidFill>
              </a:endParaRPr>
            </a:p>
          </p:txBody>
        </p:sp>
      </p:grpSp>
      <p:sp>
        <p:nvSpPr>
          <p:cNvPr id="26" name="Téglalap 22"/>
          <p:cNvSpPr/>
          <p:nvPr/>
        </p:nvSpPr>
        <p:spPr>
          <a:xfrm>
            <a:off x="4830764" y="6226175"/>
            <a:ext cx="2033587" cy="412750"/>
          </a:xfrm>
          <a:prstGeom prst="rect">
            <a:avLst/>
          </a:prstGeom>
          <a:solidFill>
            <a:schemeClr val="accent5">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defTabSz="457200">
              <a:spcBef>
                <a:spcPts val="600"/>
              </a:spcBef>
              <a:defRPr/>
            </a:pPr>
            <a:r>
              <a:rPr lang="hu-HU" sz="1600" dirty="0">
                <a:solidFill>
                  <a:schemeClr val="tx1"/>
                </a:solidFill>
              </a:rPr>
              <a:t>Follow up control</a:t>
            </a:r>
          </a:p>
        </p:txBody>
      </p:sp>
      <p:pic>
        <p:nvPicPr>
          <p:cNvPr id="27" name="Grafik 20"/>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325683" y="5326411"/>
            <a:ext cx="1320800"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Titel 3"/>
          <p:cNvSpPr txBox="1">
            <a:spLocks/>
          </p:cNvSpPr>
          <p:nvPr/>
        </p:nvSpPr>
        <p:spPr bwMode="auto">
          <a:xfrm>
            <a:off x="877095" y="1218479"/>
            <a:ext cx="10955550" cy="999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58775" indent="-358775" algn="ctr" rtl="0" eaLnBrk="0" fontAlgn="base" hangingPunct="0">
              <a:spcBef>
                <a:spcPct val="0"/>
              </a:spcBef>
              <a:spcAft>
                <a:spcPct val="0"/>
              </a:spcAft>
              <a:defRPr sz="3000" b="1">
                <a:solidFill>
                  <a:schemeClr val="bg2">
                    <a:lumMod val="50000"/>
                  </a:schemeClr>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marL="0" indent="0">
              <a:defRPr/>
            </a:pPr>
            <a:endParaRPr lang="lt-LT" sz="3600" b="0" dirty="0"/>
          </a:p>
          <a:p>
            <a:pPr marL="0" indent="0" algn="l">
              <a:defRPr/>
            </a:pPr>
            <a:r>
              <a:rPr lang="lt-LT" sz="2800" dirty="0">
                <a:solidFill>
                  <a:schemeClr val="accent5">
                    <a:lumMod val="50000"/>
                  </a:schemeClr>
                </a:solidFill>
                <a:latin typeface="Verdana" pitchFamily="34" charset="0"/>
                <a:ea typeface="Verdana" pitchFamily="34" charset="0"/>
              </a:rPr>
              <a:t>Use</a:t>
            </a:r>
            <a:r>
              <a:rPr lang="en-GB" sz="2800" dirty="0">
                <a:solidFill>
                  <a:schemeClr val="accent5">
                    <a:lumMod val="50000"/>
                  </a:schemeClr>
                </a:solidFill>
                <a:latin typeface="Verdana" pitchFamily="34" charset="0"/>
                <a:ea typeface="Verdana" pitchFamily="34" charset="0"/>
              </a:rPr>
              <a:t> </a:t>
            </a:r>
            <a:r>
              <a:rPr lang="lt-LT" sz="2800" dirty="0">
                <a:solidFill>
                  <a:schemeClr val="accent5">
                    <a:lumMod val="50000"/>
                  </a:schemeClr>
                </a:solidFill>
                <a:latin typeface="Verdana" pitchFamily="34" charset="0"/>
                <a:ea typeface="Verdana" pitchFamily="34" charset="0"/>
              </a:rPr>
              <a:t>of</a:t>
            </a:r>
            <a:r>
              <a:rPr lang="en-GB" sz="2800" dirty="0">
                <a:solidFill>
                  <a:schemeClr val="accent5">
                    <a:lumMod val="50000"/>
                  </a:schemeClr>
                </a:solidFill>
                <a:latin typeface="Verdana" pitchFamily="34" charset="0"/>
                <a:ea typeface="Verdana" pitchFamily="34" charset="0"/>
              </a:rPr>
              <a:t> </a:t>
            </a:r>
            <a:r>
              <a:rPr lang="lt-LT" sz="2800" dirty="0">
                <a:solidFill>
                  <a:schemeClr val="accent5">
                    <a:lumMod val="50000"/>
                  </a:schemeClr>
                </a:solidFill>
                <a:latin typeface="Verdana" pitchFamily="34" charset="0"/>
                <a:ea typeface="Verdana" pitchFamily="34" charset="0"/>
              </a:rPr>
              <a:t>Common</a:t>
            </a:r>
            <a:r>
              <a:rPr lang="en-GB" sz="2800" dirty="0">
                <a:solidFill>
                  <a:schemeClr val="accent5">
                    <a:lumMod val="50000"/>
                  </a:schemeClr>
                </a:solidFill>
                <a:latin typeface="Verdana" pitchFamily="34" charset="0"/>
                <a:ea typeface="Verdana" pitchFamily="34" charset="0"/>
              </a:rPr>
              <a:t> </a:t>
            </a:r>
            <a:r>
              <a:rPr lang="lt-LT" sz="2800" dirty="0">
                <a:solidFill>
                  <a:schemeClr val="accent5">
                    <a:lumMod val="50000"/>
                  </a:schemeClr>
                </a:solidFill>
                <a:latin typeface="Verdana" pitchFamily="34" charset="0"/>
                <a:ea typeface="Verdana" pitchFamily="34" charset="0"/>
              </a:rPr>
              <a:t>Health</a:t>
            </a:r>
            <a:r>
              <a:rPr lang="en-GB" sz="2800" dirty="0">
                <a:solidFill>
                  <a:schemeClr val="accent5">
                    <a:lumMod val="50000"/>
                  </a:schemeClr>
                </a:solidFill>
                <a:latin typeface="Verdana" pitchFamily="34" charset="0"/>
                <a:ea typeface="Verdana" pitchFamily="34" charset="0"/>
              </a:rPr>
              <a:t> </a:t>
            </a:r>
            <a:r>
              <a:rPr lang="lt-LT" sz="2800" dirty="0">
                <a:solidFill>
                  <a:schemeClr val="accent5">
                    <a:lumMod val="50000"/>
                  </a:schemeClr>
                </a:solidFill>
                <a:latin typeface="Verdana" pitchFamily="34" charset="0"/>
                <a:ea typeface="Verdana" pitchFamily="34" charset="0"/>
              </a:rPr>
              <a:t>Entry</a:t>
            </a:r>
            <a:r>
              <a:rPr lang="en-GB" sz="2800" dirty="0">
                <a:solidFill>
                  <a:schemeClr val="accent5">
                    <a:lumMod val="50000"/>
                  </a:schemeClr>
                </a:solidFill>
                <a:latin typeface="Verdana" pitchFamily="34" charset="0"/>
                <a:ea typeface="Verdana" pitchFamily="34" charset="0"/>
              </a:rPr>
              <a:t> </a:t>
            </a:r>
            <a:r>
              <a:rPr lang="lt-LT" sz="2800" dirty="0">
                <a:solidFill>
                  <a:schemeClr val="accent5">
                    <a:lumMod val="50000"/>
                  </a:schemeClr>
                </a:solidFill>
                <a:latin typeface="Verdana" pitchFamily="34" charset="0"/>
                <a:ea typeface="Verdana" pitchFamily="34" charset="0"/>
              </a:rPr>
              <a:t>Docume</a:t>
            </a:r>
            <a:r>
              <a:rPr lang="en-GB" sz="2800" dirty="0">
                <a:solidFill>
                  <a:schemeClr val="accent5">
                    <a:lumMod val="50000"/>
                  </a:schemeClr>
                </a:solidFill>
                <a:latin typeface="Verdana" pitchFamily="34" charset="0"/>
                <a:ea typeface="Verdana" pitchFamily="34" charset="0"/>
              </a:rPr>
              <a:t>n</a:t>
            </a:r>
            <a:r>
              <a:rPr lang="lt-LT" sz="2800" dirty="0">
                <a:solidFill>
                  <a:schemeClr val="accent5">
                    <a:lumMod val="50000"/>
                  </a:schemeClr>
                </a:solidFill>
                <a:latin typeface="Verdana" pitchFamily="34" charset="0"/>
                <a:ea typeface="Verdana" pitchFamily="34" charset="0"/>
              </a:rPr>
              <a:t>t</a:t>
            </a:r>
            <a:r>
              <a:rPr lang="en-GB" sz="2800" dirty="0">
                <a:solidFill>
                  <a:schemeClr val="accent5">
                    <a:lumMod val="50000"/>
                  </a:schemeClr>
                </a:solidFill>
                <a:latin typeface="Verdana" pitchFamily="34" charset="0"/>
                <a:ea typeface="Verdana" pitchFamily="34" charset="0"/>
              </a:rPr>
              <a:t> (CHED)</a:t>
            </a:r>
          </a:p>
          <a:p>
            <a:pPr marL="0" indent="0" algn="l">
              <a:defRPr/>
            </a:pPr>
            <a:r>
              <a:rPr lang="lt-LT" sz="2000" b="0" i="1" dirty="0">
                <a:solidFill>
                  <a:schemeClr val="accent5">
                    <a:lumMod val="50000"/>
                  </a:schemeClr>
                </a:solidFill>
                <a:latin typeface="Verdana" pitchFamily="34" charset="0"/>
                <a:ea typeface="Verdana" pitchFamily="34" charset="0"/>
              </a:rPr>
              <a:t>(OCR Article 56;57)</a:t>
            </a:r>
            <a:endParaRPr lang="en-US" sz="2000" kern="0" dirty="0">
              <a:solidFill>
                <a:schemeClr val="accent5">
                  <a:lumMod val="50000"/>
                </a:schemeClr>
              </a:solidFill>
              <a:latin typeface="Verdana" pitchFamily="34" charset="0"/>
              <a:ea typeface="Verdana" pitchFamily="34" charset="0"/>
            </a:endParaRPr>
          </a:p>
          <a:p>
            <a:pPr marL="0" indent="0">
              <a:defRPr/>
            </a:pPr>
            <a:endParaRPr lang="en-US" sz="3200" b="0" dirty="0">
              <a:solidFill>
                <a:srgbClr val="000000"/>
              </a:solidFill>
            </a:endParaRPr>
          </a:p>
        </p:txBody>
      </p:sp>
      <p:pic>
        <p:nvPicPr>
          <p:cNvPr id="28" name="Picture 27"/>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864332" y="4825814"/>
            <a:ext cx="15113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501063" y="5465673"/>
            <a:ext cx="1899574" cy="369332"/>
          </a:xfrm>
          <a:prstGeom prst="rect">
            <a:avLst/>
          </a:prstGeom>
        </p:spPr>
        <p:txBody>
          <a:bodyPr wrap="square">
            <a:spAutoFit/>
          </a:bodyPr>
          <a:lstStyle/>
          <a:p>
            <a:r>
              <a:rPr lang="en-US" dirty="0">
                <a:solidFill>
                  <a:srgbClr val="000000"/>
                </a:solidFill>
                <a:latin typeface="Arial" panose="020B0604020202020204" pitchFamily="34" charset="0"/>
                <a:cs typeface="Arial" panose="020B0604020202020204" pitchFamily="34" charset="0"/>
              </a:rPr>
              <a:t>BCPs of arrival</a:t>
            </a:r>
            <a:endParaRPr lang="lt-LT" dirty="0"/>
          </a:p>
        </p:txBody>
      </p:sp>
    </p:spTree>
    <p:extLst>
      <p:ext uri="{BB962C8B-B14F-4D97-AF65-F5344CB8AC3E}">
        <p14:creationId xmlns:p14="http://schemas.microsoft.com/office/powerpoint/2010/main" val="345094937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1999" y="2493818"/>
            <a:ext cx="10751128" cy="3093154"/>
          </a:xfrm>
          <a:prstGeom prst="rect">
            <a:avLst/>
          </a:prstGeom>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lt-LT" sz="2000" b="0" i="0" u="none" strike="noStrike" kern="1200" cap="none" spc="0" normalizeH="0" baseline="0" noProof="0" dirty="0">
              <a:ln>
                <a:noFill/>
              </a:ln>
              <a:solidFill>
                <a:srgbClr val="000000"/>
              </a:solidFill>
              <a:effectLst/>
              <a:uLnTx/>
              <a:uFillTx/>
              <a:latin typeface="Verdana" pitchFamily="34" charset="0"/>
              <a:ea typeface="Verdana" pitchFamily="34" charset="0"/>
              <a:cs typeface="Arial" panose="020B0604020202020204" pitchFamily="34" charset="0"/>
            </a:endParaRPr>
          </a:p>
          <a:p>
            <a:pPr marL="342900" indent="-342900">
              <a:spcAft>
                <a:spcPts val="600"/>
              </a:spcAft>
              <a:buFont typeface="Arial" panose="020B0604020202020204" pitchFamily="34" charset="0"/>
              <a:buChar char="•"/>
            </a:pPr>
            <a:r>
              <a:rPr lang="en-US" sz="2100" dirty="0">
                <a:solidFill>
                  <a:schemeClr val="accent5">
                    <a:lumMod val="50000"/>
                  </a:schemeClr>
                </a:solidFill>
                <a:latin typeface="Verdana" pitchFamily="34" charset="0"/>
                <a:ea typeface="Verdana" pitchFamily="34" charset="0"/>
              </a:rPr>
              <a:t>Commission shall lay down rules on </a:t>
            </a:r>
            <a:r>
              <a:rPr lang="en-US" sz="2100" dirty="0">
                <a:solidFill>
                  <a:schemeClr val="accent5">
                    <a:lumMod val="50000"/>
                  </a:schemeClr>
                </a:solidFill>
                <a:latin typeface="Verdana" pitchFamily="34" charset="0"/>
                <a:ea typeface="Verdana" pitchFamily="34" charset="0"/>
                <a:cs typeface="Arial" panose="020B0604020202020204" pitchFamily="34" charset="0"/>
              </a:rPr>
              <a:t>the format of the CHED and the instructions for its presentation and use;</a:t>
            </a:r>
            <a:endParaRPr kumimoji="0" lang="en-GB" sz="2100" b="0" i="0" u="none" strike="noStrike" kern="1200" cap="none" spc="0" normalizeH="0" baseline="0" noProof="0" dirty="0">
              <a:ln>
                <a:noFill/>
              </a:ln>
              <a:solidFill>
                <a:schemeClr val="accent5">
                  <a:lumMod val="50000"/>
                </a:schemeClr>
              </a:solidFill>
              <a:effectLst/>
              <a:uLnTx/>
              <a:uFillTx/>
              <a:latin typeface="Verdana" pitchFamily="34" charset="0"/>
              <a:ea typeface="Verdana" pitchFamily="34" charset="0"/>
              <a:cs typeface="Arial" panose="020B0604020202020204" pitchFamily="34" charset="0"/>
            </a:endParaRPr>
          </a:p>
          <a:p>
            <a:pPr marL="285750" indent="-285750">
              <a:spcAft>
                <a:spcPts val="600"/>
              </a:spcAft>
              <a:buFont typeface="Arial" panose="020B0604020202020204" pitchFamily="34" charset="0"/>
              <a:buChar char="•"/>
            </a:pPr>
            <a:r>
              <a:rPr lang="lt-LT" sz="2100" dirty="0">
                <a:solidFill>
                  <a:schemeClr val="accent5">
                    <a:lumMod val="50000"/>
                  </a:schemeClr>
                </a:solidFill>
                <a:latin typeface="Verdana" pitchFamily="34" charset="0"/>
                <a:ea typeface="Verdana" pitchFamily="34" charset="0"/>
                <a:cs typeface="Arial" panose="020B0604020202020204" pitchFamily="34" charset="0"/>
              </a:rPr>
              <a:t>Communication through the IMSOC</a:t>
            </a:r>
            <a:r>
              <a:rPr lang="en-GB" sz="2100" dirty="0">
                <a:solidFill>
                  <a:schemeClr val="accent5">
                    <a:lumMod val="50000"/>
                  </a:schemeClr>
                </a:solidFill>
                <a:latin typeface="Verdana" pitchFamily="34" charset="0"/>
                <a:ea typeface="Verdana" pitchFamily="34" charset="0"/>
                <a:cs typeface="Arial" panose="020B0604020202020204" pitchFamily="34" charset="0"/>
              </a:rPr>
              <a:t> (OCR </a:t>
            </a:r>
            <a:r>
              <a:rPr lang="lt-LT" sz="2100" spc="-5" dirty="0">
                <a:solidFill>
                  <a:schemeClr val="accent5">
                    <a:lumMod val="50000"/>
                  </a:schemeClr>
                </a:solidFill>
                <a:latin typeface="Verdana" pitchFamily="34" charset="0"/>
                <a:ea typeface="Verdana" pitchFamily="34" charset="0"/>
                <a:cs typeface="Calibri"/>
              </a:rPr>
              <a:t>Art</a:t>
            </a:r>
            <a:r>
              <a:rPr lang="en-GB" sz="2100" spc="-5" dirty="0">
                <a:solidFill>
                  <a:schemeClr val="accent5">
                    <a:lumMod val="50000"/>
                  </a:schemeClr>
                </a:solidFill>
                <a:latin typeface="Verdana" pitchFamily="34" charset="0"/>
                <a:ea typeface="Verdana" pitchFamily="34" charset="0"/>
                <a:cs typeface="Calibri"/>
              </a:rPr>
              <a:t>. </a:t>
            </a:r>
            <a:r>
              <a:rPr lang="lt-LT" sz="2100" spc="-5" dirty="0">
                <a:solidFill>
                  <a:schemeClr val="accent5">
                    <a:lumMod val="50000"/>
                  </a:schemeClr>
                </a:solidFill>
                <a:latin typeface="Verdana" pitchFamily="34" charset="0"/>
                <a:ea typeface="Verdana" pitchFamily="34" charset="0"/>
                <a:cs typeface="Calibri"/>
              </a:rPr>
              <a:t>131-13</a:t>
            </a:r>
            <a:r>
              <a:rPr lang="en-GB" sz="2100" spc="-5" dirty="0">
                <a:solidFill>
                  <a:schemeClr val="accent5">
                    <a:lumMod val="50000"/>
                  </a:schemeClr>
                </a:solidFill>
                <a:latin typeface="Verdana" pitchFamily="34" charset="0"/>
                <a:ea typeface="Verdana" pitchFamily="34" charset="0"/>
                <a:cs typeface="Calibri"/>
              </a:rPr>
              <a:t>6)</a:t>
            </a:r>
            <a:r>
              <a:rPr lang="en-GB" sz="2100" dirty="0">
                <a:solidFill>
                  <a:schemeClr val="accent5">
                    <a:lumMod val="50000"/>
                  </a:schemeClr>
                </a:solidFill>
                <a:latin typeface="Verdana" pitchFamily="34" charset="0"/>
                <a:ea typeface="Verdana" pitchFamily="34" charset="0"/>
                <a:cs typeface="Arial" panose="020B0604020202020204" pitchFamily="34" charset="0"/>
              </a:rPr>
              <a:t> – </a:t>
            </a:r>
            <a:r>
              <a:rPr lang="en-GB" altLang="en-US" sz="2100" b="1" dirty="0">
                <a:solidFill>
                  <a:schemeClr val="accent5">
                    <a:lumMod val="50000"/>
                  </a:schemeClr>
                </a:solidFill>
                <a:latin typeface="Verdana" pitchFamily="34" charset="0"/>
                <a:ea typeface="Verdana" pitchFamily="34" charset="0"/>
                <a:cs typeface="WenQuanYi Micro Hei" charset="0"/>
              </a:rPr>
              <a:t>Information management system for official controls </a:t>
            </a:r>
            <a:r>
              <a:rPr lang="en-GB" sz="2100" dirty="0">
                <a:solidFill>
                  <a:schemeClr val="accent5">
                    <a:lumMod val="50000"/>
                  </a:schemeClr>
                </a:solidFill>
                <a:latin typeface="Verdana" pitchFamily="34" charset="0"/>
                <a:ea typeface="Verdana" pitchFamily="34" charset="0"/>
                <a:cs typeface="Arial" panose="020B0604020202020204" pitchFamily="34" charset="0"/>
              </a:rPr>
              <a:t>:</a:t>
            </a:r>
            <a:endParaRPr lang="en-US" sz="2100" dirty="0">
              <a:solidFill>
                <a:schemeClr val="accent5">
                  <a:lumMod val="50000"/>
                </a:schemeClr>
              </a:solidFill>
              <a:latin typeface="Verdana" pitchFamily="34" charset="0"/>
              <a:ea typeface="Verdana" pitchFamily="34" charset="0"/>
              <a:cs typeface="Arial" panose="020B0604020202020204" pitchFamily="34" charset="0"/>
            </a:endParaRPr>
          </a:p>
          <a:p>
            <a:pPr marL="800100" lvl="1" indent="-342900">
              <a:spcAft>
                <a:spcPts val="600"/>
              </a:spcAft>
              <a:buFont typeface="Arial" panose="020B0604020202020204" pitchFamily="34" charset="0"/>
              <a:buChar char="•"/>
            </a:pPr>
            <a:r>
              <a:rPr kumimoji="0" lang="en-US" sz="2100" b="1" i="0" u="none" strike="noStrike" kern="1200" cap="none" spc="0" normalizeH="0" baseline="0" noProof="0" dirty="0">
                <a:ln>
                  <a:noFill/>
                </a:ln>
                <a:solidFill>
                  <a:schemeClr val="accent5">
                    <a:lumMod val="50000"/>
                  </a:schemeClr>
                </a:solidFill>
                <a:effectLst/>
                <a:uLnTx/>
                <a:uFillTx/>
                <a:latin typeface="Verdana" pitchFamily="34" charset="0"/>
                <a:ea typeface="Verdana" pitchFamily="34" charset="0"/>
                <a:cs typeface="WenQuanYi Micro Hei" charset="0"/>
              </a:rPr>
              <a:t>Implementing Regulation (EU) 2019/1715 (IMSOC - Regulation)</a:t>
            </a: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en-US" sz="2200" b="0" i="0" u="none" strike="noStrike" kern="1200" cap="none" spc="0" normalizeH="0" baseline="0" noProof="0" dirty="0">
              <a:ln>
                <a:noFill/>
              </a:ln>
              <a:solidFill>
                <a:schemeClr val="accent5">
                  <a:lumMod val="50000"/>
                </a:schemeClr>
              </a:solidFill>
              <a:effectLst/>
              <a:uLnTx/>
              <a:uFillTx/>
              <a:latin typeface="Verdana" pitchFamily="34" charset="0"/>
              <a:ea typeface="Verdana" pitchFamily="34" charset="0"/>
              <a:cs typeface="WenQuanYi Micro Hei" charset="0"/>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2200" b="0" i="0" u="none" strike="noStrike" kern="1200" cap="none" spc="0" normalizeH="0" baseline="0" noProof="0" dirty="0">
              <a:ln>
                <a:noFill/>
              </a:ln>
              <a:solidFill>
                <a:srgbClr val="4D4D4D"/>
              </a:solidFill>
              <a:effectLst/>
              <a:uLnTx/>
              <a:uFillTx/>
              <a:latin typeface="Tahoma" panose="020B0604030504040204" pitchFamily="34" charset="0"/>
              <a:cs typeface="WenQuanYi Micro Hei" charset="0"/>
            </a:endParaRPr>
          </a:p>
        </p:txBody>
      </p:sp>
      <p:sp>
        <p:nvSpPr>
          <p:cNvPr id="3" name="Titel 3"/>
          <p:cNvSpPr txBox="1">
            <a:spLocks/>
          </p:cNvSpPr>
          <p:nvPr/>
        </p:nvSpPr>
        <p:spPr bwMode="auto">
          <a:xfrm>
            <a:off x="973614" y="1551708"/>
            <a:ext cx="9795163" cy="928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58775" indent="-358775" algn="ctr" rtl="0" eaLnBrk="0" fontAlgn="base" hangingPunct="0">
              <a:spcBef>
                <a:spcPct val="0"/>
              </a:spcBef>
              <a:spcAft>
                <a:spcPct val="0"/>
              </a:spcAft>
              <a:defRPr sz="3000" b="1">
                <a:solidFill>
                  <a:schemeClr val="bg2">
                    <a:lumMod val="50000"/>
                  </a:schemeClr>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lt-LT" sz="3600" b="0" i="0" u="none" strike="noStrike" kern="1200" cap="none" spc="0" normalizeH="0" baseline="0" noProof="0" dirty="0">
              <a:ln>
                <a:noFill/>
              </a:ln>
              <a:solidFill>
                <a:srgbClr val="D3E8F9">
                  <a:lumMod val="50000"/>
                </a:srgbClr>
              </a:solidFill>
              <a:effectLst/>
              <a:uLnTx/>
              <a:uFillTx/>
              <a:latin typeface="Arial"/>
              <a:ea typeface="+mj-ea"/>
              <a:cs typeface="+mj-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lt-LT" sz="2800" b="1" i="0" u="none" strike="noStrike" kern="1200" cap="none" spc="0" normalizeH="0" baseline="0" noProof="0" dirty="0">
                <a:ln>
                  <a:noFill/>
                </a:ln>
                <a:solidFill>
                  <a:schemeClr val="accent5">
                    <a:lumMod val="50000"/>
                  </a:schemeClr>
                </a:solidFill>
                <a:effectLst/>
                <a:uLnTx/>
                <a:uFillTx/>
                <a:latin typeface="Verdana" pitchFamily="34" charset="0"/>
                <a:ea typeface="Verdana" pitchFamily="34" charset="0"/>
              </a:rPr>
              <a:t>Use</a:t>
            </a:r>
            <a:r>
              <a:rPr kumimoji="0" lang="en-GB" sz="2800" b="1" i="0" u="none" strike="noStrike" kern="1200" cap="none" spc="0" normalizeH="0" baseline="0" noProof="0" dirty="0">
                <a:ln>
                  <a:noFill/>
                </a:ln>
                <a:solidFill>
                  <a:schemeClr val="accent5">
                    <a:lumMod val="50000"/>
                  </a:schemeClr>
                </a:solidFill>
                <a:effectLst/>
                <a:uLnTx/>
                <a:uFillTx/>
                <a:latin typeface="Verdana" pitchFamily="34" charset="0"/>
                <a:ea typeface="Verdana" pitchFamily="34" charset="0"/>
              </a:rPr>
              <a:t> </a:t>
            </a:r>
            <a:r>
              <a:rPr kumimoji="0" lang="lt-LT" sz="2800" b="1" i="0" u="none" strike="noStrike" kern="1200" cap="none" spc="0" normalizeH="0" baseline="0" noProof="0" dirty="0">
                <a:ln>
                  <a:noFill/>
                </a:ln>
                <a:solidFill>
                  <a:schemeClr val="accent5">
                    <a:lumMod val="50000"/>
                  </a:schemeClr>
                </a:solidFill>
                <a:effectLst/>
                <a:uLnTx/>
                <a:uFillTx/>
                <a:latin typeface="Verdana" pitchFamily="34" charset="0"/>
                <a:ea typeface="Verdana" pitchFamily="34" charset="0"/>
              </a:rPr>
              <a:t>of</a:t>
            </a:r>
            <a:r>
              <a:rPr kumimoji="0" lang="en-GB" sz="2800" b="1" i="0" u="none" strike="noStrike" kern="1200" cap="none" spc="0" normalizeH="0" baseline="0" noProof="0" dirty="0">
                <a:ln>
                  <a:noFill/>
                </a:ln>
                <a:solidFill>
                  <a:schemeClr val="accent5">
                    <a:lumMod val="50000"/>
                  </a:schemeClr>
                </a:solidFill>
                <a:effectLst/>
                <a:uLnTx/>
                <a:uFillTx/>
                <a:latin typeface="Verdana" pitchFamily="34" charset="0"/>
                <a:ea typeface="Verdana" pitchFamily="34" charset="0"/>
              </a:rPr>
              <a:t> </a:t>
            </a:r>
            <a:r>
              <a:rPr kumimoji="0" lang="lt-LT" sz="2800" b="1" i="0" u="none" strike="noStrike" kern="1200" cap="none" spc="0" normalizeH="0" baseline="0" noProof="0" dirty="0">
                <a:ln>
                  <a:noFill/>
                </a:ln>
                <a:solidFill>
                  <a:schemeClr val="accent5">
                    <a:lumMod val="50000"/>
                  </a:schemeClr>
                </a:solidFill>
                <a:effectLst/>
                <a:uLnTx/>
                <a:uFillTx/>
                <a:latin typeface="Verdana" pitchFamily="34" charset="0"/>
                <a:ea typeface="Verdana" pitchFamily="34" charset="0"/>
              </a:rPr>
              <a:t>Common</a:t>
            </a:r>
            <a:r>
              <a:rPr kumimoji="0" lang="en-GB" sz="2800" b="1" i="0" u="none" strike="noStrike" kern="1200" cap="none" spc="0" normalizeH="0" baseline="0" noProof="0" dirty="0">
                <a:ln>
                  <a:noFill/>
                </a:ln>
                <a:solidFill>
                  <a:schemeClr val="accent5">
                    <a:lumMod val="50000"/>
                  </a:schemeClr>
                </a:solidFill>
                <a:effectLst/>
                <a:uLnTx/>
                <a:uFillTx/>
                <a:latin typeface="Verdana" pitchFamily="34" charset="0"/>
                <a:ea typeface="Verdana" pitchFamily="34" charset="0"/>
              </a:rPr>
              <a:t> </a:t>
            </a:r>
            <a:r>
              <a:rPr kumimoji="0" lang="lt-LT" sz="2800" b="1" i="0" u="none" strike="noStrike" kern="1200" cap="none" spc="0" normalizeH="0" baseline="0" noProof="0" dirty="0">
                <a:ln>
                  <a:noFill/>
                </a:ln>
                <a:solidFill>
                  <a:schemeClr val="accent5">
                    <a:lumMod val="50000"/>
                  </a:schemeClr>
                </a:solidFill>
                <a:effectLst/>
                <a:uLnTx/>
                <a:uFillTx/>
                <a:latin typeface="Verdana" pitchFamily="34" charset="0"/>
                <a:ea typeface="Verdana" pitchFamily="34" charset="0"/>
              </a:rPr>
              <a:t>Health</a:t>
            </a:r>
            <a:r>
              <a:rPr kumimoji="0" lang="en-GB" sz="2800" b="1" i="0" u="none" strike="noStrike" kern="1200" cap="none" spc="0" normalizeH="0" baseline="0" noProof="0" dirty="0">
                <a:ln>
                  <a:noFill/>
                </a:ln>
                <a:solidFill>
                  <a:schemeClr val="accent5">
                    <a:lumMod val="50000"/>
                  </a:schemeClr>
                </a:solidFill>
                <a:effectLst/>
                <a:uLnTx/>
                <a:uFillTx/>
                <a:latin typeface="Verdana" pitchFamily="34" charset="0"/>
                <a:ea typeface="Verdana" pitchFamily="34" charset="0"/>
              </a:rPr>
              <a:t> </a:t>
            </a:r>
            <a:r>
              <a:rPr kumimoji="0" lang="lt-LT" sz="2800" b="1" i="0" u="none" strike="noStrike" kern="1200" cap="none" spc="0" normalizeH="0" baseline="0" noProof="0" dirty="0">
                <a:ln>
                  <a:noFill/>
                </a:ln>
                <a:solidFill>
                  <a:schemeClr val="accent5">
                    <a:lumMod val="50000"/>
                  </a:schemeClr>
                </a:solidFill>
                <a:effectLst/>
                <a:uLnTx/>
                <a:uFillTx/>
                <a:latin typeface="Verdana" pitchFamily="34" charset="0"/>
                <a:ea typeface="Verdana" pitchFamily="34" charset="0"/>
              </a:rPr>
              <a:t>Entry</a:t>
            </a:r>
            <a:r>
              <a:rPr kumimoji="0" lang="en-GB" sz="2800" b="1" i="0" u="none" strike="noStrike" kern="1200" cap="none" spc="0" normalizeH="0" baseline="0" noProof="0" dirty="0">
                <a:ln>
                  <a:noFill/>
                </a:ln>
                <a:solidFill>
                  <a:schemeClr val="accent5">
                    <a:lumMod val="50000"/>
                  </a:schemeClr>
                </a:solidFill>
                <a:effectLst/>
                <a:uLnTx/>
                <a:uFillTx/>
                <a:latin typeface="Verdana" pitchFamily="34" charset="0"/>
                <a:ea typeface="Verdana" pitchFamily="34" charset="0"/>
              </a:rPr>
              <a:t> </a:t>
            </a:r>
            <a:r>
              <a:rPr kumimoji="0" lang="lt-LT" sz="2800" b="1" i="0" u="none" strike="noStrike" kern="1200" cap="none" spc="0" normalizeH="0" baseline="0" noProof="0" dirty="0">
                <a:ln>
                  <a:noFill/>
                </a:ln>
                <a:solidFill>
                  <a:schemeClr val="accent5">
                    <a:lumMod val="50000"/>
                  </a:schemeClr>
                </a:solidFill>
                <a:effectLst/>
                <a:uLnTx/>
                <a:uFillTx/>
                <a:latin typeface="Verdana" pitchFamily="34" charset="0"/>
                <a:ea typeface="Verdana" pitchFamily="34" charset="0"/>
              </a:rPr>
              <a:t>Docume</a:t>
            </a:r>
            <a:r>
              <a:rPr kumimoji="0" lang="en-GB" sz="2800" b="1" i="0" u="none" strike="noStrike" kern="1200" cap="none" spc="0" normalizeH="0" baseline="0" noProof="0" dirty="0">
                <a:ln>
                  <a:noFill/>
                </a:ln>
                <a:solidFill>
                  <a:schemeClr val="accent5">
                    <a:lumMod val="50000"/>
                  </a:schemeClr>
                </a:solidFill>
                <a:effectLst/>
                <a:uLnTx/>
                <a:uFillTx/>
                <a:latin typeface="Verdana" pitchFamily="34" charset="0"/>
                <a:ea typeface="Verdana" pitchFamily="34" charset="0"/>
              </a:rPr>
              <a:t>n</a:t>
            </a:r>
            <a:r>
              <a:rPr kumimoji="0" lang="lt-LT" sz="2800" b="1" i="0" u="none" strike="noStrike" kern="1200" cap="none" spc="0" normalizeH="0" baseline="0" noProof="0" dirty="0">
                <a:ln>
                  <a:noFill/>
                </a:ln>
                <a:solidFill>
                  <a:schemeClr val="accent5">
                    <a:lumMod val="50000"/>
                  </a:schemeClr>
                </a:solidFill>
                <a:effectLst/>
                <a:uLnTx/>
                <a:uFillTx/>
                <a:latin typeface="Verdana" pitchFamily="34" charset="0"/>
                <a:ea typeface="Verdana" pitchFamily="34" charset="0"/>
              </a:rPr>
              <a:t>t</a:t>
            </a:r>
            <a:r>
              <a:rPr kumimoji="0" lang="en-GB" sz="2800" b="1" i="0" u="none" strike="noStrike" kern="1200" cap="none" spc="0" normalizeH="0" baseline="0" noProof="0" dirty="0">
                <a:ln>
                  <a:noFill/>
                </a:ln>
                <a:solidFill>
                  <a:schemeClr val="accent5">
                    <a:lumMod val="50000"/>
                  </a:schemeClr>
                </a:solidFill>
                <a:effectLst/>
                <a:uLnTx/>
                <a:uFillTx/>
                <a:latin typeface="Verdana" pitchFamily="34" charset="0"/>
                <a:ea typeface="Verdana" pitchFamily="34" charset="0"/>
              </a:rPr>
              <a:t> (CHED) </a:t>
            </a:r>
            <a:r>
              <a:rPr kumimoji="0" lang="lt-LT" sz="2800" b="0" i="1" u="none" strike="noStrike" kern="1200" cap="none" spc="0" normalizeH="0" baseline="0" noProof="0" dirty="0">
                <a:ln>
                  <a:noFill/>
                </a:ln>
                <a:solidFill>
                  <a:schemeClr val="accent5">
                    <a:lumMod val="50000"/>
                  </a:schemeClr>
                </a:solidFill>
                <a:effectLst/>
                <a:uLnTx/>
                <a:uFillTx/>
                <a:latin typeface="Verdana" pitchFamily="34" charset="0"/>
                <a:ea typeface="Verdana" pitchFamily="34" charset="0"/>
              </a:rPr>
              <a:t>(OCR Article 58)</a:t>
            </a:r>
            <a:endParaRPr kumimoji="0" lang="en-US" sz="2800" b="1" i="0" u="none" strike="noStrike" kern="0" cap="none" spc="0" normalizeH="0" baseline="0" noProof="0" dirty="0">
              <a:ln>
                <a:noFill/>
              </a:ln>
              <a:solidFill>
                <a:schemeClr val="accent5">
                  <a:lumMod val="50000"/>
                </a:schemeClr>
              </a:solidFill>
              <a:effectLst/>
              <a:uLnTx/>
              <a:uFillTx/>
              <a:latin typeface="Verdana" pitchFamily="34" charset="0"/>
              <a:ea typeface="Verdana"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Verdana" pitchFamily="34" charset="0"/>
              <a:ea typeface="Verdana" pitchFamily="34" charset="0"/>
            </a:endParaRPr>
          </a:p>
        </p:txBody>
      </p:sp>
      <p:sp>
        <p:nvSpPr>
          <p:cNvPr id="7" name="Content Placeholder 4">
            <a:extLst>
              <a:ext uri="{FF2B5EF4-FFF2-40B4-BE49-F238E27FC236}">
                <a16:creationId xmlns:a16="http://schemas.microsoft.com/office/drawing/2014/main" id="{A1D10F2F-0893-6D28-09DA-19208E5C9274}"/>
              </a:ext>
            </a:extLst>
          </p:cNvPr>
          <p:cNvSpPr txBox="1">
            <a:spLocks/>
          </p:cNvSpPr>
          <p:nvPr/>
        </p:nvSpPr>
        <p:spPr>
          <a:xfrm>
            <a:off x="1485900" y="4740578"/>
            <a:ext cx="9282877" cy="1894049"/>
          </a:xfrm>
          <a:prstGeom prst="rect">
            <a:avLst/>
          </a:prstGeom>
        </p:spPr>
        <p:txBody>
          <a:bodyPr/>
          <a:lstStyle>
            <a:lvl1pPr marL="0" indent="0" algn="l" defTabSz="914400" rtl="0" eaLnBrk="1" latinLnBrk="0" hangingPunct="1">
              <a:lnSpc>
                <a:spcPct val="100000"/>
              </a:lnSpc>
              <a:spcBef>
                <a:spcPts val="0"/>
              </a:spcBef>
              <a:spcAft>
                <a:spcPts val="1800"/>
              </a:spcAft>
              <a:buClr>
                <a:schemeClr val="tx2"/>
              </a:buClr>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accent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accent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accent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accent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600"/>
              </a:spcAft>
            </a:pPr>
            <a:r>
              <a:rPr lang="en-GB" sz="2000" dirty="0">
                <a:solidFill>
                  <a:schemeClr val="accent5">
                    <a:lumMod val="50000"/>
                  </a:schemeClr>
                </a:solidFill>
                <a:latin typeface="Verdana" pitchFamily="34" charset="0"/>
                <a:ea typeface="Verdana" pitchFamily="34" charset="0"/>
              </a:rPr>
              <a:t>CHED-A … Common Health Entry Document for Animals</a:t>
            </a:r>
          </a:p>
          <a:p>
            <a:pPr>
              <a:spcAft>
                <a:spcPts val="600"/>
              </a:spcAft>
            </a:pPr>
            <a:r>
              <a:rPr lang="en-GB" sz="2000" dirty="0">
                <a:solidFill>
                  <a:schemeClr val="accent5">
                    <a:lumMod val="50000"/>
                  </a:schemeClr>
                </a:solidFill>
                <a:latin typeface="Verdana" pitchFamily="34" charset="0"/>
                <a:ea typeface="Verdana" pitchFamily="34" charset="0"/>
              </a:rPr>
              <a:t>CHED-P … Common Health Entry Document for Products</a:t>
            </a:r>
          </a:p>
          <a:p>
            <a:pPr>
              <a:spcAft>
                <a:spcPts val="600"/>
              </a:spcAft>
            </a:pPr>
            <a:r>
              <a:rPr lang="en-GB" sz="2000" b="1" dirty="0">
                <a:solidFill>
                  <a:srgbClr val="0070C0"/>
                </a:solidFill>
                <a:latin typeface="Verdana" pitchFamily="34" charset="0"/>
                <a:ea typeface="Verdana" pitchFamily="34" charset="0"/>
              </a:rPr>
              <a:t>CHED-D … for Feed and food of non-animal origin</a:t>
            </a:r>
          </a:p>
          <a:p>
            <a:pPr>
              <a:spcAft>
                <a:spcPts val="600"/>
              </a:spcAft>
            </a:pPr>
            <a:r>
              <a:rPr lang="en-GB" sz="2000" dirty="0">
                <a:solidFill>
                  <a:schemeClr val="accent5">
                    <a:lumMod val="50000"/>
                  </a:schemeClr>
                </a:solidFill>
                <a:latin typeface="Verdana" pitchFamily="34" charset="0"/>
                <a:ea typeface="Verdana" pitchFamily="34" charset="0"/>
              </a:rPr>
              <a:t>CHED-PP… for plants and plant products</a:t>
            </a:r>
          </a:p>
        </p:txBody>
      </p:sp>
    </p:spTree>
    <p:extLst>
      <p:ext uri="{BB962C8B-B14F-4D97-AF65-F5344CB8AC3E}">
        <p14:creationId xmlns:p14="http://schemas.microsoft.com/office/powerpoint/2010/main" val="815530820"/>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1"/>
          <p:cNvSpPr>
            <a:spLocks noChangeArrowheads="1"/>
          </p:cNvSpPr>
          <p:nvPr/>
        </p:nvSpPr>
        <p:spPr bwMode="auto">
          <a:xfrm>
            <a:off x="1163780" y="1455738"/>
            <a:ext cx="9714015" cy="913389"/>
          </a:xfrm>
          <a:prstGeom prst="rect">
            <a:avLst/>
          </a:prstGeom>
          <a:solidFill>
            <a:srgbClr val="FFFF00"/>
          </a:solidFill>
          <a:ln w="9360" cap="sq">
            <a:solidFill>
              <a:srgbClr val="133176"/>
            </a:solidFill>
            <a:miter lim="800000"/>
            <a:headEnd/>
            <a:tailEnd/>
          </a:ln>
          <a:effectLst>
            <a:outerShdw dist="23040" dir="5400000" algn="ctr" rotWithShape="0">
              <a:srgbClr val="000000">
                <a:alpha val="35036"/>
              </a:srgbClr>
            </a:outerShdw>
          </a:effec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9pPr>
          </a:lstStyle>
          <a:p>
            <a:pPr algn="ctr" eaLnBrk="1" hangingPunct="1">
              <a:buSzPct val="100000"/>
            </a:pPr>
            <a:endParaRPr lang="lt-LT" altLang="en-US" sz="1600" dirty="0">
              <a:solidFill>
                <a:srgbClr val="000000"/>
              </a:solidFill>
              <a:latin typeface="Verdana" panose="020B0604030504040204" pitchFamily="34" charset="0"/>
              <a:ea typeface="MS PGothic" panose="020B0600070205080204" pitchFamily="34" charset="-128"/>
            </a:endParaRPr>
          </a:p>
          <a:p>
            <a:pPr algn="ctr" eaLnBrk="1" hangingPunct="1">
              <a:buSzPct val="100000"/>
            </a:pPr>
            <a:endParaRPr lang="lt-LT" altLang="en-US" sz="1600" dirty="0">
              <a:solidFill>
                <a:srgbClr val="000000"/>
              </a:solidFill>
              <a:latin typeface="Verdana" panose="020B0604030504040204" pitchFamily="34" charset="0"/>
              <a:ea typeface="MS PGothic" panose="020B0600070205080204" pitchFamily="34" charset="-128"/>
            </a:endParaRPr>
          </a:p>
          <a:p>
            <a:pPr algn="ctr">
              <a:buSzPct val="100000"/>
            </a:pPr>
            <a:endParaRPr lang="en-US" altLang="lt-LT" sz="2800" b="1" dirty="0">
              <a:solidFill>
                <a:srgbClr val="6FA528"/>
              </a:solidFill>
              <a:latin typeface="+mn-lt"/>
              <a:ea typeface="MS PGothic" panose="020B0600070205080204" pitchFamily="34" charset="-128"/>
            </a:endParaRPr>
          </a:p>
          <a:p>
            <a:pPr algn="just">
              <a:buSzPct val="100000"/>
            </a:pPr>
            <a:r>
              <a:rPr lang="en-US" altLang="lt-LT" sz="2400" b="1" dirty="0">
                <a:solidFill>
                  <a:srgbClr val="004494"/>
                </a:solidFill>
                <a:latin typeface="Verdana" pitchFamily="34" charset="0"/>
                <a:ea typeface="Verdana" pitchFamily="34" charset="0"/>
              </a:rPr>
              <a:t>PRIOR NOTIFICATION </a:t>
            </a:r>
            <a:r>
              <a:rPr lang="en-GB" altLang="lt-LT" sz="2000" dirty="0">
                <a:solidFill>
                  <a:srgbClr val="004494"/>
                </a:solidFill>
                <a:latin typeface="Verdana" pitchFamily="34" charset="0"/>
                <a:ea typeface="Verdana" pitchFamily="34" charset="0"/>
              </a:rPr>
              <a:t>-</a:t>
            </a:r>
            <a:r>
              <a:rPr lang="lt-LT" altLang="en-US" sz="2000" dirty="0">
                <a:solidFill>
                  <a:srgbClr val="004494"/>
                </a:solidFill>
                <a:latin typeface="Verdana" pitchFamily="34" charset="0"/>
                <a:ea typeface="Verdana" pitchFamily="34" charset="0"/>
              </a:rPr>
              <a:t> </a:t>
            </a:r>
            <a:r>
              <a:rPr lang="en-GB" altLang="en-US" sz="2000" dirty="0">
                <a:solidFill>
                  <a:srgbClr val="004494"/>
                </a:solidFill>
                <a:latin typeface="Verdana" pitchFamily="34" charset="0"/>
                <a:ea typeface="Verdana" pitchFamily="34" charset="0"/>
              </a:rPr>
              <a:t>CIR</a:t>
            </a:r>
            <a:r>
              <a:rPr lang="lt-LT" altLang="en-US" sz="2000" dirty="0">
                <a:solidFill>
                  <a:srgbClr val="004494"/>
                </a:solidFill>
                <a:latin typeface="Verdana" pitchFamily="34" charset="0"/>
                <a:ea typeface="Verdana" pitchFamily="34" charset="0"/>
              </a:rPr>
              <a:t> (</a:t>
            </a:r>
            <a:r>
              <a:rPr lang="lt-LT" altLang="en-US" sz="2000" dirty="0">
                <a:solidFill>
                  <a:schemeClr val="tx1"/>
                </a:solidFill>
                <a:latin typeface="Verdana" pitchFamily="34" charset="0"/>
                <a:ea typeface="Verdana" pitchFamily="34" charset="0"/>
              </a:rPr>
              <a:t>E</a:t>
            </a:r>
            <a:r>
              <a:rPr lang="de-DE" altLang="en-US" sz="2000" dirty="0">
                <a:solidFill>
                  <a:schemeClr val="tx1"/>
                </a:solidFill>
                <a:latin typeface="Verdana" pitchFamily="34" charset="0"/>
                <a:ea typeface="Verdana" pitchFamily="34" charset="0"/>
              </a:rPr>
              <a:t>U</a:t>
            </a:r>
            <a:r>
              <a:rPr lang="lt-LT" altLang="en-US" sz="2000" dirty="0">
                <a:solidFill>
                  <a:srgbClr val="004494"/>
                </a:solidFill>
                <a:latin typeface="Verdana" pitchFamily="34" charset="0"/>
                <a:ea typeface="Verdana" pitchFamily="34" charset="0"/>
              </a:rPr>
              <a:t>)</a:t>
            </a:r>
            <a:r>
              <a:rPr lang="en-GB" altLang="en-US" sz="2000" dirty="0">
                <a:solidFill>
                  <a:srgbClr val="004494"/>
                </a:solidFill>
                <a:latin typeface="Verdana" pitchFamily="34" charset="0"/>
                <a:ea typeface="Verdana" pitchFamily="34" charset="0"/>
              </a:rPr>
              <a:t> 2019</a:t>
            </a:r>
            <a:r>
              <a:rPr lang="lt-LT" altLang="en-US" sz="2000" dirty="0">
                <a:solidFill>
                  <a:srgbClr val="004494"/>
                </a:solidFill>
                <a:latin typeface="Verdana" pitchFamily="34" charset="0"/>
                <a:ea typeface="Verdana" pitchFamily="34" charset="0"/>
              </a:rPr>
              <a:t>/</a:t>
            </a:r>
            <a:r>
              <a:rPr lang="en-GB" altLang="en-US" sz="2000" dirty="0">
                <a:solidFill>
                  <a:srgbClr val="004494"/>
                </a:solidFill>
                <a:latin typeface="Verdana" pitchFamily="34" charset="0"/>
                <a:ea typeface="Verdana" pitchFamily="34" charset="0"/>
              </a:rPr>
              <a:t>1013</a:t>
            </a:r>
            <a:r>
              <a:rPr lang="es-ES" altLang="en-US" sz="2000" dirty="0">
                <a:solidFill>
                  <a:srgbClr val="004494"/>
                </a:solidFill>
                <a:latin typeface="Verdana" pitchFamily="34" charset="0"/>
                <a:ea typeface="Verdana" pitchFamily="34" charset="0"/>
              </a:rPr>
              <a:t> </a:t>
            </a:r>
            <a:r>
              <a:rPr lang="lt-LT" sz="2000" i="1" dirty="0">
                <a:solidFill>
                  <a:srgbClr val="004494"/>
                </a:solidFill>
                <a:latin typeface="Verdana" pitchFamily="34" charset="0"/>
                <a:ea typeface="Verdana" pitchFamily="34" charset="0"/>
                <a:cs typeface="+mn-cs"/>
              </a:rPr>
              <a:t>(OCR Article 58)</a:t>
            </a:r>
            <a:endParaRPr lang="en-US" sz="2000" b="1" kern="0" dirty="0">
              <a:solidFill>
                <a:srgbClr val="004494"/>
              </a:solidFill>
              <a:latin typeface="Verdana" pitchFamily="34" charset="0"/>
              <a:ea typeface="Verdana" pitchFamily="34" charset="0"/>
              <a:cs typeface="+mn-cs"/>
            </a:endParaRPr>
          </a:p>
          <a:p>
            <a:pPr algn="ctr" eaLnBrk="1" hangingPunct="1">
              <a:buSzPct val="100000"/>
            </a:pPr>
            <a:br>
              <a:rPr lang="en-GB" altLang="en-US" sz="2800" dirty="0">
                <a:solidFill>
                  <a:srgbClr val="000000"/>
                </a:solidFill>
                <a:latin typeface="Verdana" panose="020B0604030504040204" pitchFamily="34" charset="0"/>
                <a:ea typeface="MS PGothic" panose="020B0600070205080204" pitchFamily="34" charset="-128"/>
              </a:rPr>
            </a:br>
            <a:br>
              <a:rPr lang="en-GB" altLang="en-US" sz="1600" dirty="0">
                <a:solidFill>
                  <a:srgbClr val="000000"/>
                </a:solidFill>
                <a:latin typeface="Verdana" panose="020B0604030504040204" pitchFamily="34" charset="0"/>
                <a:ea typeface="MS PGothic" panose="020B0600070205080204" pitchFamily="34" charset="-128"/>
              </a:rPr>
            </a:br>
            <a:r>
              <a:rPr lang="en-GB" altLang="en-US" sz="1600" dirty="0">
                <a:solidFill>
                  <a:srgbClr val="000000"/>
                </a:solidFill>
                <a:latin typeface="Verdana" panose="020B0604030504040204" pitchFamily="34" charset="0"/>
                <a:ea typeface="MS PGothic" panose="020B0600070205080204" pitchFamily="34" charset="-128"/>
              </a:rPr>
              <a:t> </a:t>
            </a:r>
          </a:p>
        </p:txBody>
      </p:sp>
      <p:sp>
        <p:nvSpPr>
          <p:cNvPr id="4" name="Rectangle 3"/>
          <p:cNvSpPr/>
          <p:nvPr/>
        </p:nvSpPr>
        <p:spPr>
          <a:xfrm>
            <a:off x="1163782" y="2507673"/>
            <a:ext cx="9714015" cy="1759527"/>
          </a:xfrm>
          <a:prstGeom prst="rect">
            <a:avLst/>
          </a:prstGeom>
          <a:solidFill>
            <a:srgbClr val="BDDEFF"/>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r>
              <a:rPr lang="lt-LT" sz="2000" b="1" dirty="0">
                <a:solidFill>
                  <a:schemeClr val="accent5">
                    <a:lumMod val="50000"/>
                  </a:schemeClr>
                </a:solidFill>
                <a:latin typeface="Verdana" pitchFamily="34" charset="0"/>
                <a:ea typeface="Verdana" pitchFamily="34" charset="0"/>
              </a:rPr>
              <a:t>Prior notification must be:</a:t>
            </a:r>
            <a:endParaRPr lang="lt-LT" sz="2000" dirty="0">
              <a:solidFill>
                <a:schemeClr val="accent5">
                  <a:lumMod val="50000"/>
                </a:schemeClr>
              </a:solidFill>
              <a:latin typeface="Verdana" pitchFamily="34" charset="0"/>
              <a:ea typeface="Verdana" pitchFamily="34" charset="0"/>
            </a:endParaRPr>
          </a:p>
          <a:p>
            <a:pPr marL="342900" indent="-342900">
              <a:buFont typeface="Arial" panose="020B0604020202020204" pitchFamily="34" charset="0"/>
              <a:buChar char="•"/>
            </a:pPr>
            <a:r>
              <a:rPr lang="lt-LT" sz="2000" dirty="0">
                <a:solidFill>
                  <a:schemeClr val="accent5">
                    <a:lumMod val="50000"/>
                  </a:schemeClr>
                </a:solidFill>
                <a:latin typeface="Verdana" pitchFamily="34" charset="0"/>
                <a:ea typeface="Verdana" pitchFamily="34" charset="0"/>
              </a:rPr>
              <a:t>done by the operator;</a:t>
            </a:r>
          </a:p>
          <a:p>
            <a:pPr marL="342900" indent="-342900">
              <a:buFont typeface="Arial" panose="020B0604020202020204" pitchFamily="34" charset="0"/>
              <a:buChar char="•"/>
            </a:pPr>
            <a:r>
              <a:rPr lang="en-US" sz="2000" dirty="0">
                <a:solidFill>
                  <a:schemeClr val="accent5">
                    <a:lumMod val="50000"/>
                  </a:schemeClr>
                </a:solidFill>
                <a:latin typeface="Verdana" pitchFamily="34" charset="0"/>
                <a:ea typeface="Verdana" pitchFamily="34" charset="0"/>
              </a:rPr>
              <a:t>before consignments entering the Union;</a:t>
            </a:r>
          </a:p>
          <a:p>
            <a:pPr marL="342900" indent="-342900">
              <a:buFont typeface="Arial" panose="020B0604020202020204" pitchFamily="34" charset="0"/>
              <a:buChar char="•"/>
            </a:pPr>
            <a:r>
              <a:rPr lang="en-US" sz="2000" dirty="0">
                <a:solidFill>
                  <a:schemeClr val="accent5">
                    <a:lumMod val="50000"/>
                  </a:schemeClr>
                </a:solidFill>
                <a:latin typeface="Verdana" pitchFamily="34" charset="0"/>
                <a:ea typeface="Verdana" pitchFamily="34" charset="0"/>
              </a:rPr>
              <a:t>one working day (24 h) before arrival of the consignments;</a:t>
            </a:r>
          </a:p>
          <a:p>
            <a:pPr marL="342900" indent="-342900">
              <a:buFont typeface="Arial" panose="020B0604020202020204" pitchFamily="34" charset="0"/>
              <a:buChar char="•"/>
            </a:pPr>
            <a:r>
              <a:rPr lang="lt-LT" sz="2000" dirty="0">
                <a:solidFill>
                  <a:schemeClr val="accent5">
                    <a:lumMod val="50000"/>
                  </a:schemeClr>
                </a:solidFill>
                <a:latin typeface="Verdana" pitchFamily="34" charset="0"/>
                <a:ea typeface="Verdana" pitchFamily="34" charset="0"/>
              </a:rPr>
              <a:t>through the IMSOC.</a:t>
            </a:r>
          </a:p>
        </p:txBody>
      </p:sp>
      <p:sp>
        <p:nvSpPr>
          <p:cNvPr id="5" name="Rectangle 4"/>
          <p:cNvSpPr/>
          <p:nvPr/>
        </p:nvSpPr>
        <p:spPr>
          <a:xfrm>
            <a:off x="1163782" y="4433454"/>
            <a:ext cx="9714015" cy="1925783"/>
          </a:xfrm>
          <a:prstGeom prst="rect">
            <a:avLst/>
          </a:prstGeom>
          <a:solidFill>
            <a:srgbClr val="BDDEFF"/>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eaLnBrk="1" hangingPunct="1">
              <a:buClr>
                <a:srgbClr val="000000"/>
              </a:buClr>
              <a:buSzPct val="100000"/>
              <a:buFont typeface="Times New Roman" panose="02020603050405020304" pitchFamily="18" charset="0"/>
              <a:buNone/>
              <a:defRPr/>
            </a:pPr>
            <a:endParaRPr lang="en-US" altLang="lt-LT" sz="2400" dirty="0">
              <a:solidFill>
                <a:srgbClr val="000000"/>
              </a:solidFill>
              <a:ea typeface="MS PGothic" panose="020B0600070205080204" pitchFamily="34" charset="-128"/>
            </a:endParaRPr>
          </a:p>
          <a:p>
            <a:pPr eaLnBrk="1" hangingPunct="1">
              <a:buClr>
                <a:srgbClr val="000000"/>
              </a:buClr>
              <a:buSzPct val="100000"/>
              <a:buFont typeface="Times New Roman" panose="02020603050405020304" pitchFamily="18" charset="0"/>
              <a:buNone/>
              <a:defRPr/>
            </a:pPr>
            <a:r>
              <a:rPr lang="en-US" altLang="lt-LT" sz="2000" b="1" dirty="0">
                <a:solidFill>
                  <a:schemeClr val="accent5">
                    <a:lumMod val="50000"/>
                  </a:schemeClr>
                </a:solidFill>
                <a:latin typeface="Verdana" pitchFamily="34" charset="0"/>
                <a:ea typeface="Verdana" pitchFamily="34" charset="0"/>
              </a:rPr>
              <a:t>Exemptions:</a:t>
            </a:r>
          </a:p>
          <a:p>
            <a:pPr marL="285750" indent="-285750">
              <a:buFont typeface="Arial" panose="020B0604020202020204" pitchFamily="34" charset="0"/>
              <a:buChar char="•"/>
            </a:pPr>
            <a:r>
              <a:rPr lang="en-US" sz="2000" dirty="0">
                <a:solidFill>
                  <a:schemeClr val="accent5">
                    <a:lumMod val="50000"/>
                  </a:schemeClr>
                </a:solidFill>
                <a:latin typeface="Verdana" pitchFamily="34" charset="0"/>
                <a:ea typeface="Verdana" pitchFamily="34" charset="0"/>
              </a:rPr>
              <a:t>In cases due to  transport-related logistical constraints, if it may not be possible – 4 h before arrival.</a:t>
            </a:r>
          </a:p>
          <a:p>
            <a:pPr marL="285750" indent="-285750">
              <a:buFont typeface="Arial" panose="020B0604020202020204" pitchFamily="34" charset="0"/>
              <a:buChar char="•"/>
            </a:pPr>
            <a:r>
              <a:rPr lang="en-US" altLang="lt-LT" sz="2000" dirty="0">
                <a:solidFill>
                  <a:schemeClr val="accent5">
                    <a:lumMod val="50000"/>
                  </a:schemeClr>
                </a:solidFill>
                <a:latin typeface="Verdana" pitchFamily="34" charset="0"/>
                <a:ea typeface="Verdana" pitchFamily="34" charset="0"/>
              </a:rPr>
              <a:t>In order t</a:t>
            </a:r>
            <a:r>
              <a:rPr lang="en-US" sz="2000" dirty="0">
                <a:solidFill>
                  <a:schemeClr val="accent5">
                    <a:lumMod val="50000"/>
                  </a:schemeClr>
                </a:solidFill>
                <a:latin typeface="Verdana" pitchFamily="34" charset="0"/>
                <a:ea typeface="Verdana" pitchFamily="34" charset="0"/>
              </a:rPr>
              <a:t>o give sufficient time for the CA to organize the controls at the BCP </a:t>
            </a:r>
            <a:r>
              <a:rPr lang="en-US" altLang="lt-LT" sz="2000" dirty="0">
                <a:solidFill>
                  <a:schemeClr val="accent5">
                    <a:lumMod val="50000"/>
                  </a:schemeClr>
                </a:solidFill>
                <a:latin typeface="Verdana" pitchFamily="34" charset="0"/>
                <a:ea typeface="Verdana" pitchFamily="34" charset="0"/>
              </a:rPr>
              <a:t>designated for imports of unprocessed logs and wood - up to five (5) working days.</a:t>
            </a:r>
            <a:endParaRPr lang="sv-SE" altLang="lt-LT" sz="2000" dirty="0">
              <a:solidFill>
                <a:schemeClr val="accent5">
                  <a:lumMod val="50000"/>
                </a:schemeClr>
              </a:solidFill>
              <a:latin typeface="Verdana" pitchFamily="34" charset="0"/>
              <a:ea typeface="Verdana" pitchFamily="34" charset="0"/>
            </a:endParaRPr>
          </a:p>
          <a:p>
            <a:pPr marL="285750" indent="-285750">
              <a:buFont typeface="Arial" panose="020B0604020202020204" pitchFamily="34" charset="0"/>
              <a:buChar char="•"/>
            </a:pPr>
            <a:endParaRPr lang="en-US" dirty="0">
              <a:solidFill>
                <a:schemeClr val="tx1"/>
              </a:solidFill>
            </a:endParaRPr>
          </a:p>
          <a:p>
            <a:pPr eaLnBrk="1" hangingPunct="1">
              <a:buClr>
                <a:srgbClr val="000000"/>
              </a:buClr>
              <a:buSzPct val="100000"/>
              <a:buFont typeface="Times New Roman" panose="02020603050405020304" pitchFamily="18" charset="0"/>
              <a:buNone/>
              <a:defRPr/>
            </a:pPr>
            <a:endParaRPr lang="en-US" altLang="lt-LT" sz="1600" b="1" dirty="0">
              <a:solidFill>
                <a:srgbClr val="000000"/>
              </a:solidFill>
              <a:latin typeface="Verdana" panose="020B0604030504040204" pitchFamily="34" charset="0"/>
              <a:ea typeface="MS PGothic" panose="020B0600070205080204" pitchFamily="34" charset="-128"/>
            </a:endParaRPr>
          </a:p>
        </p:txBody>
      </p:sp>
      <p:pic>
        <p:nvPicPr>
          <p:cNvPr id="2" name="Picture 1"/>
          <p:cNvPicPr>
            <a:picLocks noChangeAspect="1"/>
          </p:cNvPicPr>
          <p:nvPr/>
        </p:nvPicPr>
        <p:blipFill>
          <a:blip r:embed="rId3"/>
          <a:stretch>
            <a:fillRect/>
          </a:stretch>
        </p:blipFill>
        <p:spPr>
          <a:xfrm>
            <a:off x="9740616" y="2507673"/>
            <a:ext cx="1137180" cy="1579417"/>
          </a:xfrm>
          <a:prstGeom prst="rect">
            <a:avLst/>
          </a:prstGeom>
        </p:spPr>
      </p:pic>
    </p:spTree>
    <p:extLst>
      <p:ext uri="{BB962C8B-B14F-4D97-AF65-F5344CB8AC3E}">
        <p14:creationId xmlns:p14="http://schemas.microsoft.com/office/powerpoint/2010/main" val="241476085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51784" y="2260727"/>
            <a:ext cx="6958956" cy="3578672"/>
          </a:xfrm>
          <a:prstGeom prst="rect">
            <a:avLst/>
          </a:prstGeom>
          <a:noFill/>
        </p:spPr>
        <p:txBody>
          <a:bodyPr wrap="none" rtlCol="0">
            <a:spAutoFit/>
          </a:bodyPr>
          <a:lstStyle/>
          <a:p>
            <a:pPr marL="342900" indent="-342900">
              <a:lnSpc>
                <a:spcPct val="150000"/>
              </a:lnSpc>
              <a:buFont typeface="Wingdings" panose="05000000000000000000" pitchFamily="2" charset="2"/>
              <a:buChar char="§"/>
            </a:pPr>
            <a:r>
              <a:rPr lang="de-DE" sz="2200" b="0" dirty="0">
                <a:solidFill>
                  <a:srgbClr val="0F5494"/>
                </a:solidFill>
                <a:latin typeface="Verdana" pitchFamily="34" charset="0"/>
                <a:ea typeface="Verdana" pitchFamily="34" charset="0"/>
              </a:rPr>
              <a:t>EU </a:t>
            </a:r>
            <a:r>
              <a:rPr lang="de-DE" sz="2200" b="0" dirty="0" err="1">
                <a:solidFill>
                  <a:srgbClr val="0F5494"/>
                </a:solidFill>
                <a:latin typeface="Verdana" pitchFamily="34" charset="0"/>
                <a:ea typeface="Verdana" pitchFamily="34" charset="0"/>
              </a:rPr>
              <a:t>single</a:t>
            </a:r>
            <a:r>
              <a:rPr lang="de-DE" sz="2200" b="0" dirty="0">
                <a:solidFill>
                  <a:srgbClr val="0F5494"/>
                </a:solidFill>
                <a:latin typeface="Verdana" pitchFamily="34" charset="0"/>
                <a:ea typeface="Verdana" pitchFamily="34" charset="0"/>
              </a:rPr>
              <a:t> </a:t>
            </a:r>
            <a:r>
              <a:rPr lang="de-DE" sz="2200" b="0" dirty="0" err="1">
                <a:solidFill>
                  <a:srgbClr val="0F5494"/>
                </a:solidFill>
                <a:latin typeface="Verdana" pitchFamily="34" charset="0"/>
                <a:ea typeface="Verdana" pitchFamily="34" charset="0"/>
              </a:rPr>
              <a:t>market</a:t>
            </a:r>
            <a:endParaRPr lang="de-DE" sz="2200" b="0" dirty="0">
              <a:solidFill>
                <a:srgbClr val="0F5494"/>
              </a:solidFill>
              <a:latin typeface="Verdana" pitchFamily="34" charset="0"/>
              <a:ea typeface="Verdana" pitchFamily="34" charset="0"/>
            </a:endParaRPr>
          </a:p>
          <a:p>
            <a:pPr marL="342900" indent="-342900">
              <a:lnSpc>
                <a:spcPct val="150000"/>
              </a:lnSpc>
              <a:buFont typeface="Wingdings" panose="05000000000000000000" pitchFamily="2" charset="2"/>
              <a:buChar char="§"/>
            </a:pPr>
            <a:r>
              <a:rPr lang="de-DE" sz="2200" b="0" dirty="0" err="1">
                <a:solidFill>
                  <a:srgbClr val="0F5494"/>
                </a:solidFill>
                <a:latin typeface="Verdana" pitchFamily="34" charset="0"/>
                <a:ea typeface="Verdana" pitchFamily="34" charset="0"/>
              </a:rPr>
              <a:t>free</a:t>
            </a:r>
            <a:r>
              <a:rPr lang="de-DE" sz="2200" b="0" dirty="0">
                <a:solidFill>
                  <a:srgbClr val="0F5494"/>
                </a:solidFill>
                <a:latin typeface="Verdana" pitchFamily="34" charset="0"/>
                <a:ea typeface="Verdana" pitchFamily="34" charset="0"/>
              </a:rPr>
              <a:t> </a:t>
            </a:r>
            <a:r>
              <a:rPr lang="de-DE" sz="2200" b="0" dirty="0" err="1">
                <a:solidFill>
                  <a:srgbClr val="0F5494"/>
                </a:solidFill>
                <a:latin typeface="Verdana" pitchFamily="34" charset="0"/>
                <a:ea typeface="Verdana" pitchFamily="34" charset="0"/>
              </a:rPr>
              <a:t>circulation</a:t>
            </a:r>
            <a:r>
              <a:rPr lang="de-DE" sz="2200" b="0" dirty="0">
                <a:solidFill>
                  <a:srgbClr val="0F5494"/>
                </a:solidFill>
                <a:latin typeface="Verdana" pitchFamily="34" charset="0"/>
                <a:ea typeface="Verdana" pitchFamily="34" charset="0"/>
              </a:rPr>
              <a:t> </a:t>
            </a:r>
            <a:r>
              <a:rPr lang="de-DE" sz="2200" b="0" dirty="0" err="1">
                <a:solidFill>
                  <a:srgbClr val="0F5494"/>
                </a:solidFill>
                <a:latin typeface="Verdana" pitchFamily="34" charset="0"/>
                <a:ea typeface="Verdana" pitchFamily="34" charset="0"/>
              </a:rPr>
              <a:t>of</a:t>
            </a:r>
            <a:r>
              <a:rPr lang="de-DE" sz="2200" b="0" dirty="0">
                <a:solidFill>
                  <a:srgbClr val="0F5494"/>
                </a:solidFill>
                <a:latin typeface="Verdana" pitchFamily="34" charset="0"/>
                <a:ea typeface="Verdana" pitchFamily="34" charset="0"/>
              </a:rPr>
              <a:t> </a:t>
            </a:r>
            <a:r>
              <a:rPr lang="de-DE" sz="2200" b="0" dirty="0" err="1">
                <a:solidFill>
                  <a:srgbClr val="0F5494"/>
                </a:solidFill>
                <a:latin typeface="Verdana" pitchFamily="34" charset="0"/>
                <a:ea typeface="Verdana" pitchFamily="34" charset="0"/>
              </a:rPr>
              <a:t>goods</a:t>
            </a:r>
            <a:r>
              <a:rPr lang="de-DE" sz="2200" b="0" dirty="0">
                <a:solidFill>
                  <a:srgbClr val="0F5494"/>
                </a:solidFill>
                <a:latin typeface="Verdana" pitchFamily="34" charset="0"/>
                <a:ea typeface="Verdana" pitchFamily="34" charset="0"/>
              </a:rPr>
              <a:t>, </a:t>
            </a:r>
            <a:r>
              <a:rPr lang="de-DE" sz="2200" b="0" dirty="0" err="1">
                <a:solidFill>
                  <a:srgbClr val="0F5494"/>
                </a:solidFill>
                <a:latin typeface="Verdana" pitchFamily="34" charset="0"/>
                <a:ea typeface="Verdana" pitchFamily="34" charset="0"/>
              </a:rPr>
              <a:t>people</a:t>
            </a:r>
            <a:r>
              <a:rPr lang="de-DE" sz="2200" b="0" dirty="0">
                <a:solidFill>
                  <a:srgbClr val="0F5494"/>
                </a:solidFill>
                <a:latin typeface="Verdana" pitchFamily="34" charset="0"/>
                <a:ea typeface="Verdana" pitchFamily="34" charset="0"/>
              </a:rPr>
              <a:t> </a:t>
            </a:r>
            <a:r>
              <a:rPr lang="de-DE" sz="2200" b="0" dirty="0" err="1">
                <a:solidFill>
                  <a:srgbClr val="0F5494"/>
                </a:solidFill>
                <a:latin typeface="Verdana" pitchFamily="34" charset="0"/>
                <a:ea typeface="Verdana" pitchFamily="34" charset="0"/>
              </a:rPr>
              <a:t>and</a:t>
            </a:r>
            <a:r>
              <a:rPr lang="de-DE" sz="2200" b="0" dirty="0">
                <a:solidFill>
                  <a:srgbClr val="0F5494"/>
                </a:solidFill>
                <a:latin typeface="Verdana" pitchFamily="34" charset="0"/>
                <a:ea typeface="Verdana" pitchFamily="34" charset="0"/>
              </a:rPr>
              <a:t> </a:t>
            </a:r>
            <a:r>
              <a:rPr lang="de-DE" sz="2200" b="0" dirty="0" err="1">
                <a:solidFill>
                  <a:srgbClr val="0F5494"/>
                </a:solidFill>
                <a:latin typeface="Verdana" pitchFamily="34" charset="0"/>
                <a:ea typeface="Verdana" pitchFamily="34" charset="0"/>
              </a:rPr>
              <a:t>services</a:t>
            </a:r>
            <a:endParaRPr lang="de-DE" sz="2200" b="0" dirty="0">
              <a:solidFill>
                <a:srgbClr val="0F5494"/>
              </a:solidFill>
              <a:latin typeface="Verdana" pitchFamily="34" charset="0"/>
              <a:ea typeface="Verdana" pitchFamily="34" charset="0"/>
            </a:endParaRPr>
          </a:p>
          <a:p>
            <a:pPr marL="342900" indent="-342900">
              <a:lnSpc>
                <a:spcPct val="150000"/>
              </a:lnSpc>
              <a:buFont typeface="Wingdings" panose="05000000000000000000" pitchFamily="2" charset="2"/>
              <a:buChar char="§"/>
            </a:pPr>
            <a:endParaRPr lang="de-DE" sz="2200" b="0" dirty="0">
              <a:solidFill>
                <a:srgbClr val="0F5494"/>
              </a:solidFill>
              <a:latin typeface="Verdana" pitchFamily="34" charset="0"/>
              <a:ea typeface="Verdana" pitchFamily="34" charset="0"/>
            </a:endParaRPr>
          </a:p>
          <a:p>
            <a:pPr marL="342900" indent="-342900">
              <a:lnSpc>
                <a:spcPct val="150000"/>
              </a:lnSpc>
              <a:buFont typeface="Wingdings" panose="05000000000000000000" pitchFamily="2" charset="2"/>
              <a:buChar char="ü"/>
            </a:pPr>
            <a:r>
              <a:rPr lang="de-DE" sz="2200" dirty="0" err="1">
                <a:solidFill>
                  <a:srgbClr val="0F5494"/>
                </a:solidFill>
                <a:latin typeface="Verdana" pitchFamily="34" charset="0"/>
                <a:ea typeface="Verdana" pitchFamily="34" charset="0"/>
              </a:rPr>
              <a:t>harmonized</a:t>
            </a:r>
            <a:r>
              <a:rPr lang="de-DE" sz="2200" dirty="0">
                <a:solidFill>
                  <a:srgbClr val="0F5494"/>
                </a:solidFill>
                <a:latin typeface="Verdana" pitchFamily="34" charset="0"/>
                <a:ea typeface="Verdana" pitchFamily="34" charset="0"/>
              </a:rPr>
              <a:t> </a:t>
            </a:r>
            <a:r>
              <a:rPr lang="de-DE" sz="2200" dirty="0" err="1">
                <a:solidFill>
                  <a:srgbClr val="0F5494"/>
                </a:solidFill>
                <a:latin typeface="Verdana" pitchFamily="34" charset="0"/>
                <a:ea typeface="Verdana" pitchFamily="34" charset="0"/>
              </a:rPr>
              <a:t>rules</a:t>
            </a:r>
            <a:r>
              <a:rPr lang="de-DE" sz="2200" dirty="0">
                <a:solidFill>
                  <a:srgbClr val="0F5494"/>
                </a:solidFill>
                <a:latin typeface="Verdana" pitchFamily="34" charset="0"/>
                <a:ea typeface="Verdana" pitchFamily="34" charset="0"/>
              </a:rPr>
              <a:t> </a:t>
            </a:r>
            <a:r>
              <a:rPr lang="de-DE" sz="2200" dirty="0" err="1">
                <a:solidFill>
                  <a:srgbClr val="0F5494"/>
                </a:solidFill>
                <a:latin typeface="Verdana" pitchFamily="34" charset="0"/>
                <a:ea typeface="Verdana" pitchFamily="34" charset="0"/>
              </a:rPr>
              <a:t>for</a:t>
            </a:r>
            <a:r>
              <a:rPr lang="de-DE" sz="2200" dirty="0">
                <a:solidFill>
                  <a:srgbClr val="0F5494"/>
                </a:solidFill>
                <a:latin typeface="Verdana" pitchFamily="34" charset="0"/>
                <a:ea typeface="Verdana" pitchFamily="34" charset="0"/>
              </a:rPr>
              <a:t> </a:t>
            </a:r>
            <a:r>
              <a:rPr lang="de-DE" sz="2200" dirty="0" err="1">
                <a:solidFill>
                  <a:srgbClr val="0F5494"/>
                </a:solidFill>
                <a:latin typeface="Verdana" pitchFamily="34" charset="0"/>
                <a:ea typeface="Verdana" pitchFamily="34" charset="0"/>
              </a:rPr>
              <a:t>agri</a:t>
            </a:r>
            <a:r>
              <a:rPr lang="de-DE" sz="2200" dirty="0">
                <a:solidFill>
                  <a:srgbClr val="0F5494"/>
                </a:solidFill>
                <a:latin typeface="Verdana" pitchFamily="34" charset="0"/>
                <a:ea typeface="Verdana" pitchFamily="34" charset="0"/>
              </a:rPr>
              <a:t>-food </a:t>
            </a:r>
            <a:r>
              <a:rPr lang="de-DE" sz="2200" dirty="0" err="1">
                <a:solidFill>
                  <a:srgbClr val="0F5494"/>
                </a:solidFill>
                <a:latin typeface="Verdana" pitchFamily="34" charset="0"/>
                <a:ea typeface="Verdana" pitchFamily="34" charset="0"/>
              </a:rPr>
              <a:t>trade</a:t>
            </a:r>
            <a:endParaRPr lang="de-DE" sz="2200" dirty="0">
              <a:solidFill>
                <a:srgbClr val="0F5494"/>
              </a:solidFill>
              <a:latin typeface="Verdana" pitchFamily="34" charset="0"/>
              <a:ea typeface="Verdana" pitchFamily="34" charset="0"/>
            </a:endParaRPr>
          </a:p>
          <a:p>
            <a:pPr marL="342900" indent="-342900">
              <a:lnSpc>
                <a:spcPct val="150000"/>
              </a:lnSpc>
              <a:buFont typeface="Wingdings" panose="05000000000000000000" pitchFamily="2" charset="2"/>
              <a:buChar char="ü"/>
            </a:pPr>
            <a:r>
              <a:rPr lang="de-DE" sz="2200" dirty="0" err="1">
                <a:solidFill>
                  <a:srgbClr val="0F5494"/>
                </a:solidFill>
                <a:latin typeface="Verdana" pitchFamily="34" charset="0"/>
                <a:ea typeface="Verdana" pitchFamily="34" charset="0"/>
              </a:rPr>
              <a:t>harmonized</a:t>
            </a:r>
            <a:r>
              <a:rPr lang="de-DE" sz="2200" dirty="0">
                <a:solidFill>
                  <a:srgbClr val="0F5494"/>
                </a:solidFill>
                <a:latin typeface="Verdana" pitchFamily="34" charset="0"/>
                <a:ea typeface="Verdana" pitchFamily="34" charset="0"/>
              </a:rPr>
              <a:t> </a:t>
            </a:r>
            <a:r>
              <a:rPr lang="de-DE" sz="2200" dirty="0" err="1">
                <a:solidFill>
                  <a:srgbClr val="0F5494"/>
                </a:solidFill>
                <a:latin typeface="Verdana" pitchFamily="34" charset="0"/>
                <a:ea typeface="Verdana" pitchFamily="34" charset="0"/>
              </a:rPr>
              <a:t>rules</a:t>
            </a:r>
            <a:r>
              <a:rPr lang="de-DE" sz="2200" dirty="0">
                <a:solidFill>
                  <a:srgbClr val="0F5494"/>
                </a:solidFill>
                <a:latin typeface="Verdana" pitchFamily="34" charset="0"/>
                <a:ea typeface="Verdana" pitchFamily="34" charset="0"/>
              </a:rPr>
              <a:t> </a:t>
            </a:r>
            <a:r>
              <a:rPr lang="de-DE" sz="2200" dirty="0" err="1">
                <a:solidFill>
                  <a:srgbClr val="0F5494"/>
                </a:solidFill>
                <a:latin typeface="Verdana" pitchFamily="34" charset="0"/>
                <a:ea typeface="Verdana" pitchFamily="34" charset="0"/>
              </a:rPr>
              <a:t>for</a:t>
            </a:r>
            <a:r>
              <a:rPr lang="de-DE" sz="2200" dirty="0">
                <a:solidFill>
                  <a:srgbClr val="0F5494"/>
                </a:solidFill>
                <a:latin typeface="Verdana" pitchFamily="34" charset="0"/>
                <a:ea typeface="Verdana" pitchFamily="34" charset="0"/>
              </a:rPr>
              <a:t> </a:t>
            </a:r>
            <a:r>
              <a:rPr lang="de-DE" sz="2200" dirty="0" err="1">
                <a:solidFill>
                  <a:srgbClr val="0F5494"/>
                </a:solidFill>
                <a:latin typeface="Verdana" pitchFamily="34" charset="0"/>
                <a:ea typeface="Verdana" pitchFamily="34" charset="0"/>
              </a:rPr>
              <a:t>official</a:t>
            </a:r>
            <a:r>
              <a:rPr lang="de-DE" sz="2200" dirty="0">
                <a:solidFill>
                  <a:srgbClr val="0F5494"/>
                </a:solidFill>
                <a:latin typeface="Verdana" pitchFamily="34" charset="0"/>
                <a:ea typeface="Verdana" pitchFamily="34" charset="0"/>
              </a:rPr>
              <a:t> </a:t>
            </a:r>
            <a:r>
              <a:rPr lang="de-DE" sz="2200" dirty="0" err="1">
                <a:solidFill>
                  <a:srgbClr val="0F5494"/>
                </a:solidFill>
                <a:latin typeface="Verdana" pitchFamily="34" charset="0"/>
                <a:ea typeface="Verdana" pitchFamily="34" charset="0"/>
              </a:rPr>
              <a:t>controls</a:t>
            </a:r>
            <a:endParaRPr lang="de-DE" sz="2200" dirty="0">
              <a:solidFill>
                <a:srgbClr val="0F5494"/>
              </a:solidFill>
              <a:latin typeface="Verdana" pitchFamily="34" charset="0"/>
              <a:ea typeface="Verdana" pitchFamily="34" charset="0"/>
            </a:endParaRPr>
          </a:p>
          <a:p>
            <a:pPr marL="800100" lvl="1" indent="-342900">
              <a:lnSpc>
                <a:spcPct val="150000"/>
              </a:lnSpc>
              <a:buFont typeface="Wingdings" panose="05000000000000000000" pitchFamily="2" charset="2"/>
              <a:buChar char="§"/>
            </a:pPr>
            <a:r>
              <a:rPr lang="de-DE" sz="2200" b="0" dirty="0" err="1">
                <a:solidFill>
                  <a:srgbClr val="0F5494"/>
                </a:solidFill>
                <a:latin typeface="Verdana" pitchFamily="34" charset="0"/>
                <a:ea typeface="Verdana" pitchFamily="34" charset="0"/>
              </a:rPr>
              <a:t>businesses</a:t>
            </a:r>
            <a:r>
              <a:rPr lang="de-DE" sz="2200" b="0" dirty="0">
                <a:solidFill>
                  <a:srgbClr val="0F5494"/>
                </a:solidFill>
                <a:latin typeface="Verdana" pitchFamily="34" charset="0"/>
                <a:ea typeface="Verdana" pitchFamily="34" charset="0"/>
              </a:rPr>
              <a:t> </a:t>
            </a:r>
            <a:r>
              <a:rPr lang="de-DE" sz="2200" b="0" dirty="0" err="1">
                <a:solidFill>
                  <a:srgbClr val="0F5494"/>
                </a:solidFill>
                <a:latin typeface="Verdana" pitchFamily="34" charset="0"/>
                <a:ea typeface="Verdana" pitchFamily="34" charset="0"/>
              </a:rPr>
              <a:t>and</a:t>
            </a:r>
            <a:r>
              <a:rPr lang="de-DE" sz="2200" b="0" dirty="0">
                <a:solidFill>
                  <a:srgbClr val="0F5494"/>
                </a:solidFill>
                <a:latin typeface="Verdana" pitchFamily="34" charset="0"/>
                <a:ea typeface="Verdana" pitchFamily="34" charset="0"/>
              </a:rPr>
              <a:t> </a:t>
            </a:r>
            <a:r>
              <a:rPr lang="de-DE" sz="2200" b="0" dirty="0" err="1">
                <a:solidFill>
                  <a:srgbClr val="0F5494"/>
                </a:solidFill>
                <a:latin typeface="Verdana" pitchFamily="34" charset="0"/>
                <a:ea typeface="Verdana" pitchFamily="34" charset="0"/>
              </a:rPr>
              <a:t>products</a:t>
            </a:r>
            <a:r>
              <a:rPr lang="de-DE" sz="2200" b="0" dirty="0">
                <a:solidFill>
                  <a:srgbClr val="0F5494"/>
                </a:solidFill>
                <a:latin typeface="Verdana" pitchFamily="34" charset="0"/>
                <a:ea typeface="Verdana" pitchFamily="34" charset="0"/>
              </a:rPr>
              <a:t> on </a:t>
            </a:r>
            <a:r>
              <a:rPr lang="de-DE" sz="2200" b="0" dirty="0" err="1">
                <a:solidFill>
                  <a:srgbClr val="0F5494"/>
                </a:solidFill>
                <a:latin typeface="Verdana" pitchFamily="34" charset="0"/>
                <a:ea typeface="Verdana" pitchFamily="34" charset="0"/>
              </a:rPr>
              <a:t>the</a:t>
            </a:r>
            <a:r>
              <a:rPr lang="de-DE" sz="2200" b="0" dirty="0">
                <a:solidFill>
                  <a:srgbClr val="0F5494"/>
                </a:solidFill>
                <a:latin typeface="Verdana" pitchFamily="34" charset="0"/>
                <a:ea typeface="Verdana" pitchFamily="34" charset="0"/>
              </a:rPr>
              <a:t> </a:t>
            </a:r>
            <a:r>
              <a:rPr lang="de-DE" sz="2200" b="0" dirty="0" err="1">
                <a:solidFill>
                  <a:srgbClr val="0F5494"/>
                </a:solidFill>
                <a:latin typeface="Verdana" pitchFamily="34" charset="0"/>
                <a:ea typeface="Verdana" pitchFamily="34" charset="0"/>
              </a:rPr>
              <a:t>market</a:t>
            </a:r>
            <a:endParaRPr lang="de-DE" sz="2200" b="0" dirty="0">
              <a:solidFill>
                <a:srgbClr val="0F5494"/>
              </a:solidFill>
              <a:latin typeface="Verdana" pitchFamily="34" charset="0"/>
              <a:ea typeface="Verdana" pitchFamily="34" charset="0"/>
            </a:endParaRPr>
          </a:p>
          <a:p>
            <a:pPr marL="800100" lvl="1" indent="-342900">
              <a:lnSpc>
                <a:spcPct val="150000"/>
              </a:lnSpc>
              <a:buFont typeface="Wingdings" panose="05000000000000000000" pitchFamily="2" charset="2"/>
              <a:buChar char="§"/>
            </a:pPr>
            <a:r>
              <a:rPr lang="de-DE" sz="2200" b="0" dirty="0" err="1">
                <a:solidFill>
                  <a:srgbClr val="0F5494"/>
                </a:solidFill>
                <a:latin typeface="Verdana" pitchFamily="34" charset="0"/>
                <a:ea typeface="Verdana" pitchFamily="34" charset="0"/>
              </a:rPr>
              <a:t>products</a:t>
            </a:r>
            <a:r>
              <a:rPr lang="de-DE" sz="2200" b="0" dirty="0">
                <a:solidFill>
                  <a:srgbClr val="0F5494"/>
                </a:solidFill>
                <a:latin typeface="Verdana" pitchFamily="34" charset="0"/>
                <a:ea typeface="Verdana" pitchFamily="34" charset="0"/>
              </a:rPr>
              <a:t> </a:t>
            </a:r>
            <a:r>
              <a:rPr lang="de-DE" sz="2200" b="0" dirty="0" err="1">
                <a:solidFill>
                  <a:srgbClr val="0F5494"/>
                </a:solidFill>
                <a:latin typeface="Verdana" pitchFamily="34" charset="0"/>
                <a:ea typeface="Verdana" pitchFamily="34" charset="0"/>
              </a:rPr>
              <a:t>entering</a:t>
            </a:r>
            <a:r>
              <a:rPr lang="de-DE" sz="2200" b="0" dirty="0">
                <a:solidFill>
                  <a:srgbClr val="0F5494"/>
                </a:solidFill>
                <a:latin typeface="Verdana" pitchFamily="34" charset="0"/>
                <a:ea typeface="Verdana" pitchFamily="34" charset="0"/>
              </a:rPr>
              <a:t> </a:t>
            </a:r>
            <a:r>
              <a:rPr lang="de-DE" sz="2200" b="0" dirty="0" err="1">
                <a:solidFill>
                  <a:srgbClr val="0F5494"/>
                </a:solidFill>
                <a:latin typeface="Verdana" pitchFamily="34" charset="0"/>
                <a:ea typeface="Verdana" pitchFamily="34" charset="0"/>
              </a:rPr>
              <a:t>the</a:t>
            </a:r>
            <a:r>
              <a:rPr lang="de-DE" sz="2200" b="0" dirty="0">
                <a:solidFill>
                  <a:srgbClr val="0F5494"/>
                </a:solidFill>
                <a:latin typeface="Verdana" pitchFamily="34" charset="0"/>
                <a:ea typeface="Verdana" pitchFamily="34" charset="0"/>
              </a:rPr>
              <a:t> Union</a:t>
            </a:r>
            <a:endParaRPr lang="en-US" sz="2200" b="0" dirty="0" err="1">
              <a:solidFill>
                <a:srgbClr val="0F5494"/>
              </a:solidFill>
              <a:latin typeface="Verdana" pitchFamily="34" charset="0"/>
              <a:ea typeface="Verdana" pitchFamily="34" charset="0"/>
            </a:endParaRPr>
          </a:p>
        </p:txBody>
      </p:sp>
      <p:pic>
        <p:nvPicPr>
          <p:cNvPr id="3" name="Picture 2"/>
          <p:cNvPicPr>
            <a:picLocks noChangeAspect="1"/>
          </p:cNvPicPr>
          <p:nvPr/>
        </p:nvPicPr>
        <p:blipFill>
          <a:blip r:embed="rId3"/>
          <a:stretch>
            <a:fillRect/>
          </a:stretch>
        </p:blipFill>
        <p:spPr>
          <a:xfrm>
            <a:off x="479376" y="1268760"/>
            <a:ext cx="3572566" cy="5084505"/>
          </a:xfrm>
          <a:prstGeom prst="rect">
            <a:avLst/>
          </a:prstGeom>
        </p:spPr>
      </p:pic>
    </p:spTree>
    <p:extLst>
      <p:ext uri="{BB962C8B-B14F-4D97-AF65-F5344CB8AC3E}">
        <p14:creationId xmlns:p14="http://schemas.microsoft.com/office/powerpoint/2010/main" val="31342511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513164"/>
            <a:ext cx="11149015" cy="1574790"/>
          </a:xfrm>
          <a:prstGeom prst="rect">
            <a:avLst/>
          </a:prstGeom>
        </p:spPr>
        <p:txBody>
          <a:bodyPr wrap="square">
            <a:spAutoFit/>
          </a:bodyPr>
          <a:lstStyle/>
          <a:p>
            <a:pPr marL="951865" lvl="1" algn="ctr">
              <a:spcBef>
                <a:spcPts val="530"/>
              </a:spcBef>
              <a:tabLst>
                <a:tab pos="1239520" algn="l"/>
              </a:tabLst>
              <a:defRPr/>
            </a:pPr>
            <a:r>
              <a:rPr lang="en-US" sz="2400" b="1" spc="-5" dirty="0">
                <a:solidFill>
                  <a:schemeClr val="accent5">
                    <a:lumMod val="50000"/>
                  </a:schemeClr>
                </a:solidFill>
                <a:latin typeface="Verdana" pitchFamily="34" charset="0"/>
                <a:ea typeface="Verdana" pitchFamily="34" charset="0"/>
                <a:cs typeface="Calibri" panose="020F0502020204030204" pitchFamily="34" charset="0"/>
              </a:rPr>
              <a:t>Detailed rules of </a:t>
            </a:r>
          </a:p>
          <a:p>
            <a:pPr marL="951865" lvl="1" algn="ctr">
              <a:spcBef>
                <a:spcPts val="530"/>
              </a:spcBef>
              <a:tabLst>
                <a:tab pos="1239520" algn="l"/>
              </a:tabLst>
              <a:defRPr/>
            </a:pPr>
            <a:r>
              <a:rPr lang="en-US" sz="2400" b="1" spc="-5" dirty="0">
                <a:solidFill>
                  <a:schemeClr val="accent5">
                    <a:lumMod val="50000"/>
                  </a:schemeClr>
                </a:solidFill>
                <a:latin typeface="Verdana" pitchFamily="34" charset="0"/>
                <a:ea typeface="Verdana" pitchFamily="34" charset="0"/>
                <a:cs typeface="Calibri" panose="020F0502020204030204" pitchFamily="34" charset="0"/>
              </a:rPr>
              <a:t>DOCUMENTARY, IDENTITY and PHYSICAL checks at BCP </a:t>
            </a:r>
            <a:r>
              <a:rPr lang="en-US" sz="2000" b="1" spc="-10" dirty="0">
                <a:solidFill>
                  <a:schemeClr val="accent5">
                    <a:lumMod val="50000"/>
                  </a:schemeClr>
                </a:solidFill>
                <a:latin typeface="Verdana" pitchFamily="34" charset="0"/>
                <a:ea typeface="Verdana" pitchFamily="34" charset="0"/>
                <a:cs typeface="Calibri" panose="020F0502020204030204" pitchFamily="34" charset="0"/>
              </a:rPr>
              <a:t>(OCR </a:t>
            </a:r>
            <a:r>
              <a:rPr lang="en-US" sz="2000" b="1" spc="-5" dirty="0">
                <a:solidFill>
                  <a:schemeClr val="accent5">
                    <a:lumMod val="50000"/>
                  </a:schemeClr>
                </a:solidFill>
                <a:latin typeface="Verdana" pitchFamily="34" charset="0"/>
                <a:ea typeface="Verdana" pitchFamily="34" charset="0"/>
                <a:cs typeface="Calibri" panose="020F0502020204030204" pitchFamily="34" charset="0"/>
              </a:rPr>
              <a:t>Art. 52) - Regulation (EU) 2019/2130 </a:t>
            </a:r>
          </a:p>
          <a:p>
            <a:pPr marL="951865" lvl="1" algn="ctr">
              <a:spcBef>
                <a:spcPts val="530"/>
              </a:spcBef>
              <a:tabLst>
                <a:tab pos="1239520" algn="l"/>
              </a:tabLst>
              <a:defRPr/>
            </a:pPr>
            <a:endParaRPr lang="en-US" sz="2000" b="1" spc="10" dirty="0">
              <a:solidFill>
                <a:schemeClr val="accent5">
                  <a:lumMod val="50000"/>
                </a:schemeClr>
              </a:solidFill>
              <a:latin typeface="Verdana" pitchFamily="34" charset="0"/>
              <a:ea typeface="Verdana" pitchFamily="34" charset="0"/>
              <a:cs typeface="Calibri" panose="020F0502020204030204" pitchFamily="34" charset="0"/>
            </a:endParaRPr>
          </a:p>
        </p:txBody>
      </p:sp>
      <p:sp>
        <p:nvSpPr>
          <p:cNvPr id="3" name="Rectangle 2"/>
          <p:cNvSpPr/>
          <p:nvPr/>
        </p:nvSpPr>
        <p:spPr>
          <a:xfrm>
            <a:off x="979780" y="2652665"/>
            <a:ext cx="10325529" cy="3970318"/>
          </a:xfrm>
          <a:prstGeom prst="rect">
            <a:avLst/>
          </a:prstGeom>
        </p:spPr>
        <p:txBody>
          <a:bodyPr wrap="square">
            <a:spAutoFit/>
          </a:bodyPr>
          <a:lstStyle/>
          <a:p>
            <a:pPr>
              <a:defRPr/>
            </a:pPr>
            <a:endParaRPr lang="en-GB" b="1" dirty="0">
              <a:solidFill>
                <a:schemeClr val="accent5">
                  <a:lumMod val="50000"/>
                </a:schemeClr>
              </a:solidFill>
              <a:latin typeface="Verdana" pitchFamily="34" charset="0"/>
              <a:ea typeface="Verdana" pitchFamily="34" charset="0"/>
              <a:cs typeface="WenQuanYi Micro Hei" charset="0"/>
            </a:endParaRPr>
          </a:p>
          <a:p>
            <a:pPr>
              <a:defRPr/>
            </a:pPr>
            <a:r>
              <a:rPr lang="en-GB" b="1" dirty="0">
                <a:solidFill>
                  <a:schemeClr val="accent5">
                    <a:lumMod val="50000"/>
                  </a:schemeClr>
                </a:solidFill>
                <a:latin typeface="Verdana" pitchFamily="34" charset="0"/>
                <a:ea typeface="Verdana" pitchFamily="34" charset="0"/>
                <a:cs typeface="WenQuanYi Micro Hei" charset="0"/>
              </a:rPr>
              <a:t>D</a:t>
            </a:r>
            <a:r>
              <a:rPr lang="lt-LT" b="1" dirty="0">
                <a:solidFill>
                  <a:schemeClr val="accent5">
                    <a:lumMod val="50000"/>
                  </a:schemeClr>
                </a:solidFill>
                <a:latin typeface="Verdana" pitchFamily="34" charset="0"/>
                <a:ea typeface="Verdana" pitchFamily="34" charset="0"/>
                <a:cs typeface="WenQuanYi Micro Hei" charset="0"/>
              </a:rPr>
              <a:t>ocumentary checks</a:t>
            </a:r>
            <a:r>
              <a:rPr lang="en-GB" b="1" dirty="0">
                <a:solidFill>
                  <a:schemeClr val="accent5">
                    <a:lumMod val="50000"/>
                  </a:schemeClr>
                </a:solidFill>
                <a:latin typeface="Verdana" pitchFamily="34" charset="0"/>
                <a:ea typeface="Verdana" pitchFamily="34" charset="0"/>
                <a:cs typeface="WenQuanYi Micro Hei" charset="0"/>
              </a:rPr>
              <a:t>:</a:t>
            </a:r>
          </a:p>
          <a:p>
            <a:pPr marL="285750" indent="-285750">
              <a:buFont typeface="Arial" panose="020B0604020202020204" pitchFamily="34" charset="0"/>
              <a:buChar char="•"/>
              <a:defRPr/>
            </a:pPr>
            <a:r>
              <a:rPr lang="en-US" dirty="0">
                <a:solidFill>
                  <a:schemeClr val="accent5">
                    <a:lumMod val="50000"/>
                  </a:schemeClr>
                </a:solidFill>
                <a:latin typeface="Verdana" pitchFamily="34" charset="0"/>
                <a:ea typeface="Verdana" pitchFamily="34" charset="0"/>
                <a:cs typeface="WenQuanYi Micro Hei" charset="0"/>
              </a:rPr>
              <a:t>all official certificates, official attestations and other documents or their electronic equivalents submitted in IMSOC;</a:t>
            </a:r>
          </a:p>
          <a:p>
            <a:pPr marL="285750" indent="-285750">
              <a:buFont typeface="Arial" panose="020B0604020202020204" pitchFamily="34" charset="0"/>
              <a:buChar char="•"/>
              <a:defRPr/>
            </a:pPr>
            <a:r>
              <a:rPr lang="lt-LT" dirty="0">
                <a:solidFill>
                  <a:schemeClr val="accent5">
                    <a:lumMod val="50000"/>
                  </a:schemeClr>
                </a:solidFill>
                <a:latin typeface="Verdana" pitchFamily="34" charset="0"/>
                <a:ea typeface="Verdana" pitchFamily="34" charset="0"/>
                <a:cs typeface="WenQuanYi Micro Hei" charset="0"/>
              </a:rPr>
              <a:t>(CHED) fully and </a:t>
            </a:r>
            <a:r>
              <a:rPr lang="lt-LT" dirty="0" err="1">
                <a:solidFill>
                  <a:schemeClr val="accent5">
                    <a:lumMod val="50000"/>
                  </a:schemeClr>
                </a:solidFill>
                <a:latin typeface="Verdana" pitchFamily="34" charset="0"/>
                <a:ea typeface="Verdana" pitchFamily="34" charset="0"/>
                <a:cs typeface="WenQuanYi Micro Hei" charset="0"/>
              </a:rPr>
              <a:t>correctly</a:t>
            </a:r>
            <a:r>
              <a:rPr lang="en-GB" dirty="0">
                <a:solidFill>
                  <a:schemeClr val="accent5">
                    <a:lumMod val="50000"/>
                  </a:schemeClr>
                </a:solidFill>
                <a:latin typeface="Verdana" pitchFamily="34" charset="0"/>
                <a:ea typeface="Verdana" pitchFamily="34" charset="0"/>
                <a:cs typeface="WenQuanYi Micro Hei" charset="0"/>
              </a:rPr>
              <a:t> completed Part I by operator.</a:t>
            </a:r>
          </a:p>
          <a:p>
            <a:pPr>
              <a:defRPr/>
            </a:pPr>
            <a:endParaRPr lang="en-GB" dirty="0">
              <a:solidFill>
                <a:schemeClr val="accent5">
                  <a:lumMod val="50000"/>
                </a:schemeClr>
              </a:solidFill>
              <a:latin typeface="Verdana" pitchFamily="34" charset="0"/>
              <a:ea typeface="Verdana" pitchFamily="34" charset="0"/>
              <a:cs typeface="WenQuanYi Micro Hei" charset="0"/>
            </a:endParaRPr>
          </a:p>
          <a:p>
            <a:pPr>
              <a:defRPr/>
            </a:pPr>
            <a:r>
              <a:rPr lang="en-GB" b="1" dirty="0">
                <a:solidFill>
                  <a:schemeClr val="accent5">
                    <a:lumMod val="50000"/>
                  </a:schemeClr>
                </a:solidFill>
                <a:latin typeface="Verdana" pitchFamily="34" charset="0"/>
                <a:ea typeface="Verdana" pitchFamily="34" charset="0"/>
                <a:cs typeface="WenQuanYi Micro Hei" charset="0"/>
              </a:rPr>
              <a:t>I</a:t>
            </a:r>
            <a:r>
              <a:rPr lang="lt-LT" b="1" dirty="0">
                <a:solidFill>
                  <a:schemeClr val="accent5">
                    <a:lumMod val="50000"/>
                  </a:schemeClr>
                </a:solidFill>
                <a:latin typeface="Verdana" pitchFamily="34" charset="0"/>
                <a:ea typeface="Verdana" pitchFamily="34" charset="0"/>
                <a:cs typeface="WenQuanYi Micro Hei" charset="0"/>
              </a:rPr>
              <a:t>dentity checks</a:t>
            </a:r>
            <a:r>
              <a:rPr lang="en-GB" b="1" dirty="0">
                <a:solidFill>
                  <a:schemeClr val="accent5">
                    <a:lumMod val="50000"/>
                  </a:schemeClr>
                </a:solidFill>
                <a:latin typeface="Verdana" pitchFamily="34" charset="0"/>
                <a:ea typeface="Verdana" pitchFamily="34" charset="0"/>
                <a:cs typeface="WenQuanYi Micro Hei" charset="0"/>
              </a:rPr>
              <a:t> (</a:t>
            </a:r>
            <a:r>
              <a:rPr lang="lt-LT" b="1" dirty="0">
                <a:solidFill>
                  <a:schemeClr val="accent5">
                    <a:lumMod val="50000"/>
                  </a:schemeClr>
                </a:solidFill>
                <a:latin typeface="Verdana" pitchFamily="34" charset="0"/>
                <a:ea typeface="Verdana" pitchFamily="34" charset="0"/>
              </a:rPr>
              <a:t>frequency</a:t>
            </a:r>
            <a:r>
              <a:rPr lang="en-GB" b="1" dirty="0">
                <a:solidFill>
                  <a:schemeClr val="accent5">
                    <a:lumMod val="50000"/>
                  </a:schemeClr>
                </a:solidFill>
                <a:latin typeface="Verdana" pitchFamily="34" charset="0"/>
                <a:ea typeface="Verdana" pitchFamily="34" charset="0"/>
              </a:rPr>
              <a:t> </a:t>
            </a:r>
            <a:r>
              <a:rPr lang="lt-LT" b="1" dirty="0">
                <a:solidFill>
                  <a:schemeClr val="accent5">
                    <a:lumMod val="50000"/>
                  </a:schemeClr>
                </a:solidFill>
                <a:latin typeface="Verdana" pitchFamily="34" charset="0"/>
                <a:ea typeface="Verdana" pitchFamily="34" charset="0"/>
              </a:rPr>
              <a:t>based</a:t>
            </a:r>
            <a:r>
              <a:rPr lang="en-GB" b="1" dirty="0">
                <a:solidFill>
                  <a:schemeClr val="accent5">
                    <a:lumMod val="50000"/>
                  </a:schemeClr>
                </a:solidFill>
                <a:latin typeface="Verdana" pitchFamily="34" charset="0"/>
                <a:ea typeface="Verdana" pitchFamily="34" charset="0"/>
              </a:rPr>
              <a:t> </a:t>
            </a:r>
            <a:r>
              <a:rPr lang="lt-LT" b="1" dirty="0">
                <a:solidFill>
                  <a:schemeClr val="accent5">
                    <a:lumMod val="50000"/>
                  </a:schemeClr>
                </a:solidFill>
                <a:latin typeface="Verdana" pitchFamily="34" charset="0"/>
                <a:ea typeface="Verdana" pitchFamily="34" charset="0"/>
              </a:rPr>
              <a:t>on</a:t>
            </a:r>
            <a:r>
              <a:rPr lang="en-GB" b="1" dirty="0">
                <a:solidFill>
                  <a:schemeClr val="accent5">
                    <a:lumMod val="50000"/>
                  </a:schemeClr>
                </a:solidFill>
                <a:latin typeface="Verdana" pitchFamily="34" charset="0"/>
                <a:ea typeface="Verdana" pitchFamily="34" charset="0"/>
              </a:rPr>
              <a:t> a </a:t>
            </a:r>
            <a:r>
              <a:rPr lang="lt-LT" b="1" dirty="0">
                <a:solidFill>
                  <a:schemeClr val="accent5">
                    <a:lumMod val="50000"/>
                  </a:schemeClr>
                </a:solidFill>
                <a:latin typeface="Verdana" pitchFamily="34" charset="0"/>
                <a:ea typeface="Verdana" pitchFamily="34" charset="0"/>
              </a:rPr>
              <a:t>risk</a:t>
            </a:r>
            <a:r>
              <a:rPr lang="en-GB" b="1" dirty="0">
                <a:solidFill>
                  <a:schemeClr val="accent5">
                    <a:lumMod val="50000"/>
                  </a:schemeClr>
                </a:solidFill>
                <a:latin typeface="Verdana" pitchFamily="34" charset="0"/>
                <a:ea typeface="Verdana" pitchFamily="34" charset="0"/>
              </a:rPr>
              <a:t>)</a:t>
            </a:r>
            <a:r>
              <a:rPr lang="en-GB" b="1" dirty="0">
                <a:solidFill>
                  <a:schemeClr val="accent5">
                    <a:lumMod val="50000"/>
                  </a:schemeClr>
                </a:solidFill>
                <a:latin typeface="Verdana" pitchFamily="34" charset="0"/>
                <a:ea typeface="Verdana" pitchFamily="34" charset="0"/>
                <a:cs typeface="WenQuanYi Micro Hei" charset="0"/>
              </a:rPr>
              <a:t> </a:t>
            </a:r>
            <a:r>
              <a:rPr lang="en-GB" dirty="0">
                <a:solidFill>
                  <a:schemeClr val="accent5">
                    <a:lumMod val="50000"/>
                  </a:schemeClr>
                </a:solidFill>
                <a:latin typeface="Verdana" pitchFamily="34" charset="0"/>
                <a:ea typeface="Verdana" pitchFamily="34" charset="0"/>
                <a:cs typeface="WenQuanYi Micro Hei" charset="0"/>
              </a:rPr>
              <a:t>- </a:t>
            </a:r>
            <a:r>
              <a:rPr lang="en-US" dirty="0">
                <a:solidFill>
                  <a:schemeClr val="accent5">
                    <a:lumMod val="50000"/>
                  </a:schemeClr>
                </a:solidFill>
                <a:latin typeface="Verdana" pitchFamily="34" charset="0"/>
                <a:ea typeface="Verdana" pitchFamily="34" charset="0"/>
                <a:cs typeface="WenQuanYi Micro Hei" charset="0"/>
              </a:rPr>
              <a:t>following elements of the consignments correspond to the information provided in documents: </a:t>
            </a:r>
          </a:p>
          <a:p>
            <a:pPr marL="285750" indent="-285750">
              <a:buFont typeface="Arial" panose="020B0604020202020204" pitchFamily="34" charset="0"/>
              <a:buChar char="•"/>
              <a:defRPr/>
            </a:pPr>
            <a:r>
              <a:rPr lang="en-US" dirty="0">
                <a:solidFill>
                  <a:schemeClr val="accent5">
                    <a:lumMod val="50000"/>
                  </a:schemeClr>
                </a:solidFill>
                <a:latin typeface="Verdana" pitchFamily="34" charset="0"/>
                <a:ea typeface="Verdana" pitchFamily="34" charset="0"/>
                <a:cs typeface="WenQuanYi Micro Hei" charset="0"/>
              </a:rPr>
              <a:t>content;</a:t>
            </a:r>
          </a:p>
          <a:p>
            <a:pPr marL="285750" indent="-285750">
              <a:buFont typeface="Arial" panose="020B0604020202020204" pitchFamily="34" charset="0"/>
              <a:buChar char="•"/>
              <a:defRPr/>
            </a:pPr>
            <a:r>
              <a:rPr lang="en-US" dirty="0">
                <a:solidFill>
                  <a:schemeClr val="accent5">
                    <a:lumMod val="50000"/>
                  </a:schemeClr>
                </a:solidFill>
                <a:latin typeface="Verdana" pitchFamily="34" charset="0"/>
                <a:ea typeface="Verdana" pitchFamily="34" charset="0"/>
                <a:cs typeface="WenQuanYi Micro Hei" charset="0"/>
              </a:rPr>
              <a:t>quantity;</a:t>
            </a:r>
          </a:p>
          <a:p>
            <a:pPr marL="285750" indent="-285750">
              <a:buFont typeface="Arial" panose="020B0604020202020204" pitchFamily="34" charset="0"/>
              <a:buChar char="•"/>
              <a:defRPr/>
            </a:pPr>
            <a:r>
              <a:rPr lang="en-US" dirty="0">
                <a:solidFill>
                  <a:schemeClr val="accent5">
                    <a:lumMod val="50000"/>
                  </a:schemeClr>
                </a:solidFill>
                <a:latin typeface="Verdana" pitchFamily="34" charset="0"/>
                <a:ea typeface="Verdana" pitchFamily="34" charset="0"/>
                <a:cs typeface="WenQuanYi Micro Hei" charset="0"/>
              </a:rPr>
              <a:t>appropriate stamps and identification marks or codes;</a:t>
            </a:r>
          </a:p>
          <a:p>
            <a:pPr marL="285750" indent="-285750">
              <a:buFont typeface="Arial" panose="020B0604020202020204" pitchFamily="34" charset="0"/>
              <a:buChar char="•"/>
              <a:defRPr/>
            </a:pPr>
            <a:r>
              <a:rPr lang="en-US" dirty="0">
                <a:solidFill>
                  <a:schemeClr val="accent5">
                    <a:lumMod val="50000"/>
                  </a:schemeClr>
                </a:solidFill>
                <a:latin typeface="Verdana" pitchFamily="34" charset="0"/>
                <a:ea typeface="Verdana" pitchFamily="34" charset="0"/>
                <a:cs typeface="WenQuanYi Micro Hei" charset="0"/>
              </a:rPr>
              <a:t>identification of the means of transport;</a:t>
            </a:r>
          </a:p>
          <a:p>
            <a:pPr marL="285750" indent="-285750">
              <a:buFont typeface="Arial" panose="020B0604020202020204" pitchFamily="34" charset="0"/>
              <a:buChar char="•"/>
              <a:defRPr/>
            </a:pPr>
            <a:r>
              <a:rPr lang="en-US" dirty="0">
                <a:solidFill>
                  <a:schemeClr val="accent5">
                    <a:lumMod val="50000"/>
                  </a:schemeClr>
                </a:solidFill>
                <a:latin typeface="Verdana" pitchFamily="34" charset="0"/>
                <a:ea typeface="Verdana" pitchFamily="34" charset="0"/>
                <a:cs typeface="WenQuanYi Micro Hei" charset="0"/>
              </a:rPr>
              <a:t>seals on containers or means of transport.</a:t>
            </a:r>
            <a:endParaRPr lang="lt-LT" dirty="0">
              <a:solidFill>
                <a:schemeClr val="accent5">
                  <a:lumMod val="50000"/>
                </a:schemeClr>
              </a:solidFill>
              <a:latin typeface="Verdana" pitchFamily="34" charset="0"/>
              <a:ea typeface="Verdana" pitchFamily="34" charset="0"/>
            </a:endParaRPr>
          </a:p>
          <a:p>
            <a:pPr>
              <a:defRPr/>
            </a:pPr>
            <a:endParaRPr lang="en-US" dirty="0">
              <a:cs typeface="WenQuanYi Micro Hei" charset="0"/>
            </a:endParaRPr>
          </a:p>
        </p:txBody>
      </p:sp>
    </p:spTree>
    <p:extLst>
      <p:ext uri="{BB962C8B-B14F-4D97-AF65-F5344CB8AC3E}">
        <p14:creationId xmlns:p14="http://schemas.microsoft.com/office/powerpoint/2010/main" val="418741957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545" y="1389785"/>
            <a:ext cx="10972800" cy="1420902"/>
          </a:xfrm>
          <a:prstGeom prst="rect">
            <a:avLst/>
          </a:prstGeom>
        </p:spPr>
        <p:txBody>
          <a:bodyPr wrap="square">
            <a:spAutoFit/>
          </a:bodyPr>
          <a:lstStyle/>
          <a:p>
            <a:pPr marL="951865" lvl="1" algn="ctr">
              <a:spcBef>
                <a:spcPts val="530"/>
              </a:spcBef>
              <a:tabLst>
                <a:tab pos="1239520" algn="l"/>
              </a:tabLst>
              <a:defRPr/>
            </a:pPr>
            <a:r>
              <a:rPr lang="en-US" sz="2000" b="1" spc="-5" dirty="0">
                <a:solidFill>
                  <a:schemeClr val="accent5">
                    <a:lumMod val="50000"/>
                  </a:schemeClr>
                </a:solidFill>
                <a:latin typeface="Verdana" pitchFamily="34" charset="0"/>
                <a:ea typeface="Verdana" pitchFamily="34" charset="0"/>
                <a:cs typeface="Calibri" panose="020F0502020204030204" pitchFamily="34" charset="0"/>
              </a:rPr>
              <a:t>Detailed rules of </a:t>
            </a:r>
          </a:p>
          <a:p>
            <a:pPr marL="951865" lvl="1" algn="ctr">
              <a:spcBef>
                <a:spcPts val="530"/>
              </a:spcBef>
              <a:tabLst>
                <a:tab pos="1239520" algn="l"/>
              </a:tabLst>
              <a:defRPr/>
            </a:pPr>
            <a:r>
              <a:rPr lang="en-US" sz="2000" b="1" spc="-5" dirty="0">
                <a:solidFill>
                  <a:schemeClr val="accent5">
                    <a:lumMod val="50000"/>
                  </a:schemeClr>
                </a:solidFill>
                <a:latin typeface="Verdana" pitchFamily="34" charset="0"/>
                <a:ea typeface="Verdana" pitchFamily="34" charset="0"/>
                <a:cs typeface="Calibri" panose="020F0502020204030204" pitchFamily="34" charset="0"/>
              </a:rPr>
              <a:t>DOCUMENTARY, IDENTITY and PHYSICAL checks at BCP </a:t>
            </a:r>
            <a:r>
              <a:rPr lang="en-US" sz="1800" b="1" spc="-10" dirty="0">
                <a:solidFill>
                  <a:schemeClr val="accent5">
                    <a:lumMod val="50000"/>
                  </a:schemeClr>
                </a:solidFill>
                <a:latin typeface="Verdana" pitchFamily="34" charset="0"/>
                <a:ea typeface="Verdana" pitchFamily="34" charset="0"/>
                <a:cs typeface="Calibri" panose="020F0502020204030204" pitchFamily="34" charset="0"/>
              </a:rPr>
              <a:t>(OCR </a:t>
            </a:r>
            <a:r>
              <a:rPr lang="en-US" sz="1800" b="1" spc="-5" dirty="0">
                <a:solidFill>
                  <a:schemeClr val="accent5">
                    <a:lumMod val="50000"/>
                  </a:schemeClr>
                </a:solidFill>
                <a:latin typeface="Verdana" pitchFamily="34" charset="0"/>
                <a:ea typeface="Verdana" pitchFamily="34" charset="0"/>
                <a:cs typeface="Calibri" panose="020F0502020204030204" pitchFamily="34" charset="0"/>
              </a:rPr>
              <a:t>Art. 52) - Regulation (EU) 2019/2130 </a:t>
            </a:r>
          </a:p>
          <a:p>
            <a:pPr marL="951865" lvl="1">
              <a:spcBef>
                <a:spcPts val="530"/>
              </a:spcBef>
              <a:tabLst>
                <a:tab pos="1239520" algn="l"/>
              </a:tabLst>
              <a:defRPr/>
            </a:pPr>
            <a:endParaRPr lang="en-US" sz="2000" b="1" spc="10" dirty="0">
              <a:solidFill>
                <a:schemeClr val="accent5">
                  <a:lumMod val="50000"/>
                </a:schemeClr>
              </a:solidFill>
              <a:latin typeface="Verdana" pitchFamily="34" charset="0"/>
              <a:ea typeface="Verdana" pitchFamily="34" charset="0"/>
              <a:cs typeface="Calibri" panose="020F0502020204030204" pitchFamily="34" charset="0"/>
            </a:endParaRPr>
          </a:p>
        </p:txBody>
      </p:sp>
      <p:sp>
        <p:nvSpPr>
          <p:cNvPr id="3" name="Rectangle 2"/>
          <p:cNvSpPr/>
          <p:nvPr/>
        </p:nvSpPr>
        <p:spPr>
          <a:xfrm>
            <a:off x="520535" y="2357520"/>
            <a:ext cx="11150930" cy="4124206"/>
          </a:xfrm>
          <a:prstGeom prst="rect">
            <a:avLst/>
          </a:prstGeom>
        </p:spPr>
        <p:txBody>
          <a:bodyPr wrap="square">
            <a:spAutoFit/>
          </a:bodyPr>
          <a:lstStyle/>
          <a:p>
            <a:pPr>
              <a:defRPr/>
            </a:pPr>
            <a:r>
              <a:rPr lang="en-GB" b="1" dirty="0">
                <a:solidFill>
                  <a:schemeClr val="accent5">
                    <a:lumMod val="50000"/>
                  </a:schemeClr>
                </a:solidFill>
                <a:latin typeface="Verdana" pitchFamily="34" charset="0"/>
                <a:ea typeface="Verdana" pitchFamily="34" charset="0"/>
                <a:cs typeface="WenQuanYi Micro Hei" charset="0"/>
              </a:rPr>
              <a:t>Physical checks:</a:t>
            </a:r>
            <a:endParaRPr kumimoji="0" lang="en-GB" b="1" i="0" u="none" strike="noStrike" kern="1200" cap="none" spc="0" normalizeH="0" baseline="0" noProof="0" dirty="0">
              <a:ln>
                <a:noFill/>
              </a:ln>
              <a:solidFill>
                <a:schemeClr val="accent5">
                  <a:lumMod val="50000"/>
                </a:schemeClr>
              </a:solidFill>
              <a:effectLst/>
              <a:uLnTx/>
              <a:uFillTx/>
              <a:latin typeface="Verdana" pitchFamily="34" charset="0"/>
              <a:ea typeface="Verdana" pitchFamily="34" charset="0"/>
              <a:cs typeface="WenQuanYi Micro Hei"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1" dirty="0">
                <a:solidFill>
                  <a:schemeClr val="accent6"/>
                </a:solidFill>
                <a:latin typeface="Verdana" pitchFamily="34" charset="0"/>
                <a:ea typeface="Verdana" pitchFamily="34" charset="0"/>
              </a:rPr>
              <a:t>Check on animals or goods</a:t>
            </a:r>
            <a:r>
              <a:rPr lang="en-GB" sz="1600" dirty="0">
                <a:solidFill>
                  <a:schemeClr val="accent6"/>
                </a:solidFill>
                <a:latin typeface="Verdana" pitchFamily="34" charset="0"/>
                <a:ea typeface="Verdana" pitchFamily="34" charset="0"/>
              </a:rPr>
              <a:t>, </a:t>
            </a:r>
            <a:r>
              <a:rPr lang="en-GB" sz="1600" dirty="0">
                <a:solidFill>
                  <a:schemeClr val="accent5">
                    <a:lumMod val="50000"/>
                  </a:schemeClr>
                </a:solidFill>
                <a:latin typeface="Verdana" pitchFamily="34" charset="0"/>
                <a:ea typeface="Verdana" pitchFamily="34" charset="0"/>
              </a:rPr>
              <a:t>packaging, the means of transport, labelling and temperature, the sampling for analysis, testing or diagnosis and any other necessary check to </a:t>
            </a:r>
            <a:r>
              <a:rPr lang="en-GB" sz="1600" b="1" dirty="0">
                <a:solidFill>
                  <a:schemeClr val="accent6"/>
                </a:solidFill>
                <a:latin typeface="Verdana" pitchFamily="34" charset="0"/>
                <a:ea typeface="Verdana" pitchFamily="34" charset="0"/>
              </a:rPr>
              <a:t>verify compliance </a:t>
            </a:r>
            <a:r>
              <a:rPr lang="en-GB" sz="1600" dirty="0">
                <a:solidFill>
                  <a:schemeClr val="accent5">
                    <a:lumMod val="50000"/>
                  </a:schemeClr>
                </a:solidFill>
                <a:latin typeface="Verdana" pitchFamily="34" charset="0"/>
                <a:ea typeface="Verdana" pitchFamily="34" charset="0"/>
              </a:rPr>
              <a:t>with </a:t>
            </a:r>
            <a:r>
              <a:rPr lang="en-GB" sz="1600" b="1" dirty="0">
                <a:solidFill>
                  <a:schemeClr val="accent6"/>
                </a:solidFill>
                <a:latin typeface="Verdana" pitchFamily="34" charset="0"/>
                <a:ea typeface="Verdana" pitchFamily="34" charset="0"/>
              </a:rPr>
              <a:t>the rules of Art. 1(2) of the OCR </a:t>
            </a:r>
            <a:r>
              <a:rPr lang="en-GB" sz="1600" dirty="0">
                <a:solidFill>
                  <a:schemeClr val="accent5">
                    <a:lumMod val="50000"/>
                  </a:schemeClr>
                </a:solidFill>
                <a:latin typeface="Verdana" pitchFamily="34" charset="0"/>
                <a:ea typeface="Verdana" pitchFamily="34" charset="0"/>
              </a:rPr>
              <a:t>– refer to Union Agri food chain rules;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600" dirty="0">
              <a:solidFill>
                <a:schemeClr val="accent5">
                  <a:lumMod val="50000"/>
                </a:schemeClr>
              </a:solidFill>
              <a:latin typeface="Verdana" pitchFamily="34" charset="0"/>
              <a:ea typeface="Verdana" pitchFamily="34" charset="0"/>
            </a:endParaRPr>
          </a:p>
          <a:p>
            <a:pPr lvl="0">
              <a:defRPr/>
            </a:pPr>
            <a:r>
              <a:rPr lang="en-GB" b="1" dirty="0">
                <a:solidFill>
                  <a:schemeClr val="accent5">
                    <a:lumMod val="50000"/>
                  </a:schemeClr>
                </a:solidFill>
                <a:latin typeface="Verdana" pitchFamily="34" charset="0"/>
                <a:ea typeface="Verdana" pitchFamily="34" charset="0"/>
                <a:cs typeface="WenQuanYi Micro Hei" charset="0"/>
              </a:rPr>
              <a:t>P</a:t>
            </a:r>
            <a:r>
              <a:rPr lang="lt-LT" b="1" dirty="0" err="1">
                <a:solidFill>
                  <a:schemeClr val="accent5">
                    <a:lumMod val="50000"/>
                  </a:schemeClr>
                </a:solidFill>
                <a:latin typeface="Verdana" pitchFamily="34" charset="0"/>
                <a:ea typeface="Verdana" pitchFamily="34" charset="0"/>
                <a:cs typeface="WenQuanYi Micro Hei" charset="0"/>
              </a:rPr>
              <a:t>hysical</a:t>
            </a:r>
            <a:r>
              <a:rPr lang="lt-LT" b="1" dirty="0">
                <a:solidFill>
                  <a:schemeClr val="accent5">
                    <a:lumMod val="50000"/>
                  </a:schemeClr>
                </a:solidFill>
                <a:latin typeface="Verdana" pitchFamily="34" charset="0"/>
                <a:ea typeface="Verdana" pitchFamily="34" charset="0"/>
                <a:cs typeface="WenQuanYi Micro Hei" charset="0"/>
              </a:rPr>
              <a:t> </a:t>
            </a:r>
            <a:r>
              <a:rPr lang="lt-LT" b="1" dirty="0" err="1">
                <a:solidFill>
                  <a:schemeClr val="accent5">
                    <a:lumMod val="50000"/>
                  </a:schemeClr>
                </a:solidFill>
                <a:latin typeface="Verdana" pitchFamily="34" charset="0"/>
                <a:ea typeface="Verdana" pitchFamily="34" charset="0"/>
                <a:cs typeface="WenQuanYi Micro Hei" charset="0"/>
              </a:rPr>
              <a:t>checks</a:t>
            </a:r>
            <a:r>
              <a:rPr lang="en-GB" b="1" dirty="0">
                <a:solidFill>
                  <a:schemeClr val="accent5">
                    <a:lumMod val="50000"/>
                  </a:schemeClr>
                </a:solidFill>
                <a:latin typeface="Verdana" pitchFamily="34" charset="0"/>
                <a:ea typeface="Verdana" pitchFamily="34" charset="0"/>
                <a:cs typeface="WenQuanYi Micro Hei" charset="0"/>
              </a:rPr>
              <a:t> (</a:t>
            </a:r>
            <a:r>
              <a:rPr lang="lt-LT" b="1" dirty="0" err="1">
                <a:solidFill>
                  <a:schemeClr val="accent5">
                    <a:lumMod val="50000"/>
                  </a:schemeClr>
                </a:solidFill>
                <a:latin typeface="Verdana" pitchFamily="34" charset="0"/>
                <a:ea typeface="Verdana" pitchFamily="34" charset="0"/>
              </a:rPr>
              <a:t>frequency</a:t>
            </a:r>
            <a:r>
              <a:rPr lang="en-GB" b="1" dirty="0">
                <a:solidFill>
                  <a:schemeClr val="accent5">
                    <a:lumMod val="50000"/>
                  </a:schemeClr>
                </a:solidFill>
                <a:latin typeface="Verdana" pitchFamily="34" charset="0"/>
                <a:ea typeface="Verdana" pitchFamily="34" charset="0"/>
              </a:rPr>
              <a:t> </a:t>
            </a:r>
            <a:r>
              <a:rPr lang="lt-LT" b="1" dirty="0" err="1">
                <a:solidFill>
                  <a:schemeClr val="accent5">
                    <a:lumMod val="50000"/>
                  </a:schemeClr>
                </a:solidFill>
                <a:latin typeface="Verdana" pitchFamily="34" charset="0"/>
                <a:ea typeface="Verdana" pitchFamily="34" charset="0"/>
              </a:rPr>
              <a:t>based</a:t>
            </a:r>
            <a:r>
              <a:rPr lang="en-GB" b="1" dirty="0">
                <a:solidFill>
                  <a:schemeClr val="accent5">
                    <a:lumMod val="50000"/>
                  </a:schemeClr>
                </a:solidFill>
                <a:latin typeface="Verdana" pitchFamily="34" charset="0"/>
                <a:ea typeface="Verdana" pitchFamily="34" charset="0"/>
              </a:rPr>
              <a:t> </a:t>
            </a:r>
            <a:r>
              <a:rPr lang="lt-LT" b="1" dirty="0" err="1">
                <a:solidFill>
                  <a:schemeClr val="accent5">
                    <a:lumMod val="50000"/>
                  </a:schemeClr>
                </a:solidFill>
                <a:latin typeface="Verdana" pitchFamily="34" charset="0"/>
                <a:ea typeface="Verdana" pitchFamily="34" charset="0"/>
              </a:rPr>
              <a:t>on</a:t>
            </a:r>
            <a:r>
              <a:rPr lang="en-GB" b="1" dirty="0">
                <a:solidFill>
                  <a:schemeClr val="accent5">
                    <a:lumMod val="50000"/>
                  </a:schemeClr>
                </a:solidFill>
                <a:latin typeface="Verdana" pitchFamily="34" charset="0"/>
                <a:ea typeface="Verdana" pitchFamily="34" charset="0"/>
              </a:rPr>
              <a:t> a </a:t>
            </a:r>
            <a:r>
              <a:rPr lang="lt-LT" b="1" dirty="0">
                <a:solidFill>
                  <a:schemeClr val="accent5">
                    <a:lumMod val="50000"/>
                  </a:schemeClr>
                </a:solidFill>
                <a:latin typeface="Verdana" pitchFamily="34" charset="0"/>
                <a:ea typeface="Verdana" pitchFamily="34" charset="0"/>
              </a:rPr>
              <a:t>risk</a:t>
            </a:r>
            <a:r>
              <a:rPr lang="en-GB" b="1" dirty="0">
                <a:solidFill>
                  <a:schemeClr val="accent5">
                    <a:lumMod val="50000"/>
                  </a:schemeClr>
                </a:solidFill>
                <a:latin typeface="Verdana" pitchFamily="34" charset="0"/>
                <a:ea typeface="Verdana" pitchFamily="34" charset="0"/>
              </a:rPr>
              <a:t>)</a:t>
            </a:r>
            <a:r>
              <a:rPr lang="en-US" dirty="0">
                <a:solidFill>
                  <a:schemeClr val="accent5">
                    <a:lumMod val="50000"/>
                  </a:schemeClr>
                </a:solidFill>
                <a:latin typeface="Verdana" pitchFamily="34" charset="0"/>
                <a:ea typeface="Verdana" pitchFamily="34" charset="0"/>
                <a:cs typeface="Calibri"/>
              </a:rPr>
              <a:t>:</a:t>
            </a:r>
          </a:p>
          <a:p>
            <a:pPr marL="285750" lvl="0" indent="-285750">
              <a:buFont typeface="Arial" panose="020B0604020202020204" pitchFamily="34" charset="0"/>
              <a:buChar char="•"/>
              <a:defRPr/>
            </a:pPr>
            <a:r>
              <a:rPr lang="en-US" sz="1600" dirty="0">
                <a:solidFill>
                  <a:schemeClr val="accent5">
                    <a:lumMod val="50000"/>
                  </a:schemeClr>
                </a:solidFill>
                <a:latin typeface="Verdana" pitchFamily="34" charset="0"/>
                <a:ea typeface="Verdana" pitchFamily="34" charset="0"/>
              </a:rPr>
              <a:t>Physical checks </a:t>
            </a:r>
            <a:r>
              <a:rPr lang="en-US" sz="1600" b="1" dirty="0">
                <a:solidFill>
                  <a:schemeClr val="accent6"/>
                </a:solidFill>
                <a:latin typeface="Verdana" pitchFamily="34" charset="0"/>
                <a:ea typeface="Verdana" pitchFamily="34" charset="0"/>
              </a:rPr>
              <a:t>on animals </a:t>
            </a:r>
            <a:r>
              <a:rPr lang="en-US" sz="1600" dirty="0">
                <a:solidFill>
                  <a:schemeClr val="accent5">
                    <a:lumMod val="50000"/>
                  </a:schemeClr>
                </a:solidFill>
                <a:latin typeface="Verdana" pitchFamily="34" charset="0"/>
                <a:ea typeface="Verdana" pitchFamily="34" charset="0"/>
              </a:rPr>
              <a:t>shall be carried in accordance with the detailed rules set out </a:t>
            </a:r>
            <a:r>
              <a:rPr lang="en-US" sz="1600" b="1" dirty="0">
                <a:solidFill>
                  <a:schemeClr val="accent5">
                    <a:lumMod val="50000"/>
                  </a:schemeClr>
                </a:solidFill>
                <a:latin typeface="Verdana" pitchFamily="34" charset="0"/>
                <a:ea typeface="Verdana" pitchFamily="34" charset="0"/>
              </a:rPr>
              <a:t>in Annex I</a:t>
            </a:r>
            <a:r>
              <a:rPr lang="en-US" sz="1600" dirty="0">
                <a:solidFill>
                  <a:schemeClr val="accent5">
                    <a:lumMod val="50000"/>
                  </a:schemeClr>
                </a:solidFill>
                <a:latin typeface="Verdana" pitchFamily="34" charset="0"/>
                <a:ea typeface="Verdana" pitchFamily="34" charset="0"/>
              </a:rPr>
              <a:t>;</a:t>
            </a:r>
          </a:p>
          <a:p>
            <a:pPr marL="285750" lvl="0" indent="-285750">
              <a:buFont typeface="Arial" panose="020B0604020202020204" pitchFamily="34" charset="0"/>
              <a:buChar char="•"/>
              <a:defRPr/>
            </a:pPr>
            <a:r>
              <a:rPr lang="en-US" sz="1600" dirty="0">
                <a:solidFill>
                  <a:schemeClr val="accent5">
                    <a:lumMod val="50000"/>
                  </a:schemeClr>
                </a:solidFill>
                <a:latin typeface="Verdana" pitchFamily="34" charset="0"/>
                <a:ea typeface="Verdana" pitchFamily="34" charset="0"/>
              </a:rPr>
              <a:t>Physical checks </a:t>
            </a:r>
            <a:r>
              <a:rPr lang="en-US" sz="1600" b="1" dirty="0">
                <a:solidFill>
                  <a:schemeClr val="accent6"/>
                </a:solidFill>
                <a:latin typeface="Verdana" pitchFamily="34" charset="0"/>
                <a:ea typeface="Verdana" pitchFamily="34" charset="0"/>
              </a:rPr>
              <a:t>on products of animal origin, germinal products, animal by-products, derived products, hay and straw and composite products and on food and feed of non-animal origin </a:t>
            </a:r>
            <a:r>
              <a:rPr lang="en-US" sz="1600" dirty="0">
                <a:solidFill>
                  <a:schemeClr val="accent5">
                    <a:lumMod val="50000"/>
                  </a:schemeClr>
                </a:solidFill>
                <a:latin typeface="Verdana" pitchFamily="34" charset="0"/>
                <a:ea typeface="Verdana" pitchFamily="34" charset="0"/>
              </a:rPr>
              <a:t>subject to temporary increase of controls shall be carried out in accordance with the requirements set out </a:t>
            </a:r>
            <a:r>
              <a:rPr lang="en-US" sz="1600" b="1" dirty="0">
                <a:solidFill>
                  <a:schemeClr val="accent6"/>
                </a:solidFill>
                <a:latin typeface="Verdana" pitchFamily="34" charset="0"/>
                <a:ea typeface="Verdana" pitchFamily="34" charset="0"/>
              </a:rPr>
              <a:t>in Annex II;</a:t>
            </a:r>
          </a:p>
          <a:p>
            <a:pPr marL="285750" lvl="0" indent="-285750">
              <a:buFont typeface="Arial" panose="020B0604020202020204" pitchFamily="34" charset="0"/>
              <a:buChar char="•"/>
              <a:defRPr/>
            </a:pPr>
            <a:r>
              <a:rPr lang="en-US" sz="1600" dirty="0">
                <a:solidFill>
                  <a:schemeClr val="accent5">
                    <a:lumMod val="50000"/>
                  </a:schemeClr>
                </a:solidFill>
                <a:latin typeface="Verdana" pitchFamily="34" charset="0"/>
                <a:ea typeface="Verdana" pitchFamily="34" charset="0"/>
              </a:rPr>
              <a:t>Physical checks </a:t>
            </a:r>
            <a:r>
              <a:rPr lang="en-US" sz="1600" b="1" dirty="0">
                <a:solidFill>
                  <a:schemeClr val="accent6"/>
                </a:solidFill>
                <a:latin typeface="Verdana" pitchFamily="34" charset="0"/>
                <a:ea typeface="Verdana" pitchFamily="34" charset="0"/>
              </a:rPr>
              <a:t>on plants </a:t>
            </a:r>
            <a:r>
              <a:rPr lang="en-US" sz="1600" dirty="0">
                <a:solidFill>
                  <a:schemeClr val="accent5">
                    <a:lumMod val="50000"/>
                  </a:schemeClr>
                </a:solidFill>
                <a:latin typeface="Verdana" pitchFamily="34" charset="0"/>
                <a:ea typeface="Verdana" pitchFamily="34" charset="0"/>
              </a:rPr>
              <a:t>shall be carried in accordance with the detailed rules set out </a:t>
            </a:r>
            <a:r>
              <a:rPr lang="en-US" sz="1600" b="1" dirty="0">
                <a:solidFill>
                  <a:schemeClr val="accent6"/>
                </a:solidFill>
                <a:latin typeface="Verdana" pitchFamily="34" charset="0"/>
                <a:ea typeface="Verdana" pitchFamily="34" charset="0"/>
              </a:rPr>
              <a:t>in Annex III</a:t>
            </a:r>
            <a:r>
              <a:rPr lang="en-US" sz="1600" dirty="0">
                <a:solidFill>
                  <a:schemeClr val="accent6"/>
                </a:solidFill>
                <a:latin typeface="Verdana" pitchFamily="34" charset="0"/>
                <a:ea typeface="Verdana" pitchFamily="34" charset="0"/>
              </a:rPr>
              <a:t>.</a:t>
            </a:r>
            <a:endParaRPr lang="en-GB" sz="1600" b="1" dirty="0">
              <a:solidFill>
                <a:schemeClr val="accent6"/>
              </a:solidFill>
              <a:latin typeface="Verdana" pitchFamily="34" charset="0"/>
              <a:ea typeface="Verdana" pitchFamily="34" charset="0"/>
            </a:endParaRPr>
          </a:p>
          <a:p>
            <a:pPr>
              <a:spcAft>
                <a:spcPts val="0"/>
              </a:spcAft>
            </a:pPr>
            <a:r>
              <a:rPr lang="en-GB" b="1" dirty="0">
                <a:solidFill>
                  <a:schemeClr val="accent5">
                    <a:lumMod val="50000"/>
                  </a:schemeClr>
                </a:solidFill>
                <a:latin typeface="Verdana" pitchFamily="34" charset="0"/>
                <a:ea typeface="Verdana" pitchFamily="34" charset="0"/>
              </a:rPr>
              <a:t>Detection of hazards</a:t>
            </a:r>
            <a:r>
              <a:rPr lang="lv-LV" b="1" dirty="0">
                <a:solidFill>
                  <a:schemeClr val="accent5">
                    <a:lumMod val="50000"/>
                  </a:schemeClr>
                </a:solidFill>
                <a:latin typeface="Verdana" pitchFamily="34" charset="0"/>
                <a:ea typeface="Verdana" pitchFamily="34" charset="0"/>
              </a:rPr>
              <a:t>/</a:t>
            </a:r>
            <a:r>
              <a:rPr lang="en-GB" b="1" dirty="0">
                <a:solidFill>
                  <a:schemeClr val="accent5">
                    <a:lumMod val="50000"/>
                  </a:schemeClr>
                </a:solidFill>
                <a:latin typeface="Verdana" pitchFamily="34" charset="0"/>
                <a:ea typeface="Verdana" pitchFamily="34" charset="0"/>
              </a:rPr>
              <a:t> Laboratory tests:</a:t>
            </a:r>
          </a:p>
          <a:p>
            <a:pPr marL="342900" indent="-342900">
              <a:buFont typeface="Arial" panose="020B0604020202020204" pitchFamily="34" charset="0"/>
              <a:buChar char="•"/>
            </a:pPr>
            <a:r>
              <a:rPr lang="lv-LV" sz="1600" dirty="0">
                <a:solidFill>
                  <a:schemeClr val="accent5">
                    <a:lumMod val="50000"/>
                  </a:schemeClr>
                </a:solidFill>
                <a:latin typeface="Verdana" pitchFamily="34" charset="0"/>
                <a:ea typeface="Verdana" pitchFamily="34" charset="0"/>
              </a:rPr>
              <a:t>P</a:t>
            </a:r>
            <a:r>
              <a:rPr lang="en-GB" sz="1600" dirty="0" err="1">
                <a:solidFill>
                  <a:schemeClr val="accent5">
                    <a:lumMod val="50000"/>
                  </a:schemeClr>
                </a:solidFill>
                <a:latin typeface="Verdana" pitchFamily="34" charset="0"/>
                <a:ea typeface="Verdana" pitchFamily="34" charset="0"/>
              </a:rPr>
              <a:t>roducts</a:t>
            </a:r>
            <a:r>
              <a:rPr lang="en-GB" sz="1600" dirty="0">
                <a:solidFill>
                  <a:schemeClr val="accent5">
                    <a:lumMod val="50000"/>
                  </a:schemeClr>
                </a:solidFill>
                <a:latin typeface="Verdana" pitchFamily="34" charset="0"/>
                <a:ea typeface="Verdana" pitchFamily="34" charset="0"/>
              </a:rPr>
              <a:t> of animal origin, germinal products, animal by-products, derived products, hay and straw and composite products;</a:t>
            </a:r>
            <a:endParaRPr lang="lv-LV" sz="1600" dirty="0">
              <a:solidFill>
                <a:schemeClr val="accent5">
                  <a:lumMod val="50000"/>
                </a:schemeClr>
              </a:solidFill>
              <a:latin typeface="Verdana" pitchFamily="34" charset="0"/>
              <a:ea typeface="Verdana" pitchFamily="34" charset="0"/>
            </a:endParaRPr>
          </a:p>
          <a:p>
            <a:pPr marL="342900" indent="-342900">
              <a:spcAft>
                <a:spcPts val="0"/>
              </a:spcAft>
              <a:buFont typeface="Arial" panose="020B0604020202020204" pitchFamily="34" charset="0"/>
              <a:buChar char="•"/>
            </a:pPr>
            <a:r>
              <a:rPr lang="en-GB" sz="1600" dirty="0">
                <a:solidFill>
                  <a:schemeClr val="accent5">
                    <a:lumMod val="50000"/>
                  </a:schemeClr>
                </a:solidFill>
                <a:latin typeface="Verdana" pitchFamily="34" charset="0"/>
                <a:ea typeface="Verdana" pitchFamily="34" charset="0"/>
              </a:rPr>
              <a:t>Shall be carried out in accordance with the </a:t>
            </a:r>
            <a:r>
              <a:rPr lang="en-GB" sz="1600" b="1" dirty="0">
                <a:solidFill>
                  <a:schemeClr val="accent6"/>
                </a:solidFill>
                <a:latin typeface="Verdana" pitchFamily="34" charset="0"/>
                <a:ea typeface="Verdana" pitchFamily="34" charset="0"/>
              </a:rPr>
              <a:t>MONITORING PLAN</a:t>
            </a:r>
            <a:endParaRPr kumimoji="0" lang="en-US" sz="1800" b="0" i="0" u="none" strike="noStrike" kern="1200" cap="none" spc="0" normalizeH="0" baseline="0" noProof="0" dirty="0">
              <a:ln>
                <a:noFill/>
              </a:ln>
              <a:solidFill>
                <a:schemeClr val="accent6"/>
              </a:solidFill>
              <a:effectLst/>
              <a:uLnTx/>
              <a:uFillTx/>
              <a:latin typeface="Arial"/>
              <a:ea typeface="+mn-ea"/>
              <a:cs typeface="WenQuanYi Micro Hei" charset="0"/>
            </a:endParaRPr>
          </a:p>
        </p:txBody>
      </p:sp>
    </p:spTree>
    <p:extLst>
      <p:ext uri="{BB962C8B-B14F-4D97-AF65-F5344CB8AC3E}">
        <p14:creationId xmlns:p14="http://schemas.microsoft.com/office/powerpoint/2010/main" val="2567815243"/>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ED7B53A8-33FF-CB3E-AA08-861898289D95}"/>
              </a:ext>
            </a:extLst>
          </p:cNvPr>
          <p:cNvSpPr txBox="1">
            <a:spLocks/>
          </p:cNvSpPr>
          <p:nvPr/>
        </p:nvSpPr>
        <p:spPr>
          <a:xfrm>
            <a:off x="133096" y="1143380"/>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Official certification </a:t>
            </a:r>
            <a:r>
              <a:rPr lang="en-US" sz="1800" dirty="0"/>
              <a:t>based on Art. 90(a) of the OCR and Art. 238(3) AHL</a:t>
            </a:r>
          </a:p>
        </p:txBody>
      </p:sp>
      <p:sp>
        <p:nvSpPr>
          <p:cNvPr id="3" name="TextBox 2">
            <a:extLst>
              <a:ext uri="{FF2B5EF4-FFF2-40B4-BE49-F238E27FC236}">
                <a16:creationId xmlns:a16="http://schemas.microsoft.com/office/drawing/2014/main" id="{8A4C2A3C-ECF7-E909-951A-92D0F44F47B6}"/>
              </a:ext>
            </a:extLst>
          </p:cNvPr>
          <p:cNvSpPr txBox="1"/>
          <p:nvPr/>
        </p:nvSpPr>
        <p:spPr>
          <a:xfrm>
            <a:off x="4753722" y="2727202"/>
            <a:ext cx="2454553" cy="2554545"/>
          </a:xfrm>
          <a:prstGeom prst="rect">
            <a:avLst/>
          </a:prstGeom>
          <a:solidFill>
            <a:schemeClr val="accent1">
              <a:lumMod val="40000"/>
              <a:lumOff val="60000"/>
            </a:schemeClr>
          </a:solidFill>
          <a:ln>
            <a:solidFill>
              <a:schemeClr val="tx1"/>
            </a:solidFill>
          </a:ln>
          <a:effectLst>
            <a:innerShdw blurRad="63500" dist="50800" dir="2700000">
              <a:prstClr val="black">
                <a:alpha val="50000"/>
              </a:prstClr>
            </a:innerShdw>
          </a:effectLst>
        </p:spPr>
        <p:txBody>
          <a:bodyPr wrap="square" rtlCol="0">
            <a:spAutoFit/>
          </a:bodyPr>
          <a:lstStyle/>
          <a:p>
            <a:pPr algn="ctr"/>
            <a:r>
              <a:rPr lang="en-US" sz="1600" kern="0" dirty="0">
                <a:solidFill>
                  <a:schemeClr val="tx1">
                    <a:lumMod val="50000"/>
                  </a:schemeClr>
                </a:solidFill>
                <a:hlinkClick r:id="rId3"/>
              </a:rPr>
              <a:t>Commission Implementing Regulation (EU) 2021/403</a:t>
            </a:r>
            <a:endParaRPr lang="en-US" sz="1600" kern="0" dirty="0">
              <a:solidFill>
                <a:schemeClr val="tx1">
                  <a:lumMod val="50000"/>
                </a:schemeClr>
              </a:solidFill>
            </a:endParaRPr>
          </a:p>
          <a:p>
            <a:pPr algn="ctr"/>
            <a:endParaRPr lang="en-US" sz="1600" kern="0" dirty="0">
              <a:solidFill>
                <a:schemeClr val="tx1">
                  <a:lumMod val="50000"/>
                </a:schemeClr>
              </a:solidFill>
            </a:endParaRPr>
          </a:p>
          <a:p>
            <a:pPr algn="ctr"/>
            <a:r>
              <a:rPr lang="en-US" sz="1600" b="0" kern="0" dirty="0">
                <a:solidFill>
                  <a:schemeClr val="tx1">
                    <a:lumMod val="50000"/>
                  </a:schemeClr>
                </a:solidFill>
              </a:rPr>
              <a:t>model certificates and declarations for terrestrial animals and germinal products thereof</a:t>
            </a:r>
          </a:p>
          <a:p>
            <a:pPr algn="ctr"/>
            <a:endParaRPr lang="en-US" sz="1600" b="0" kern="0" dirty="0">
              <a:solidFill>
                <a:schemeClr val="tx1">
                  <a:lumMod val="50000"/>
                </a:schemeClr>
              </a:solidFill>
            </a:endParaRPr>
          </a:p>
        </p:txBody>
      </p:sp>
      <p:sp>
        <p:nvSpPr>
          <p:cNvPr id="4" name="TextBox 3">
            <a:extLst>
              <a:ext uri="{FF2B5EF4-FFF2-40B4-BE49-F238E27FC236}">
                <a16:creationId xmlns:a16="http://schemas.microsoft.com/office/drawing/2014/main" id="{4A187C12-0D04-9DFC-65D9-B2565A67A843}"/>
              </a:ext>
            </a:extLst>
          </p:cNvPr>
          <p:cNvSpPr txBox="1"/>
          <p:nvPr/>
        </p:nvSpPr>
        <p:spPr>
          <a:xfrm>
            <a:off x="7631939" y="2742762"/>
            <a:ext cx="2553306" cy="2554545"/>
          </a:xfrm>
          <a:prstGeom prst="rect">
            <a:avLst/>
          </a:prstGeom>
          <a:solidFill>
            <a:schemeClr val="accent1">
              <a:lumMod val="40000"/>
              <a:lumOff val="60000"/>
            </a:schemeClr>
          </a:solidFill>
          <a:ln>
            <a:solidFill>
              <a:schemeClr val="tx1"/>
            </a:solidFill>
          </a:ln>
          <a:effectLst>
            <a:innerShdw blurRad="63500" dist="50800" dir="2700000">
              <a:prstClr val="black">
                <a:alpha val="50000"/>
              </a:prstClr>
            </a:innerShdw>
          </a:effectLst>
        </p:spPr>
        <p:txBody>
          <a:bodyPr wrap="square" rtlCol="0">
            <a:spAutoFit/>
          </a:bodyPr>
          <a:lstStyle/>
          <a:p>
            <a:pPr algn="ctr"/>
            <a:r>
              <a:rPr lang="en-US" sz="1600" kern="0" dirty="0">
                <a:solidFill>
                  <a:schemeClr val="tx1">
                    <a:lumMod val="50000"/>
                  </a:schemeClr>
                </a:solidFill>
                <a:hlinkClick r:id="rId4"/>
              </a:rPr>
              <a:t>Commission implementing Regulation (EU) 2020/2236</a:t>
            </a:r>
            <a:endParaRPr lang="en-US" sz="1600" kern="0" dirty="0">
              <a:solidFill>
                <a:schemeClr val="tx1">
                  <a:lumMod val="50000"/>
                </a:schemeClr>
              </a:solidFill>
            </a:endParaRPr>
          </a:p>
          <a:p>
            <a:pPr algn="ctr"/>
            <a:endParaRPr lang="en-US" sz="1600" kern="0" dirty="0">
              <a:solidFill>
                <a:schemeClr val="tx1">
                  <a:lumMod val="50000"/>
                </a:schemeClr>
              </a:solidFill>
            </a:endParaRPr>
          </a:p>
          <a:p>
            <a:pPr algn="ctr"/>
            <a:r>
              <a:rPr lang="en-US" sz="1600" b="0" kern="0" dirty="0">
                <a:solidFill>
                  <a:schemeClr val="tx1">
                    <a:lumMod val="50000"/>
                  </a:schemeClr>
                </a:solidFill>
              </a:rPr>
              <a:t>model certificates and declaration for aquatic animals and products thereof</a:t>
            </a:r>
          </a:p>
          <a:p>
            <a:pPr algn="ctr"/>
            <a:endParaRPr lang="fr-BE" sz="1600" kern="0" dirty="0">
              <a:solidFill>
                <a:schemeClr val="tx1">
                  <a:lumMod val="50000"/>
                </a:schemeClr>
              </a:solidFill>
            </a:endParaRPr>
          </a:p>
          <a:p>
            <a:pPr algn="ctr"/>
            <a:endParaRPr lang="en-US" sz="1600" b="0" kern="0" dirty="0">
              <a:solidFill>
                <a:schemeClr val="tx1">
                  <a:lumMod val="50000"/>
                </a:schemeClr>
              </a:solidFill>
            </a:endParaRPr>
          </a:p>
        </p:txBody>
      </p:sp>
      <p:sp>
        <p:nvSpPr>
          <p:cNvPr id="5" name="TextBox 4">
            <a:extLst>
              <a:ext uri="{FF2B5EF4-FFF2-40B4-BE49-F238E27FC236}">
                <a16:creationId xmlns:a16="http://schemas.microsoft.com/office/drawing/2014/main" id="{27A370A7-0148-D93F-D678-BDA22B47DEE0}"/>
              </a:ext>
            </a:extLst>
          </p:cNvPr>
          <p:cNvSpPr txBox="1"/>
          <p:nvPr/>
        </p:nvSpPr>
        <p:spPr>
          <a:xfrm>
            <a:off x="1830471" y="2742763"/>
            <a:ext cx="2559533" cy="2554545"/>
          </a:xfrm>
          <a:prstGeom prst="rect">
            <a:avLst/>
          </a:prstGeom>
          <a:solidFill>
            <a:schemeClr val="accent1">
              <a:lumMod val="40000"/>
              <a:lumOff val="60000"/>
            </a:schemeClr>
          </a:solidFill>
          <a:ln>
            <a:solidFill>
              <a:schemeClr val="tx1"/>
            </a:solidFill>
          </a:ln>
          <a:effectLst>
            <a:innerShdw blurRad="63500" dist="50800" dir="2700000">
              <a:prstClr val="black">
                <a:alpha val="50000"/>
              </a:prstClr>
            </a:innerShdw>
          </a:effectLst>
        </p:spPr>
        <p:txBody>
          <a:bodyPr wrap="square" rtlCol="0">
            <a:spAutoFit/>
          </a:bodyPr>
          <a:lstStyle/>
          <a:p>
            <a:pPr algn="ctr"/>
            <a:r>
              <a:rPr lang="en-US" sz="1600" kern="0" dirty="0">
                <a:solidFill>
                  <a:schemeClr val="tx1">
                    <a:lumMod val="50000"/>
                  </a:schemeClr>
                </a:solidFill>
                <a:hlinkClick r:id="rId5"/>
              </a:rPr>
              <a:t>Commission Implementing Regulation (EU) 2020/2235 </a:t>
            </a:r>
            <a:endParaRPr lang="en-US" sz="1600" kern="0" dirty="0">
              <a:solidFill>
                <a:schemeClr val="tx1">
                  <a:lumMod val="50000"/>
                </a:schemeClr>
              </a:solidFill>
            </a:endParaRPr>
          </a:p>
          <a:p>
            <a:pPr algn="ctr"/>
            <a:endParaRPr lang="en-US" sz="1600" kern="0" dirty="0">
              <a:solidFill>
                <a:schemeClr val="tx1">
                  <a:lumMod val="50000"/>
                </a:schemeClr>
              </a:solidFill>
            </a:endParaRPr>
          </a:p>
          <a:p>
            <a:pPr algn="ctr"/>
            <a:r>
              <a:rPr lang="en-US" sz="1600" b="0" kern="0" dirty="0">
                <a:solidFill>
                  <a:schemeClr val="tx1">
                    <a:lumMod val="50000"/>
                  </a:schemeClr>
                </a:solidFill>
              </a:rPr>
              <a:t>standard model of certificates, </a:t>
            </a:r>
          </a:p>
          <a:p>
            <a:pPr algn="ctr"/>
            <a:r>
              <a:rPr lang="en-US" sz="1600" b="0" kern="0" dirty="0">
                <a:solidFill>
                  <a:schemeClr val="tx1">
                    <a:lumMod val="50000"/>
                  </a:schemeClr>
                </a:solidFill>
              </a:rPr>
              <a:t>model certificates and private attestation for goods</a:t>
            </a:r>
          </a:p>
          <a:p>
            <a:pPr algn="ctr"/>
            <a:endParaRPr lang="en-US" sz="1600" b="0" u="sng" kern="0" dirty="0">
              <a:solidFill>
                <a:schemeClr val="tx1">
                  <a:lumMod val="50000"/>
                </a:schemeClr>
              </a:solidFill>
            </a:endParaRPr>
          </a:p>
        </p:txBody>
      </p:sp>
      <p:pic>
        <p:nvPicPr>
          <p:cNvPr id="6" name="Picture 5">
            <a:extLst>
              <a:ext uri="{FF2B5EF4-FFF2-40B4-BE49-F238E27FC236}">
                <a16:creationId xmlns:a16="http://schemas.microsoft.com/office/drawing/2014/main" id="{969AE448-9EA7-E45B-1BB9-1EC76BC06DFA}"/>
              </a:ext>
            </a:extLst>
          </p:cNvPr>
          <p:cNvPicPr>
            <a:picLocks noChangeAspect="1"/>
          </p:cNvPicPr>
          <p:nvPr/>
        </p:nvPicPr>
        <p:blipFill>
          <a:blip r:embed="rId6"/>
          <a:stretch>
            <a:fillRect/>
          </a:stretch>
        </p:blipFill>
        <p:spPr>
          <a:xfrm>
            <a:off x="5587528" y="1709279"/>
            <a:ext cx="999691" cy="752663"/>
          </a:xfrm>
          <a:prstGeom prst="rect">
            <a:avLst/>
          </a:prstGeom>
        </p:spPr>
      </p:pic>
      <p:pic>
        <p:nvPicPr>
          <p:cNvPr id="7" name="Picture 6">
            <a:extLst>
              <a:ext uri="{FF2B5EF4-FFF2-40B4-BE49-F238E27FC236}">
                <a16:creationId xmlns:a16="http://schemas.microsoft.com/office/drawing/2014/main" id="{D05A7CC7-C684-75E4-9969-5A541D8800E2}"/>
              </a:ext>
            </a:extLst>
          </p:cNvPr>
          <p:cNvPicPr>
            <a:picLocks noChangeAspect="1"/>
          </p:cNvPicPr>
          <p:nvPr/>
        </p:nvPicPr>
        <p:blipFill>
          <a:blip r:embed="rId7"/>
          <a:stretch>
            <a:fillRect/>
          </a:stretch>
        </p:blipFill>
        <p:spPr>
          <a:xfrm>
            <a:off x="2450521" y="1716280"/>
            <a:ext cx="1319428" cy="752663"/>
          </a:xfrm>
          <a:prstGeom prst="rect">
            <a:avLst/>
          </a:prstGeom>
        </p:spPr>
      </p:pic>
      <p:pic>
        <p:nvPicPr>
          <p:cNvPr id="8" name="Picture 7">
            <a:extLst>
              <a:ext uri="{FF2B5EF4-FFF2-40B4-BE49-F238E27FC236}">
                <a16:creationId xmlns:a16="http://schemas.microsoft.com/office/drawing/2014/main" id="{95DFE879-3458-ECA7-8651-AE9E9441CEA5}"/>
              </a:ext>
            </a:extLst>
          </p:cNvPr>
          <p:cNvPicPr>
            <a:picLocks noChangeAspect="1"/>
          </p:cNvPicPr>
          <p:nvPr/>
        </p:nvPicPr>
        <p:blipFill>
          <a:blip r:embed="rId8"/>
          <a:stretch>
            <a:fillRect/>
          </a:stretch>
        </p:blipFill>
        <p:spPr>
          <a:xfrm>
            <a:off x="8345063" y="1754986"/>
            <a:ext cx="1120830" cy="609231"/>
          </a:xfrm>
          <a:prstGeom prst="rect">
            <a:avLst/>
          </a:prstGeom>
        </p:spPr>
      </p:pic>
      <p:sp>
        <p:nvSpPr>
          <p:cNvPr id="9" name="Rectangle 8">
            <a:extLst>
              <a:ext uri="{FF2B5EF4-FFF2-40B4-BE49-F238E27FC236}">
                <a16:creationId xmlns:a16="http://schemas.microsoft.com/office/drawing/2014/main" id="{7D211D3E-981B-6668-DDEB-1D795E17F117}"/>
              </a:ext>
            </a:extLst>
          </p:cNvPr>
          <p:cNvSpPr/>
          <p:nvPr/>
        </p:nvSpPr>
        <p:spPr>
          <a:xfrm>
            <a:off x="8185138" y="2364217"/>
            <a:ext cx="1584088" cy="369332"/>
          </a:xfrm>
          <a:prstGeom prst="rect">
            <a:avLst/>
          </a:prstGeom>
        </p:spPr>
        <p:txBody>
          <a:bodyPr wrap="none">
            <a:spAutoFit/>
          </a:bodyPr>
          <a:lstStyle/>
          <a:p>
            <a:pPr algn="ctr"/>
            <a:r>
              <a:rPr lang="en-US" sz="1800" kern="0" dirty="0">
                <a:solidFill>
                  <a:srgbClr val="0070C0"/>
                </a:solidFill>
              </a:rPr>
              <a:t>“IA AQUA”</a:t>
            </a:r>
          </a:p>
        </p:txBody>
      </p:sp>
      <p:sp>
        <p:nvSpPr>
          <p:cNvPr id="10" name="Rectangle 9">
            <a:extLst>
              <a:ext uri="{FF2B5EF4-FFF2-40B4-BE49-F238E27FC236}">
                <a16:creationId xmlns:a16="http://schemas.microsoft.com/office/drawing/2014/main" id="{1A7A620A-3088-9F74-2581-472B6DAB5384}"/>
              </a:ext>
            </a:extLst>
          </p:cNvPr>
          <p:cNvSpPr/>
          <p:nvPr/>
        </p:nvSpPr>
        <p:spPr>
          <a:xfrm>
            <a:off x="5253675" y="2373430"/>
            <a:ext cx="1675459" cy="369332"/>
          </a:xfrm>
          <a:prstGeom prst="rect">
            <a:avLst/>
          </a:prstGeom>
        </p:spPr>
        <p:txBody>
          <a:bodyPr wrap="none">
            <a:spAutoFit/>
          </a:bodyPr>
          <a:lstStyle/>
          <a:p>
            <a:pPr algn="ctr"/>
            <a:r>
              <a:rPr lang="en-US" sz="1800" kern="0" dirty="0">
                <a:solidFill>
                  <a:srgbClr val="00B050"/>
                </a:solidFill>
              </a:rPr>
              <a:t>“IA TERRE”</a:t>
            </a:r>
          </a:p>
        </p:txBody>
      </p:sp>
      <p:sp>
        <p:nvSpPr>
          <p:cNvPr id="11" name="Rectangle 10">
            <a:extLst>
              <a:ext uri="{FF2B5EF4-FFF2-40B4-BE49-F238E27FC236}">
                <a16:creationId xmlns:a16="http://schemas.microsoft.com/office/drawing/2014/main" id="{D72E02BA-C87F-571B-4AE7-4DDFA4CD74F9}"/>
              </a:ext>
            </a:extLst>
          </p:cNvPr>
          <p:cNvSpPr/>
          <p:nvPr/>
        </p:nvSpPr>
        <p:spPr>
          <a:xfrm>
            <a:off x="2322202" y="2373430"/>
            <a:ext cx="1576072" cy="369332"/>
          </a:xfrm>
          <a:prstGeom prst="rect">
            <a:avLst/>
          </a:prstGeom>
        </p:spPr>
        <p:txBody>
          <a:bodyPr wrap="none">
            <a:spAutoFit/>
          </a:bodyPr>
          <a:lstStyle/>
          <a:p>
            <a:pPr algn="ctr"/>
            <a:r>
              <a:rPr lang="en-US" sz="1800" kern="0" dirty="0">
                <a:solidFill>
                  <a:srgbClr val="FF0000"/>
                </a:solidFill>
              </a:rPr>
              <a:t>“IA FOOD”</a:t>
            </a:r>
          </a:p>
        </p:txBody>
      </p:sp>
      <p:sp>
        <p:nvSpPr>
          <p:cNvPr id="12" name="TextBox 11">
            <a:extLst>
              <a:ext uri="{FF2B5EF4-FFF2-40B4-BE49-F238E27FC236}">
                <a16:creationId xmlns:a16="http://schemas.microsoft.com/office/drawing/2014/main" id="{EFE2FE1A-51F3-4F08-78B7-1A03E66861CD}"/>
              </a:ext>
            </a:extLst>
          </p:cNvPr>
          <p:cNvSpPr txBox="1"/>
          <p:nvPr/>
        </p:nvSpPr>
        <p:spPr>
          <a:xfrm>
            <a:off x="1830469" y="5281747"/>
            <a:ext cx="2559533" cy="738664"/>
          </a:xfrm>
          <a:prstGeom prst="rect">
            <a:avLst/>
          </a:prstGeom>
          <a:solidFill>
            <a:srgbClr val="92D050"/>
          </a:solidFill>
          <a:ln>
            <a:solidFill>
              <a:schemeClr val="accent3">
                <a:lumMod val="40000"/>
                <a:lumOff val="60000"/>
              </a:schemeClr>
            </a:solidFill>
          </a:ln>
          <a:effectLst>
            <a:innerShdw blurRad="63500" dist="50800" dir="2700000">
              <a:prstClr val="black">
                <a:alpha val="50000"/>
              </a:prstClr>
            </a:innerShdw>
          </a:effectLst>
        </p:spPr>
        <p:txBody>
          <a:bodyPr wrap="square" rtlCol="0">
            <a:spAutoFit/>
          </a:bodyPr>
          <a:lstStyle/>
          <a:p>
            <a:pPr algn="ctr"/>
            <a:r>
              <a:rPr lang="en-US" sz="1400" u="sng" kern="0" dirty="0">
                <a:solidFill>
                  <a:schemeClr val="tx1"/>
                </a:solidFill>
              </a:rPr>
              <a:t>INTRA-3</a:t>
            </a:r>
          </a:p>
          <a:p>
            <a:pPr algn="ctr"/>
            <a:r>
              <a:rPr lang="en-US" sz="1400" u="sng" kern="0" dirty="0">
                <a:solidFill>
                  <a:schemeClr val="tx1"/>
                </a:solidFill>
              </a:rPr>
              <a:t>ENTRY-52</a:t>
            </a:r>
          </a:p>
          <a:p>
            <a:pPr algn="ctr"/>
            <a:r>
              <a:rPr lang="en-US" sz="1400" u="sng" kern="0" dirty="0">
                <a:solidFill>
                  <a:schemeClr val="tx1"/>
                </a:solidFill>
              </a:rPr>
              <a:t>Declarations - 6</a:t>
            </a:r>
          </a:p>
        </p:txBody>
      </p:sp>
      <p:sp>
        <p:nvSpPr>
          <p:cNvPr id="13" name="TextBox 12">
            <a:extLst>
              <a:ext uri="{FF2B5EF4-FFF2-40B4-BE49-F238E27FC236}">
                <a16:creationId xmlns:a16="http://schemas.microsoft.com/office/drawing/2014/main" id="{7531BD18-DE55-5C45-EF17-BB7D002281FE}"/>
              </a:ext>
            </a:extLst>
          </p:cNvPr>
          <p:cNvSpPr txBox="1"/>
          <p:nvPr/>
        </p:nvSpPr>
        <p:spPr>
          <a:xfrm>
            <a:off x="4753722" y="5281246"/>
            <a:ext cx="2454553" cy="738664"/>
          </a:xfrm>
          <a:prstGeom prst="rect">
            <a:avLst/>
          </a:prstGeom>
          <a:solidFill>
            <a:srgbClr val="92D050"/>
          </a:solidFill>
          <a:ln>
            <a:solidFill>
              <a:schemeClr val="accent3">
                <a:lumMod val="40000"/>
                <a:lumOff val="60000"/>
              </a:schemeClr>
            </a:solidFill>
          </a:ln>
          <a:effectLst>
            <a:innerShdw blurRad="63500" dist="50800" dir="2700000">
              <a:prstClr val="black">
                <a:alpha val="50000"/>
              </a:prstClr>
            </a:innerShdw>
          </a:effectLst>
        </p:spPr>
        <p:txBody>
          <a:bodyPr wrap="square" rtlCol="0">
            <a:spAutoFit/>
          </a:bodyPr>
          <a:lstStyle/>
          <a:p>
            <a:pPr algn="ctr"/>
            <a:r>
              <a:rPr lang="en-US" sz="1400" u="sng" kern="0" dirty="0">
                <a:solidFill>
                  <a:schemeClr val="tx1"/>
                </a:solidFill>
              </a:rPr>
              <a:t>INTRA-65</a:t>
            </a:r>
          </a:p>
          <a:p>
            <a:pPr algn="ctr"/>
            <a:r>
              <a:rPr lang="en-US" sz="1400" u="sng" kern="0" dirty="0">
                <a:solidFill>
                  <a:schemeClr val="tx1"/>
                </a:solidFill>
              </a:rPr>
              <a:t>ENTRY-68</a:t>
            </a:r>
          </a:p>
          <a:p>
            <a:pPr algn="ctr"/>
            <a:r>
              <a:rPr lang="en-US" sz="1400" u="sng" kern="0" dirty="0">
                <a:solidFill>
                  <a:schemeClr val="tx1"/>
                </a:solidFill>
              </a:rPr>
              <a:t>Declarations - 2</a:t>
            </a:r>
          </a:p>
        </p:txBody>
      </p:sp>
      <p:sp>
        <p:nvSpPr>
          <p:cNvPr id="14" name="TextBox 13">
            <a:extLst>
              <a:ext uri="{FF2B5EF4-FFF2-40B4-BE49-F238E27FC236}">
                <a16:creationId xmlns:a16="http://schemas.microsoft.com/office/drawing/2014/main" id="{3437DF2A-C127-8334-C348-46FD5B4B5A21}"/>
              </a:ext>
            </a:extLst>
          </p:cNvPr>
          <p:cNvSpPr txBox="1"/>
          <p:nvPr/>
        </p:nvSpPr>
        <p:spPr>
          <a:xfrm>
            <a:off x="7625712" y="5266513"/>
            <a:ext cx="2559533" cy="738664"/>
          </a:xfrm>
          <a:prstGeom prst="rect">
            <a:avLst/>
          </a:prstGeom>
          <a:solidFill>
            <a:srgbClr val="92D050"/>
          </a:solidFill>
          <a:ln>
            <a:solidFill>
              <a:schemeClr val="accent3">
                <a:lumMod val="40000"/>
                <a:lumOff val="60000"/>
              </a:schemeClr>
            </a:solidFill>
          </a:ln>
          <a:effectLst>
            <a:innerShdw blurRad="63500" dist="50800" dir="2700000">
              <a:prstClr val="black">
                <a:alpha val="50000"/>
              </a:prstClr>
            </a:innerShdw>
          </a:effectLst>
        </p:spPr>
        <p:txBody>
          <a:bodyPr wrap="square" rtlCol="0">
            <a:spAutoFit/>
          </a:bodyPr>
          <a:lstStyle/>
          <a:p>
            <a:pPr algn="ctr"/>
            <a:r>
              <a:rPr lang="en-US" sz="1400" u="sng" kern="0" dirty="0">
                <a:solidFill>
                  <a:schemeClr val="tx1"/>
                </a:solidFill>
              </a:rPr>
              <a:t>INTRA-7 </a:t>
            </a:r>
          </a:p>
          <a:p>
            <a:pPr algn="ctr"/>
            <a:r>
              <a:rPr lang="en-US" sz="1400" u="sng" kern="0" dirty="0">
                <a:solidFill>
                  <a:schemeClr val="tx1"/>
                </a:solidFill>
              </a:rPr>
              <a:t>ENTRY-1</a:t>
            </a:r>
          </a:p>
          <a:p>
            <a:pPr algn="ctr"/>
            <a:r>
              <a:rPr lang="en-US" sz="1400" u="sng" kern="0" dirty="0">
                <a:solidFill>
                  <a:schemeClr val="tx1"/>
                </a:solidFill>
              </a:rPr>
              <a:t>Declaration - 1</a:t>
            </a:r>
          </a:p>
        </p:txBody>
      </p:sp>
      <p:sp>
        <p:nvSpPr>
          <p:cNvPr id="15" name="Rectangle 14">
            <a:extLst>
              <a:ext uri="{FF2B5EF4-FFF2-40B4-BE49-F238E27FC236}">
                <a16:creationId xmlns:a16="http://schemas.microsoft.com/office/drawing/2014/main" id="{C2400B36-DEF3-AACA-13DD-21B339E0F73B}"/>
              </a:ext>
            </a:extLst>
          </p:cNvPr>
          <p:cNvSpPr/>
          <p:nvPr/>
        </p:nvSpPr>
        <p:spPr>
          <a:xfrm>
            <a:off x="107693" y="6100907"/>
            <a:ext cx="9786320" cy="861774"/>
          </a:xfrm>
          <a:prstGeom prst="rect">
            <a:avLst/>
          </a:prstGeom>
        </p:spPr>
        <p:txBody>
          <a:bodyPr wrap="square">
            <a:spAutoFit/>
          </a:bodyPr>
          <a:lstStyle/>
          <a:p>
            <a:r>
              <a:rPr lang="en-US" dirty="0">
                <a:solidFill>
                  <a:srgbClr val="000000"/>
                </a:solidFill>
              </a:rPr>
              <a:t>From 169 current models under 30 acts to 162 revised models under 3 new acts</a:t>
            </a:r>
          </a:p>
          <a:p>
            <a:r>
              <a:rPr lang="en-GB" sz="1400" dirty="0">
                <a:solidFill>
                  <a:srgbClr val="000000"/>
                </a:solidFill>
                <a:cs typeface="Times New Roman" panose="02020603050405020304" pitchFamily="18" charset="0"/>
              </a:rPr>
              <a:t>Corrections still to be made in the coming months, in particular</a:t>
            </a:r>
            <a:r>
              <a:rPr lang="en-IE" sz="1400" dirty="0">
                <a:solidFill>
                  <a:srgbClr val="000000"/>
                </a:solidFill>
                <a:cs typeface="Times New Roman" panose="02020603050405020304" pitchFamily="18" charset="0"/>
              </a:rPr>
              <a:t> to the references to legal acts establishing list of countries</a:t>
            </a:r>
          </a:p>
          <a:p>
            <a:endParaRPr lang="en-US" dirty="0">
              <a:solidFill>
                <a:srgbClr val="000000"/>
              </a:solidFill>
            </a:endParaRPr>
          </a:p>
        </p:txBody>
      </p:sp>
      <p:sp>
        <p:nvSpPr>
          <p:cNvPr id="16" name="TextBox 15">
            <a:extLst>
              <a:ext uri="{FF2B5EF4-FFF2-40B4-BE49-F238E27FC236}">
                <a16:creationId xmlns:a16="http://schemas.microsoft.com/office/drawing/2014/main" id="{E37184D6-DC38-09D2-E9EB-DF8163A8C27C}"/>
              </a:ext>
            </a:extLst>
          </p:cNvPr>
          <p:cNvSpPr txBox="1"/>
          <p:nvPr/>
        </p:nvSpPr>
        <p:spPr>
          <a:xfrm>
            <a:off x="4753722" y="5281747"/>
            <a:ext cx="2454553" cy="738664"/>
          </a:xfrm>
          <a:prstGeom prst="rect">
            <a:avLst/>
          </a:prstGeom>
          <a:solidFill>
            <a:srgbClr val="92D050"/>
          </a:solidFill>
          <a:ln>
            <a:solidFill>
              <a:schemeClr val="accent3">
                <a:lumMod val="40000"/>
                <a:lumOff val="60000"/>
              </a:schemeClr>
            </a:solidFill>
          </a:ln>
          <a:effectLst>
            <a:innerShdw blurRad="63500" dist="50800" dir="2700000">
              <a:prstClr val="black">
                <a:alpha val="50000"/>
              </a:prstClr>
            </a:innerShdw>
          </a:effectLst>
        </p:spPr>
        <p:txBody>
          <a:bodyPr wrap="square" rtlCol="0">
            <a:spAutoFit/>
          </a:bodyPr>
          <a:lstStyle/>
          <a:p>
            <a:pPr algn="ctr"/>
            <a:r>
              <a:rPr lang="en-US" sz="1400" u="sng" kern="0" dirty="0">
                <a:solidFill>
                  <a:schemeClr val="tx1"/>
                </a:solidFill>
              </a:rPr>
              <a:t>INTRA-65</a:t>
            </a:r>
          </a:p>
          <a:p>
            <a:pPr algn="ctr"/>
            <a:r>
              <a:rPr lang="en-US" sz="1400" u="sng" kern="0" dirty="0">
                <a:solidFill>
                  <a:schemeClr val="tx1"/>
                </a:solidFill>
              </a:rPr>
              <a:t>ENTRY-68</a:t>
            </a:r>
          </a:p>
          <a:p>
            <a:pPr algn="ctr"/>
            <a:r>
              <a:rPr lang="en-US" sz="1400" u="sng" kern="0" dirty="0">
                <a:solidFill>
                  <a:schemeClr val="tx1"/>
                </a:solidFill>
              </a:rPr>
              <a:t>Declarations - 2</a:t>
            </a:r>
          </a:p>
        </p:txBody>
      </p:sp>
    </p:spTree>
    <p:extLst>
      <p:ext uri="{BB962C8B-B14F-4D97-AF65-F5344CB8AC3E}">
        <p14:creationId xmlns:p14="http://schemas.microsoft.com/office/powerpoint/2010/main" val="461671809"/>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50E6368-6409-E0E3-1006-621DFD8EDCBC}"/>
              </a:ext>
            </a:extLst>
          </p:cNvPr>
          <p:cNvSpPr>
            <a:spLocks noGrp="1"/>
          </p:cNvSpPr>
          <p:nvPr>
            <p:ph type="sldNum" sz="quarter" idx="2"/>
          </p:nvPr>
        </p:nvSpPr>
        <p:spPr/>
        <p:txBody>
          <a:bodyPr/>
          <a:lstStyle/>
          <a:p>
            <a:pPr marL="0" lvl="0" indent="0" algn="l" rtl="0">
              <a:spcBef>
                <a:spcPts val="0"/>
              </a:spcBef>
              <a:spcAft>
                <a:spcPts val="0"/>
              </a:spcAft>
              <a:buNone/>
            </a:pPr>
            <a:fld id="{00000000-1234-1234-1234-123412341234}" type="slidenum">
              <a:rPr lang="en-GB" smtClean="0"/>
              <a:t>23</a:t>
            </a:fld>
            <a:endParaRPr lang="en-GB"/>
          </a:p>
        </p:txBody>
      </p:sp>
      <p:sp>
        <p:nvSpPr>
          <p:cNvPr id="3" name="Title 2">
            <a:extLst>
              <a:ext uri="{FF2B5EF4-FFF2-40B4-BE49-F238E27FC236}">
                <a16:creationId xmlns:a16="http://schemas.microsoft.com/office/drawing/2014/main" id="{0A2BA8EE-9DF4-C515-93E0-6DDA2B94F4DD}"/>
              </a:ext>
            </a:extLst>
          </p:cNvPr>
          <p:cNvSpPr>
            <a:spLocks noGrp="1"/>
          </p:cNvSpPr>
          <p:nvPr>
            <p:ph type="title" idx="4294967295"/>
          </p:nvPr>
        </p:nvSpPr>
        <p:spPr>
          <a:xfrm>
            <a:off x="858982" y="1413163"/>
            <a:ext cx="10515600" cy="803564"/>
          </a:xfrm>
        </p:spPr>
        <p:txBody>
          <a:bodyPr>
            <a:normAutofit/>
          </a:bodyPr>
          <a:lstStyle/>
          <a:p>
            <a:r>
              <a:rPr lang="en-US" sz="3200" b="1" dirty="0">
                <a:solidFill>
                  <a:schemeClr val="accent5">
                    <a:lumMod val="50000"/>
                  </a:schemeClr>
                </a:solidFill>
                <a:latin typeface="Verdana" pitchFamily="34" charset="0"/>
                <a:ea typeface="Verdana" pitchFamily="34" charset="0"/>
              </a:rPr>
              <a:t>Implementing Regulation (EU) 2019/1793</a:t>
            </a:r>
            <a:endParaRPr lang="en-IE" sz="3200" b="1" dirty="0">
              <a:solidFill>
                <a:schemeClr val="accent5">
                  <a:lumMod val="50000"/>
                </a:schemeClr>
              </a:solidFill>
              <a:latin typeface="Verdana" pitchFamily="34" charset="0"/>
              <a:ea typeface="Verdana" pitchFamily="34" charset="0"/>
            </a:endParaRPr>
          </a:p>
        </p:txBody>
      </p:sp>
      <p:sp>
        <p:nvSpPr>
          <p:cNvPr id="5" name="Content Placeholder 1">
            <a:extLst>
              <a:ext uri="{FF2B5EF4-FFF2-40B4-BE49-F238E27FC236}">
                <a16:creationId xmlns:a16="http://schemas.microsoft.com/office/drawing/2014/main" id="{3BDD7BD8-4FC2-F035-8CA4-8EC8FE95111B}"/>
              </a:ext>
            </a:extLst>
          </p:cNvPr>
          <p:cNvSpPr>
            <a:spLocks noGrp="1"/>
          </p:cNvSpPr>
          <p:nvPr>
            <p:ph type="body" idx="4294967295"/>
          </p:nvPr>
        </p:nvSpPr>
        <p:spPr>
          <a:xfrm>
            <a:off x="738477" y="2189018"/>
            <a:ext cx="10885488" cy="4166060"/>
          </a:xfrm>
        </p:spPr>
        <p:txBody>
          <a:bodyPr/>
          <a:lstStyle/>
          <a:p>
            <a:pPr marL="76200" indent="0">
              <a:buNone/>
            </a:pPr>
            <a:r>
              <a:rPr lang="en-US" sz="2000" dirty="0">
                <a:solidFill>
                  <a:schemeClr val="accent5">
                    <a:lumMod val="50000"/>
                  </a:schemeClr>
                </a:solidFill>
                <a:latin typeface="Verdana" pitchFamily="34" charset="0"/>
                <a:ea typeface="Verdana" pitchFamily="34" charset="0"/>
              </a:rPr>
              <a:t>Commission Implementation Regulation (EU) 2019/1793 lays down rules on the temporary increase of official controls and special conditions for </a:t>
            </a:r>
            <a:r>
              <a:rPr lang="en-US" sz="2000" b="1" dirty="0">
                <a:solidFill>
                  <a:schemeClr val="accent5">
                    <a:lumMod val="50000"/>
                  </a:schemeClr>
                </a:solidFill>
                <a:latin typeface="Verdana" pitchFamily="34" charset="0"/>
                <a:ea typeface="Verdana" pitchFamily="34" charset="0"/>
              </a:rPr>
              <a:t>food and feed of non-animal origin from certain third countries </a:t>
            </a:r>
            <a:r>
              <a:rPr lang="en-US" sz="2000" dirty="0">
                <a:solidFill>
                  <a:schemeClr val="accent5">
                    <a:lumMod val="50000"/>
                  </a:schemeClr>
                </a:solidFill>
                <a:latin typeface="Verdana" pitchFamily="34" charset="0"/>
                <a:ea typeface="Verdana" pitchFamily="34" charset="0"/>
              </a:rPr>
              <a:t>at the entry into the Union, due to the risk of contamination by different hazards.</a:t>
            </a:r>
          </a:p>
          <a:p>
            <a:pPr marL="76200" indent="0">
              <a:buNone/>
            </a:pPr>
            <a:r>
              <a:rPr lang="en-US" sz="2000" dirty="0">
                <a:solidFill>
                  <a:schemeClr val="accent1">
                    <a:lumMod val="50000"/>
                  </a:schemeClr>
                </a:solidFill>
                <a:latin typeface="Verdana" pitchFamily="34" charset="0"/>
                <a:ea typeface="Verdana" pitchFamily="34" charset="0"/>
              </a:rPr>
              <a:t>At</a:t>
            </a:r>
            <a:r>
              <a:rPr lang="en-US" sz="2000" dirty="0">
                <a:solidFill>
                  <a:schemeClr val="accent5">
                    <a:lumMod val="50000"/>
                  </a:schemeClr>
                </a:solidFill>
                <a:latin typeface="Verdana" pitchFamily="34" charset="0"/>
                <a:ea typeface="Verdana" pitchFamily="34" charset="0"/>
              </a:rPr>
              <a:t> </a:t>
            </a:r>
            <a:r>
              <a:rPr lang="en-US" sz="2000" dirty="0">
                <a:solidFill>
                  <a:schemeClr val="accent1">
                    <a:lumMod val="50000"/>
                  </a:schemeClr>
                </a:solidFill>
                <a:latin typeface="Verdana" pitchFamily="34" charset="0"/>
                <a:ea typeface="Verdana" pitchFamily="34" charset="0"/>
              </a:rPr>
              <a:t>the moment, the Regulation includes products related to the following hazards:</a:t>
            </a:r>
          </a:p>
          <a:p>
            <a:endParaRPr lang="en-US" sz="2000" dirty="0">
              <a:latin typeface="Verdana" pitchFamily="34" charset="0"/>
              <a:ea typeface="Verdana" pitchFamily="34" charset="0"/>
            </a:endParaRPr>
          </a:p>
        </p:txBody>
      </p:sp>
      <p:pic>
        <p:nvPicPr>
          <p:cNvPr id="11" name="Picture 10">
            <a:extLst>
              <a:ext uri="{FF2B5EF4-FFF2-40B4-BE49-F238E27FC236}">
                <a16:creationId xmlns:a16="http://schemas.microsoft.com/office/drawing/2014/main" id="{2A1E394C-8563-0663-46BF-EED85DB30390}"/>
              </a:ext>
            </a:extLst>
          </p:cNvPr>
          <p:cNvPicPr>
            <a:picLocks noChangeAspect="1"/>
          </p:cNvPicPr>
          <p:nvPr/>
        </p:nvPicPr>
        <p:blipFill rotWithShape="1">
          <a:blip r:embed="rId3"/>
          <a:srcRect t="1307"/>
          <a:stretch/>
        </p:blipFill>
        <p:spPr>
          <a:xfrm>
            <a:off x="3034145" y="3870316"/>
            <a:ext cx="6456219" cy="2484762"/>
          </a:xfrm>
          <a:prstGeom prst="rect">
            <a:avLst/>
          </a:prstGeom>
        </p:spPr>
      </p:pic>
    </p:spTree>
    <p:extLst>
      <p:ext uri="{BB962C8B-B14F-4D97-AF65-F5344CB8AC3E}">
        <p14:creationId xmlns:p14="http://schemas.microsoft.com/office/powerpoint/2010/main" val="2439179816"/>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88620-18EC-429D-887B-B106CC62F0DE}"/>
              </a:ext>
            </a:extLst>
          </p:cNvPr>
          <p:cNvSpPr>
            <a:spLocks noGrp="1"/>
          </p:cNvSpPr>
          <p:nvPr>
            <p:ph type="title"/>
          </p:nvPr>
        </p:nvSpPr>
        <p:spPr>
          <a:xfrm>
            <a:off x="624417" y="1556272"/>
            <a:ext cx="10972800" cy="1228492"/>
          </a:xfrm>
        </p:spPr>
        <p:txBody>
          <a:bodyPr/>
          <a:lstStyle/>
          <a:p>
            <a:pPr algn="ctr"/>
            <a:r>
              <a:rPr lang="en-IE" sz="4000" b="1" dirty="0">
                <a:solidFill>
                  <a:schemeClr val="accent5">
                    <a:lumMod val="50000"/>
                  </a:schemeClr>
                </a:solidFill>
              </a:rPr>
              <a:t>Regulation (EU) 2019/1793 </a:t>
            </a:r>
            <a:r>
              <a:rPr lang="en-IE" sz="1800" b="1" dirty="0">
                <a:solidFill>
                  <a:schemeClr val="accent5">
                    <a:lumMod val="50000"/>
                  </a:schemeClr>
                </a:solidFill>
              </a:rPr>
              <a:t>(1)</a:t>
            </a:r>
          </a:p>
        </p:txBody>
      </p:sp>
      <p:sp>
        <p:nvSpPr>
          <p:cNvPr id="3" name="Content Placeholder 2">
            <a:extLst>
              <a:ext uri="{FF2B5EF4-FFF2-40B4-BE49-F238E27FC236}">
                <a16:creationId xmlns:a16="http://schemas.microsoft.com/office/drawing/2014/main" id="{3D686E30-41BD-4E5F-9E88-6C1817965177}"/>
              </a:ext>
            </a:extLst>
          </p:cNvPr>
          <p:cNvSpPr>
            <a:spLocks noGrp="1"/>
          </p:cNvSpPr>
          <p:nvPr>
            <p:ph idx="1"/>
          </p:nvPr>
        </p:nvSpPr>
        <p:spPr>
          <a:xfrm>
            <a:off x="595745" y="2623057"/>
            <a:ext cx="10972800" cy="3542215"/>
          </a:xfrm>
        </p:spPr>
        <p:txBody>
          <a:bodyPr>
            <a:normAutofit/>
          </a:bodyPr>
          <a:lstStyle/>
          <a:p>
            <a:r>
              <a:rPr lang="en-IE" sz="2400" dirty="0">
                <a:solidFill>
                  <a:schemeClr val="accent5">
                    <a:lumMod val="50000"/>
                  </a:schemeClr>
                </a:solidFill>
              </a:rPr>
              <a:t>Regulation (EU) 2019/1793 lay down:</a:t>
            </a:r>
          </a:p>
          <a:p>
            <a:pPr indent="0">
              <a:buNone/>
            </a:pPr>
            <a:endParaRPr lang="en-IE" sz="2400" dirty="0">
              <a:solidFill>
                <a:schemeClr val="accent5">
                  <a:lumMod val="50000"/>
                </a:schemeClr>
              </a:solidFill>
            </a:endParaRPr>
          </a:p>
          <a:p>
            <a:pPr lvl="1"/>
            <a:r>
              <a:rPr lang="en-IE" sz="2200" dirty="0">
                <a:solidFill>
                  <a:schemeClr val="accent5">
                    <a:lumMod val="50000"/>
                  </a:schemeClr>
                </a:solidFill>
              </a:rPr>
              <a:t>list of food and feed of non-animal origin </a:t>
            </a:r>
            <a:r>
              <a:rPr lang="en-IE" sz="2200" b="1" dirty="0">
                <a:solidFill>
                  <a:schemeClr val="accent5">
                    <a:lumMod val="50000"/>
                  </a:schemeClr>
                </a:solidFill>
              </a:rPr>
              <a:t>subject to temporary increased  </a:t>
            </a:r>
            <a:r>
              <a:rPr lang="en-IE" sz="2200" dirty="0">
                <a:solidFill>
                  <a:schemeClr val="accent5">
                    <a:lumMod val="50000"/>
                  </a:schemeClr>
                </a:solidFill>
              </a:rPr>
              <a:t>of official controls in accordance with Article 47(2)(b) of OCR.</a:t>
            </a:r>
          </a:p>
          <a:p>
            <a:pPr lvl="1"/>
            <a:r>
              <a:rPr lang="en-IE" sz="2200" dirty="0">
                <a:solidFill>
                  <a:schemeClr val="accent5">
                    <a:lumMod val="50000"/>
                  </a:schemeClr>
                </a:solidFill>
              </a:rPr>
              <a:t>list of food and feed of non-animal origin </a:t>
            </a:r>
            <a:r>
              <a:rPr lang="en-IE" sz="2200" b="1" dirty="0">
                <a:solidFill>
                  <a:schemeClr val="accent5">
                    <a:lumMod val="50000"/>
                  </a:schemeClr>
                </a:solidFill>
              </a:rPr>
              <a:t>subject to special conditions </a:t>
            </a:r>
            <a:r>
              <a:rPr lang="en-IE" sz="2200" dirty="0">
                <a:solidFill>
                  <a:schemeClr val="accent5">
                    <a:lumMod val="50000"/>
                  </a:schemeClr>
                </a:solidFill>
              </a:rPr>
              <a:t>in accordance with Article 53(1)(b) of Regulation No 178/2002</a:t>
            </a:r>
          </a:p>
          <a:p>
            <a:pPr lvl="1"/>
            <a:r>
              <a:rPr lang="en-IE" sz="2200" dirty="0">
                <a:solidFill>
                  <a:schemeClr val="accent5">
                    <a:lumMod val="50000"/>
                  </a:schemeClr>
                </a:solidFill>
              </a:rPr>
              <a:t>frequency of identity and physical checks including laboratory sampling</a:t>
            </a:r>
          </a:p>
          <a:p>
            <a:endParaRPr lang="en-IE" dirty="0"/>
          </a:p>
        </p:txBody>
      </p:sp>
    </p:spTree>
    <p:extLst>
      <p:ext uri="{BB962C8B-B14F-4D97-AF65-F5344CB8AC3E}">
        <p14:creationId xmlns:p14="http://schemas.microsoft.com/office/powerpoint/2010/main" val="39549957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A6D35-A11F-4735-B451-7C250A350ED7}"/>
              </a:ext>
            </a:extLst>
          </p:cNvPr>
          <p:cNvSpPr>
            <a:spLocks noGrp="1"/>
          </p:cNvSpPr>
          <p:nvPr>
            <p:ph type="title"/>
          </p:nvPr>
        </p:nvSpPr>
        <p:spPr>
          <a:xfrm>
            <a:off x="624417" y="1556272"/>
            <a:ext cx="10972800" cy="1242346"/>
          </a:xfrm>
        </p:spPr>
        <p:txBody>
          <a:bodyPr/>
          <a:lstStyle/>
          <a:p>
            <a:pPr algn="ctr"/>
            <a:r>
              <a:rPr lang="en-IE" sz="4000" b="1" dirty="0">
                <a:solidFill>
                  <a:schemeClr val="accent5">
                    <a:lumMod val="50000"/>
                  </a:schemeClr>
                </a:solidFill>
              </a:rPr>
              <a:t>Regulation (EU) 2019/1793 </a:t>
            </a:r>
            <a:r>
              <a:rPr lang="en-IE" sz="1800" b="1" dirty="0">
                <a:solidFill>
                  <a:schemeClr val="accent5">
                    <a:lumMod val="50000"/>
                  </a:schemeClr>
                </a:solidFill>
              </a:rPr>
              <a:t>(2)</a:t>
            </a:r>
          </a:p>
        </p:txBody>
      </p:sp>
      <p:sp>
        <p:nvSpPr>
          <p:cNvPr id="3" name="Content Placeholder 2">
            <a:extLst>
              <a:ext uri="{FF2B5EF4-FFF2-40B4-BE49-F238E27FC236}">
                <a16:creationId xmlns:a16="http://schemas.microsoft.com/office/drawing/2014/main" id="{2A75AE82-95F8-4EA5-B498-4B2DB719CF61}"/>
              </a:ext>
            </a:extLst>
          </p:cNvPr>
          <p:cNvSpPr>
            <a:spLocks noGrp="1"/>
          </p:cNvSpPr>
          <p:nvPr>
            <p:ph idx="1"/>
          </p:nvPr>
        </p:nvSpPr>
        <p:spPr>
          <a:xfrm>
            <a:off x="609600" y="2817021"/>
            <a:ext cx="10820400" cy="3384476"/>
          </a:xfrm>
        </p:spPr>
        <p:txBody>
          <a:bodyPr/>
          <a:lstStyle/>
          <a:p>
            <a:pPr lvl="1"/>
            <a:endParaRPr lang="en-IE" sz="2200" dirty="0">
              <a:solidFill>
                <a:schemeClr val="accent5">
                  <a:lumMod val="50000"/>
                </a:schemeClr>
              </a:solidFill>
            </a:endParaRPr>
          </a:p>
          <a:p>
            <a:pPr lvl="1"/>
            <a:r>
              <a:rPr lang="en-IE" sz="2200" dirty="0">
                <a:solidFill>
                  <a:schemeClr val="accent5">
                    <a:lumMod val="50000"/>
                  </a:schemeClr>
                </a:solidFill>
              </a:rPr>
              <a:t>identification of packages of the consignment (Article 9)</a:t>
            </a:r>
          </a:p>
          <a:p>
            <a:pPr lvl="1"/>
            <a:r>
              <a:rPr lang="en-IE" sz="2200" dirty="0">
                <a:solidFill>
                  <a:schemeClr val="accent5">
                    <a:lumMod val="50000"/>
                  </a:schemeClr>
                </a:solidFill>
              </a:rPr>
              <a:t>sampling requirements (Article 10)</a:t>
            </a:r>
          </a:p>
          <a:p>
            <a:pPr lvl="1"/>
            <a:r>
              <a:rPr lang="en-IE" sz="2200" dirty="0">
                <a:solidFill>
                  <a:schemeClr val="accent5">
                    <a:lumMod val="50000"/>
                  </a:schemeClr>
                </a:solidFill>
              </a:rPr>
              <a:t>requirements for issuance of official certificate (Article 11)</a:t>
            </a:r>
          </a:p>
          <a:p>
            <a:pPr lvl="1"/>
            <a:r>
              <a:rPr lang="en-IE" sz="2200" dirty="0">
                <a:solidFill>
                  <a:schemeClr val="accent5">
                    <a:lumMod val="50000"/>
                  </a:schemeClr>
                </a:solidFill>
              </a:rPr>
              <a:t>model of official certificate (Annex IV)</a:t>
            </a:r>
          </a:p>
          <a:p>
            <a:pPr lvl="1"/>
            <a:r>
              <a:rPr lang="en-IE" sz="2200" dirty="0">
                <a:solidFill>
                  <a:schemeClr val="accent5">
                    <a:lumMod val="50000"/>
                  </a:schemeClr>
                </a:solidFill>
              </a:rPr>
              <a:t>requirements for performance of official controls at the border control posts products of non-animal origin listed in that Regulation</a:t>
            </a:r>
          </a:p>
          <a:p>
            <a:endParaRPr lang="en-IE" dirty="0"/>
          </a:p>
        </p:txBody>
      </p:sp>
    </p:spTree>
    <p:extLst>
      <p:ext uri="{BB962C8B-B14F-4D97-AF65-F5344CB8AC3E}">
        <p14:creationId xmlns:p14="http://schemas.microsoft.com/office/powerpoint/2010/main" val="31055136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368" y="1607127"/>
            <a:ext cx="11593287" cy="1101793"/>
          </a:xfrm>
        </p:spPr>
        <p:txBody>
          <a:bodyPr>
            <a:noAutofit/>
          </a:bodyPr>
          <a:lstStyle/>
          <a:p>
            <a:pPr algn="ctr"/>
            <a:r>
              <a:rPr lang="en-IE" sz="2800" b="1" dirty="0">
                <a:solidFill>
                  <a:schemeClr val="accent5">
                    <a:lumMod val="50000"/>
                  </a:schemeClr>
                </a:solidFill>
              </a:rPr>
              <a:t>Lists</a:t>
            </a:r>
            <a:r>
              <a:rPr lang="fr-BE" sz="2800" b="1" dirty="0">
                <a:solidFill>
                  <a:schemeClr val="accent5">
                    <a:lumMod val="50000"/>
                  </a:schemeClr>
                </a:solidFill>
              </a:rPr>
              <a:t> of </a:t>
            </a:r>
            <a:r>
              <a:rPr lang="en-US" sz="2800" b="1" dirty="0">
                <a:solidFill>
                  <a:schemeClr val="accent5">
                    <a:lumMod val="50000"/>
                  </a:schemeClr>
                </a:solidFill>
              </a:rPr>
              <a:t>food and feed of non-animal origin </a:t>
            </a:r>
            <a:br>
              <a:rPr lang="en-US" sz="2800" b="1" dirty="0">
                <a:solidFill>
                  <a:schemeClr val="accent5">
                    <a:lumMod val="50000"/>
                  </a:schemeClr>
                </a:solidFill>
              </a:rPr>
            </a:br>
            <a:r>
              <a:rPr lang="en-US" sz="2800" b="1" dirty="0">
                <a:solidFill>
                  <a:schemeClr val="accent5">
                    <a:lumMod val="50000"/>
                  </a:schemeClr>
                </a:solidFill>
              </a:rPr>
              <a:t>subject to official controls upon entry into the </a:t>
            </a:r>
            <a:br>
              <a:rPr lang="en-US" sz="2800" b="1" dirty="0">
                <a:solidFill>
                  <a:schemeClr val="accent5">
                    <a:lumMod val="50000"/>
                  </a:schemeClr>
                </a:solidFill>
              </a:rPr>
            </a:br>
            <a:r>
              <a:rPr lang="en-US" sz="2800" b="1" dirty="0">
                <a:solidFill>
                  <a:schemeClr val="accent5">
                    <a:lumMod val="50000"/>
                  </a:schemeClr>
                </a:solidFill>
              </a:rPr>
              <a:t>Union </a:t>
            </a:r>
            <a:r>
              <a:rPr lang="en-GB" sz="2800" b="1" dirty="0">
                <a:solidFill>
                  <a:schemeClr val="accent5">
                    <a:lumMod val="50000"/>
                  </a:schemeClr>
                </a:solidFill>
              </a:rPr>
              <a:t>Regulation (EU) 2019/1793</a:t>
            </a:r>
            <a:endParaRPr lang="en-US" sz="2800" b="1" dirty="0">
              <a:solidFill>
                <a:schemeClr val="accent5">
                  <a:lumMod val="50000"/>
                </a:schemeClr>
              </a:solidFill>
            </a:endParaRPr>
          </a:p>
        </p:txBody>
      </p:sp>
      <p:grpSp>
        <p:nvGrpSpPr>
          <p:cNvPr id="4" name="Group 3"/>
          <p:cNvGrpSpPr>
            <a:grpSpLocks/>
          </p:cNvGrpSpPr>
          <p:nvPr/>
        </p:nvGrpSpPr>
        <p:grpSpPr bwMode="auto">
          <a:xfrm>
            <a:off x="839261" y="3220639"/>
            <a:ext cx="10513477" cy="2867695"/>
            <a:chOff x="852" y="2963"/>
            <a:chExt cx="3374" cy="785"/>
          </a:xfrm>
          <a:solidFill>
            <a:srgbClr val="034EA2"/>
          </a:solidFill>
        </p:grpSpPr>
        <p:sp>
          <p:nvSpPr>
            <p:cNvPr id="5" name="Freeform 4"/>
            <p:cNvSpPr>
              <a:spLocks/>
            </p:cNvSpPr>
            <p:nvPr/>
          </p:nvSpPr>
          <p:spPr bwMode="auto">
            <a:xfrm>
              <a:off x="1919" y="2963"/>
              <a:ext cx="1241" cy="785"/>
            </a:xfrm>
            <a:custGeom>
              <a:avLst/>
              <a:gdLst>
                <a:gd name="T0" fmla="*/ 0 w 1461"/>
                <a:gd name="T1" fmla="*/ 0 h 1885"/>
                <a:gd name="T2" fmla="*/ 471 w 1461"/>
                <a:gd name="T3" fmla="*/ 0 h 1885"/>
                <a:gd name="T4" fmla="*/ 471 w 1461"/>
                <a:gd name="T5" fmla="*/ 4 h 1885"/>
                <a:gd name="T6" fmla="*/ 482 w 1461"/>
                <a:gd name="T7" fmla="*/ 4 h 1885"/>
                <a:gd name="T8" fmla="*/ 512 w 1461"/>
                <a:gd name="T9" fmla="*/ 3 h 1885"/>
                <a:gd name="T10" fmla="*/ 549 w 1461"/>
                <a:gd name="T11" fmla="*/ 5 h 1885"/>
                <a:gd name="T12" fmla="*/ 512 w 1461"/>
                <a:gd name="T13" fmla="*/ 6 h 1885"/>
                <a:gd name="T14" fmla="*/ 482 w 1461"/>
                <a:gd name="T15" fmla="*/ 5 h 1885"/>
                <a:gd name="T16" fmla="*/ 471 w 1461"/>
                <a:gd name="T17" fmla="*/ 5 h 1885"/>
                <a:gd name="T18" fmla="*/ 471 w 1461"/>
                <a:gd name="T19" fmla="*/ 10 h 1885"/>
                <a:gd name="T20" fmla="*/ 0 w 1461"/>
                <a:gd name="T21" fmla="*/ 10 h 1885"/>
                <a:gd name="T22" fmla="*/ 0 w 1461"/>
                <a:gd name="T23" fmla="*/ 5 h 1885"/>
                <a:gd name="T24" fmla="*/ 10 w 1461"/>
                <a:gd name="T25" fmla="*/ 5 h 1885"/>
                <a:gd name="T26" fmla="*/ 40 w 1461"/>
                <a:gd name="T27" fmla="*/ 6 h 1885"/>
                <a:gd name="T28" fmla="*/ 78 w 1461"/>
                <a:gd name="T29" fmla="*/ 5 h 1885"/>
                <a:gd name="T30" fmla="*/ 42 w 1461"/>
                <a:gd name="T31" fmla="*/ 3 h 1885"/>
                <a:gd name="T32" fmla="*/ 9 w 1461"/>
                <a:gd name="T33" fmla="*/ 4 h 1885"/>
                <a:gd name="T34" fmla="*/ 0 w 1461"/>
                <a:gd name="T35" fmla="*/ 4 h 1885"/>
                <a:gd name="T36" fmla="*/ 0 w 1461"/>
                <a:gd name="T37" fmla="*/ 0 h 188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1"/>
                <a:gd name="T58" fmla="*/ 0 h 1885"/>
                <a:gd name="T59" fmla="*/ 1461 w 1461"/>
                <a:gd name="T60" fmla="*/ 1885 h 188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1" h="1885">
                  <a:moveTo>
                    <a:pt x="0" y="0"/>
                  </a:moveTo>
                  <a:lnTo>
                    <a:pt x="1254" y="0"/>
                  </a:lnTo>
                  <a:lnTo>
                    <a:pt x="1254" y="808"/>
                  </a:lnTo>
                  <a:lnTo>
                    <a:pt x="1281" y="808"/>
                  </a:lnTo>
                  <a:cubicBezTo>
                    <a:pt x="1281" y="808"/>
                    <a:pt x="1308" y="673"/>
                    <a:pt x="1365" y="673"/>
                  </a:cubicBezTo>
                  <a:cubicBezTo>
                    <a:pt x="1422" y="673"/>
                    <a:pt x="1461" y="852"/>
                    <a:pt x="1461" y="942"/>
                  </a:cubicBezTo>
                  <a:cubicBezTo>
                    <a:pt x="1461" y="1032"/>
                    <a:pt x="1426" y="1212"/>
                    <a:pt x="1365" y="1212"/>
                  </a:cubicBezTo>
                  <a:cubicBezTo>
                    <a:pt x="1304" y="1212"/>
                    <a:pt x="1299" y="1093"/>
                    <a:pt x="1281" y="1069"/>
                  </a:cubicBezTo>
                  <a:lnTo>
                    <a:pt x="1254" y="1068"/>
                  </a:lnTo>
                  <a:lnTo>
                    <a:pt x="1254" y="1885"/>
                  </a:lnTo>
                  <a:lnTo>
                    <a:pt x="0" y="1885"/>
                  </a:lnTo>
                  <a:lnTo>
                    <a:pt x="0" y="1069"/>
                  </a:lnTo>
                  <a:lnTo>
                    <a:pt x="27" y="1069"/>
                  </a:lnTo>
                  <a:cubicBezTo>
                    <a:pt x="27" y="1069"/>
                    <a:pt x="44" y="1210"/>
                    <a:pt x="106" y="1210"/>
                  </a:cubicBezTo>
                  <a:cubicBezTo>
                    <a:pt x="168" y="1210"/>
                    <a:pt x="206" y="1031"/>
                    <a:pt x="207" y="942"/>
                  </a:cubicBezTo>
                  <a:cubicBezTo>
                    <a:pt x="208" y="853"/>
                    <a:pt x="166" y="673"/>
                    <a:pt x="111" y="673"/>
                  </a:cubicBezTo>
                  <a:cubicBezTo>
                    <a:pt x="56" y="673"/>
                    <a:pt x="43" y="786"/>
                    <a:pt x="25" y="808"/>
                  </a:cubicBezTo>
                  <a:lnTo>
                    <a:pt x="0" y="808"/>
                  </a:lnTo>
                  <a:lnTo>
                    <a:pt x="0" y="0"/>
                  </a:lnTo>
                  <a:close/>
                </a:path>
              </a:pathLst>
            </a:custGeom>
            <a:solidFill>
              <a:srgbClr val="ED8D2F"/>
            </a:solidFill>
            <a:ln w="12700">
              <a:solidFill>
                <a:srgbClr val="FFFFFF"/>
              </a:solidFill>
              <a:round/>
              <a:headEnd/>
              <a:tailEnd/>
            </a:ln>
          </p:spPr>
          <p:txBody>
            <a:bodyPr lIns="36000" tIns="36000" rIns="36000" bIns="3600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D4D4D"/>
                </a:solidFill>
                <a:effectLst/>
                <a:uLnTx/>
                <a:uFillTx/>
                <a:latin typeface="Arial"/>
              </a:endParaRPr>
            </a:p>
          </p:txBody>
        </p:sp>
        <p:sp>
          <p:nvSpPr>
            <p:cNvPr id="6" name="Freeform 5"/>
            <p:cNvSpPr>
              <a:spLocks/>
            </p:cNvSpPr>
            <p:nvPr/>
          </p:nvSpPr>
          <p:spPr bwMode="auto">
            <a:xfrm>
              <a:off x="2984" y="2963"/>
              <a:ext cx="1242" cy="785"/>
            </a:xfrm>
            <a:custGeom>
              <a:avLst/>
              <a:gdLst>
                <a:gd name="T0" fmla="*/ 0 w 1461"/>
                <a:gd name="T1" fmla="*/ 0 h 1885"/>
                <a:gd name="T2" fmla="*/ 1066 w 1461"/>
                <a:gd name="T3" fmla="*/ 0 h 1885"/>
                <a:gd name="T4" fmla="*/ 1066 w 1461"/>
                <a:gd name="T5" fmla="*/ 336 h 1885"/>
                <a:gd name="T6" fmla="*/ 1089 w 1461"/>
                <a:gd name="T7" fmla="*/ 336 h 1885"/>
                <a:gd name="T8" fmla="*/ 1160 w 1461"/>
                <a:gd name="T9" fmla="*/ 280 h 1885"/>
                <a:gd name="T10" fmla="*/ 1242 w 1461"/>
                <a:gd name="T11" fmla="*/ 392 h 1885"/>
                <a:gd name="T12" fmla="*/ 1160 w 1461"/>
                <a:gd name="T13" fmla="*/ 505 h 1885"/>
                <a:gd name="T14" fmla="*/ 1089 w 1461"/>
                <a:gd name="T15" fmla="*/ 445 h 1885"/>
                <a:gd name="T16" fmla="*/ 1066 w 1461"/>
                <a:gd name="T17" fmla="*/ 445 h 1885"/>
                <a:gd name="T18" fmla="*/ 1066 w 1461"/>
                <a:gd name="T19" fmla="*/ 785 h 1885"/>
                <a:gd name="T20" fmla="*/ 0 w 1461"/>
                <a:gd name="T21" fmla="*/ 785 h 1885"/>
                <a:gd name="T22" fmla="*/ 0 w 1461"/>
                <a:gd name="T23" fmla="*/ 445 h 1885"/>
                <a:gd name="T24" fmla="*/ 23 w 1461"/>
                <a:gd name="T25" fmla="*/ 445 h 1885"/>
                <a:gd name="T26" fmla="*/ 90 w 1461"/>
                <a:gd name="T27" fmla="*/ 504 h 1885"/>
                <a:gd name="T28" fmla="*/ 176 w 1461"/>
                <a:gd name="T29" fmla="*/ 392 h 1885"/>
                <a:gd name="T30" fmla="*/ 94 w 1461"/>
                <a:gd name="T31" fmla="*/ 280 h 1885"/>
                <a:gd name="T32" fmla="*/ 21 w 1461"/>
                <a:gd name="T33" fmla="*/ 336 h 1885"/>
                <a:gd name="T34" fmla="*/ 0 w 1461"/>
                <a:gd name="T35" fmla="*/ 336 h 1885"/>
                <a:gd name="T36" fmla="*/ 0 w 1461"/>
                <a:gd name="T37" fmla="*/ 0 h 188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1"/>
                <a:gd name="T58" fmla="*/ 0 h 1885"/>
                <a:gd name="T59" fmla="*/ 1461 w 1461"/>
                <a:gd name="T60" fmla="*/ 1885 h 188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1" h="1885">
                  <a:moveTo>
                    <a:pt x="0" y="0"/>
                  </a:moveTo>
                  <a:lnTo>
                    <a:pt x="1254" y="0"/>
                  </a:lnTo>
                  <a:lnTo>
                    <a:pt x="1254" y="808"/>
                  </a:lnTo>
                  <a:lnTo>
                    <a:pt x="1281" y="808"/>
                  </a:lnTo>
                  <a:cubicBezTo>
                    <a:pt x="1281" y="808"/>
                    <a:pt x="1308" y="673"/>
                    <a:pt x="1365" y="673"/>
                  </a:cubicBezTo>
                  <a:cubicBezTo>
                    <a:pt x="1422" y="673"/>
                    <a:pt x="1461" y="852"/>
                    <a:pt x="1461" y="942"/>
                  </a:cubicBezTo>
                  <a:cubicBezTo>
                    <a:pt x="1461" y="1032"/>
                    <a:pt x="1426" y="1212"/>
                    <a:pt x="1365" y="1212"/>
                  </a:cubicBezTo>
                  <a:cubicBezTo>
                    <a:pt x="1304" y="1212"/>
                    <a:pt x="1299" y="1093"/>
                    <a:pt x="1281" y="1069"/>
                  </a:cubicBezTo>
                  <a:lnTo>
                    <a:pt x="1254" y="1068"/>
                  </a:lnTo>
                  <a:lnTo>
                    <a:pt x="1254" y="1885"/>
                  </a:lnTo>
                  <a:lnTo>
                    <a:pt x="0" y="1885"/>
                  </a:lnTo>
                  <a:lnTo>
                    <a:pt x="0" y="1069"/>
                  </a:lnTo>
                  <a:lnTo>
                    <a:pt x="27" y="1069"/>
                  </a:lnTo>
                  <a:cubicBezTo>
                    <a:pt x="27" y="1069"/>
                    <a:pt x="44" y="1210"/>
                    <a:pt x="106" y="1210"/>
                  </a:cubicBezTo>
                  <a:cubicBezTo>
                    <a:pt x="168" y="1210"/>
                    <a:pt x="206" y="1031"/>
                    <a:pt x="207" y="942"/>
                  </a:cubicBezTo>
                  <a:cubicBezTo>
                    <a:pt x="208" y="853"/>
                    <a:pt x="166" y="673"/>
                    <a:pt x="111" y="673"/>
                  </a:cubicBezTo>
                  <a:cubicBezTo>
                    <a:pt x="56" y="673"/>
                    <a:pt x="43" y="786"/>
                    <a:pt x="25" y="808"/>
                  </a:cubicBezTo>
                  <a:lnTo>
                    <a:pt x="0" y="808"/>
                  </a:lnTo>
                  <a:lnTo>
                    <a:pt x="0" y="0"/>
                  </a:lnTo>
                  <a:close/>
                </a:path>
              </a:pathLst>
            </a:custGeom>
            <a:solidFill>
              <a:srgbClr val="1EC08A"/>
            </a:solidFill>
            <a:ln w="12700">
              <a:solidFill>
                <a:srgbClr val="FFFFFF"/>
              </a:solidFill>
              <a:round/>
              <a:headEnd/>
              <a:tailEnd/>
            </a:ln>
          </p:spPr>
          <p:txBody>
            <a:bodyPr lIns="36000" tIns="36000" rIns="36000" bIns="3600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latin typeface="Arial" charset="0"/>
                <a:cs typeface="Arial" charset="0"/>
              </a:endParaRPr>
            </a:p>
          </p:txBody>
        </p:sp>
        <p:sp>
          <p:nvSpPr>
            <p:cNvPr id="7" name="Freeform 7"/>
            <p:cNvSpPr>
              <a:spLocks/>
            </p:cNvSpPr>
            <p:nvPr/>
          </p:nvSpPr>
          <p:spPr bwMode="auto">
            <a:xfrm>
              <a:off x="852" y="2963"/>
              <a:ext cx="1242" cy="785"/>
            </a:xfrm>
            <a:custGeom>
              <a:avLst/>
              <a:gdLst>
                <a:gd name="T0" fmla="*/ 0 w 1461"/>
                <a:gd name="T1" fmla="*/ 0 h 1885"/>
                <a:gd name="T2" fmla="*/ 474 w 1461"/>
                <a:gd name="T3" fmla="*/ 0 h 1885"/>
                <a:gd name="T4" fmla="*/ 474 w 1461"/>
                <a:gd name="T5" fmla="*/ 4 h 1885"/>
                <a:gd name="T6" fmla="*/ 484 w 1461"/>
                <a:gd name="T7" fmla="*/ 4 h 1885"/>
                <a:gd name="T8" fmla="*/ 514 w 1461"/>
                <a:gd name="T9" fmla="*/ 3 h 1885"/>
                <a:gd name="T10" fmla="*/ 552 w 1461"/>
                <a:gd name="T11" fmla="*/ 5 h 1885"/>
                <a:gd name="T12" fmla="*/ 514 w 1461"/>
                <a:gd name="T13" fmla="*/ 6 h 1885"/>
                <a:gd name="T14" fmla="*/ 484 w 1461"/>
                <a:gd name="T15" fmla="*/ 5 h 1885"/>
                <a:gd name="T16" fmla="*/ 474 w 1461"/>
                <a:gd name="T17" fmla="*/ 5 h 1885"/>
                <a:gd name="T18" fmla="*/ 474 w 1461"/>
                <a:gd name="T19" fmla="*/ 10 h 1885"/>
                <a:gd name="T20" fmla="*/ 0 w 1461"/>
                <a:gd name="T21" fmla="*/ 10 h 1885"/>
                <a:gd name="T22" fmla="*/ 0 w 1461"/>
                <a:gd name="T23" fmla="*/ 0 h 188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461"/>
                <a:gd name="T37" fmla="*/ 0 h 1885"/>
                <a:gd name="T38" fmla="*/ 1461 w 1461"/>
                <a:gd name="T39" fmla="*/ 1885 h 188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461" h="1885">
                  <a:moveTo>
                    <a:pt x="0" y="0"/>
                  </a:moveTo>
                  <a:lnTo>
                    <a:pt x="1254" y="0"/>
                  </a:lnTo>
                  <a:lnTo>
                    <a:pt x="1254" y="808"/>
                  </a:lnTo>
                  <a:lnTo>
                    <a:pt x="1281" y="808"/>
                  </a:lnTo>
                  <a:cubicBezTo>
                    <a:pt x="1281" y="808"/>
                    <a:pt x="1308" y="673"/>
                    <a:pt x="1365" y="673"/>
                  </a:cubicBezTo>
                  <a:cubicBezTo>
                    <a:pt x="1422" y="673"/>
                    <a:pt x="1461" y="852"/>
                    <a:pt x="1461" y="942"/>
                  </a:cubicBezTo>
                  <a:cubicBezTo>
                    <a:pt x="1461" y="1032"/>
                    <a:pt x="1426" y="1212"/>
                    <a:pt x="1365" y="1212"/>
                  </a:cubicBezTo>
                  <a:cubicBezTo>
                    <a:pt x="1304" y="1212"/>
                    <a:pt x="1299" y="1093"/>
                    <a:pt x="1281" y="1069"/>
                  </a:cubicBezTo>
                  <a:lnTo>
                    <a:pt x="1254" y="1068"/>
                  </a:lnTo>
                  <a:lnTo>
                    <a:pt x="1254" y="1885"/>
                  </a:lnTo>
                  <a:lnTo>
                    <a:pt x="0" y="1885"/>
                  </a:lnTo>
                  <a:lnTo>
                    <a:pt x="0" y="0"/>
                  </a:lnTo>
                  <a:close/>
                </a:path>
              </a:pathLst>
            </a:custGeom>
            <a:solidFill>
              <a:srgbClr val="1E858B"/>
            </a:solidFill>
            <a:ln w="12700">
              <a:solidFill>
                <a:srgbClr val="FFFFFF"/>
              </a:solidFill>
              <a:round/>
              <a:headEnd/>
              <a:tailEnd/>
            </a:ln>
          </p:spPr>
          <p:txBody>
            <a:bodyPr lIns="36000" tIns="36000" rIns="36000" bIns="3600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D4D4D"/>
                </a:solidFill>
                <a:effectLst/>
                <a:uLnTx/>
                <a:uFillTx/>
                <a:latin typeface="Arial"/>
              </a:endParaRPr>
            </a:p>
          </p:txBody>
        </p:sp>
      </p:grpSp>
      <p:sp>
        <p:nvSpPr>
          <p:cNvPr id="8" name="Rectangle 7"/>
          <p:cNvSpPr/>
          <p:nvPr/>
        </p:nvSpPr>
        <p:spPr>
          <a:xfrm>
            <a:off x="1075854" y="3541451"/>
            <a:ext cx="2931914" cy="2246769"/>
          </a:xfrm>
          <a:prstGeom prst="rect">
            <a:avLst/>
          </a:prstGeom>
        </p:spPr>
        <p:txBody>
          <a:bodyPr wrap="square">
            <a:spAutoFit/>
          </a:bodyPr>
          <a:lstStyle/>
          <a:p>
            <a:pPr lvl="0" algn="ctr" defTabSz="457200" fontAlgn="auto">
              <a:spcBef>
                <a:spcPts val="0"/>
              </a:spcBef>
              <a:spcAft>
                <a:spcPts val="0"/>
              </a:spcAft>
              <a:defRPr/>
            </a:pPr>
            <a:r>
              <a:rPr lang="en-IE" sz="2000" dirty="0">
                <a:solidFill>
                  <a:schemeClr val="bg1"/>
                </a:solidFill>
                <a:latin typeface="Verdana"/>
              </a:rPr>
              <a:t>Annex I</a:t>
            </a:r>
          </a:p>
          <a:p>
            <a:pPr lvl="0" algn="ctr" defTabSz="457200" fontAlgn="auto">
              <a:spcBef>
                <a:spcPts val="0"/>
              </a:spcBef>
              <a:spcAft>
                <a:spcPts val="0"/>
              </a:spcAft>
              <a:defRPr/>
            </a:pPr>
            <a:r>
              <a:rPr lang="en-US" sz="2000" b="0" dirty="0">
                <a:solidFill>
                  <a:schemeClr val="bg1"/>
                </a:solidFill>
                <a:latin typeface="Verdana"/>
              </a:rPr>
              <a:t>Food and feed of non-animal of non-animal origin subject to temporary increase of official controls </a:t>
            </a:r>
            <a:endParaRPr lang="en-IE" sz="2000" b="0" dirty="0">
              <a:solidFill>
                <a:schemeClr val="bg1"/>
              </a:solidFill>
              <a:latin typeface="Verdana"/>
            </a:endParaRPr>
          </a:p>
        </p:txBody>
      </p:sp>
      <p:sp>
        <p:nvSpPr>
          <p:cNvPr id="9" name="Rectangle 8"/>
          <p:cNvSpPr/>
          <p:nvPr/>
        </p:nvSpPr>
        <p:spPr>
          <a:xfrm>
            <a:off x="4439816" y="3233675"/>
            <a:ext cx="2931914" cy="2862322"/>
          </a:xfrm>
          <a:prstGeom prst="rect">
            <a:avLst/>
          </a:prstGeom>
        </p:spPr>
        <p:txBody>
          <a:bodyPr wrap="square">
            <a:spAutoFit/>
          </a:bodyPr>
          <a:lstStyle/>
          <a:p>
            <a:pPr lvl="0" algn="ctr" defTabSz="457200" fontAlgn="auto">
              <a:spcBef>
                <a:spcPts val="0"/>
              </a:spcBef>
              <a:spcAft>
                <a:spcPts val="0"/>
              </a:spcAft>
              <a:defRPr/>
            </a:pPr>
            <a:r>
              <a:rPr lang="en-IE" sz="2000" dirty="0">
                <a:solidFill>
                  <a:schemeClr val="bg1"/>
                </a:solidFill>
                <a:latin typeface="Verdana"/>
              </a:rPr>
              <a:t>Annex II</a:t>
            </a:r>
          </a:p>
          <a:p>
            <a:pPr lvl="0" algn="ctr" defTabSz="457200" fontAlgn="auto">
              <a:spcBef>
                <a:spcPts val="0"/>
              </a:spcBef>
              <a:spcAft>
                <a:spcPts val="0"/>
              </a:spcAft>
              <a:defRPr/>
            </a:pPr>
            <a:r>
              <a:rPr lang="en-US" sz="2000" b="0" dirty="0">
                <a:solidFill>
                  <a:schemeClr val="bg1"/>
                </a:solidFill>
                <a:latin typeface="Verdana"/>
              </a:rPr>
              <a:t>Food and feed of non-animal of non-animal origin subject to special conditions (certificate + analysis results) and increase of official controls</a:t>
            </a:r>
            <a:endParaRPr lang="en-IE" sz="2000" b="0" dirty="0">
              <a:solidFill>
                <a:schemeClr val="bg1"/>
              </a:solidFill>
              <a:latin typeface="Verdana"/>
            </a:endParaRPr>
          </a:p>
        </p:txBody>
      </p:sp>
      <p:sp>
        <p:nvSpPr>
          <p:cNvPr id="10" name="Rectangle 9"/>
          <p:cNvSpPr/>
          <p:nvPr/>
        </p:nvSpPr>
        <p:spPr>
          <a:xfrm>
            <a:off x="7824192" y="3541451"/>
            <a:ext cx="2792216" cy="2246769"/>
          </a:xfrm>
          <a:prstGeom prst="rect">
            <a:avLst/>
          </a:prstGeom>
        </p:spPr>
        <p:txBody>
          <a:bodyPr wrap="square">
            <a:spAutoFit/>
          </a:bodyPr>
          <a:lstStyle/>
          <a:p>
            <a:pPr lvl="0" algn="ctr" defTabSz="457200" fontAlgn="auto">
              <a:spcBef>
                <a:spcPts val="0"/>
              </a:spcBef>
              <a:spcAft>
                <a:spcPts val="0"/>
              </a:spcAft>
              <a:defRPr/>
            </a:pPr>
            <a:r>
              <a:rPr lang="en-IE" sz="2000" dirty="0">
                <a:solidFill>
                  <a:schemeClr val="bg1"/>
                </a:solidFill>
                <a:latin typeface="Verdana"/>
              </a:rPr>
              <a:t>Annex </a:t>
            </a:r>
            <a:r>
              <a:rPr lang="en-IE" sz="2000" dirty="0" err="1">
                <a:solidFill>
                  <a:schemeClr val="bg1"/>
                </a:solidFill>
                <a:latin typeface="Verdana"/>
              </a:rPr>
              <a:t>IIa</a:t>
            </a:r>
            <a:endParaRPr lang="en-IE" sz="2000" dirty="0">
              <a:solidFill>
                <a:schemeClr val="bg1"/>
              </a:solidFill>
              <a:latin typeface="Verdana"/>
            </a:endParaRPr>
          </a:p>
          <a:p>
            <a:pPr lvl="0" algn="ctr" defTabSz="457200" fontAlgn="auto">
              <a:spcBef>
                <a:spcPts val="0"/>
              </a:spcBef>
              <a:spcAft>
                <a:spcPts val="0"/>
              </a:spcAft>
              <a:defRPr/>
            </a:pPr>
            <a:r>
              <a:rPr lang="en-US" sz="2000" b="0" dirty="0">
                <a:solidFill>
                  <a:schemeClr val="bg1"/>
                </a:solidFill>
                <a:latin typeface="Verdana"/>
              </a:rPr>
              <a:t>Food and feed of non-animal of non-animal origin subject to suspension of entry into the Union</a:t>
            </a:r>
            <a:endParaRPr lang="en-IE" sz="2000" b="0" dirty="0">
              <a:solidFill>
                <a:schemeClr val="bg1"/>
              </a:solidFill>
              <a:latin typeface="Verdana"/>
            </a:endParaRPr>
          </a:p>
        </p:txBody>
      </p:sp>
    </p:spTree>
    <p:extLst>
      <p:ext uri="{BB962C8B-B14F-4D97-AF65-F5344CB8AC3E}">
        <p14:creationId xmlns:p14="http://schemas.microsoft.com/office/powerpoint/2010/main" val="4471286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BA483-DB89-4B01-80EA-A4A1D9E5E13B}"/>
              </a:ext>
            </a:extLst>
          </p:cNvPr>
          <p:cNvSpPr>
            <a:spLocks noGrp="1"/>
          </p:cNvSpPr>
          <p:nvPr>
            <p:ph type="title"/>
          </p:nvPr>
        </p:nvSpPr>
        <p:spPr>
          <a:xfrm>
            <a:off x="609600" y="1427017"/>
            <a:ext cx="10972800" cy="898933"/>
          </a:xfrm>
        </p:spPr>
        <p:txBody>
          <a:bodyPr>
            <a:normAutofit/>
          </a:bodyPr>
          <a:lstStyle/>
          <a:p>
            <a:pPr algn="ctr"/>
            <a:r>
              <a:rPr lang="en-IE" sz="3200" b="1" dirty="0">
                <a:solidFill>
                  <a:schemeClr val="accent5">
                    <a:lumMod val="50000"/>
                  </a:schemeClr>
                </a:solidFill>
              </a:rPr>
              <a:t>Annex I – increased official controls</a:t>
            </a:r>
            <a:br>
              <a:rPr lang="en-IE" sz="3200" b="1" dirty="0">
                <a:solidFill>
                  <a:schemeClr val="accent5">
                    <a:lumMod val="50000"/>
                  </a:schemeClr>
                </a:solidFill>
              </a:rPr>
            </a:br>
            <a:r>
              <a:rPr lang="en-IE" sz="1800" i="1" dirty="0">
                <a:solidFill>
                  <a:schemeClr val="accent5">
                    <a:lumMod val="50000"/>
                  </a:schemeClr>
                </a:solidFill>
              </a:rPr>
              <a:t>(</a:t>
            </a:r>
            <a:r>
              <a:rPr lang="en-GB" sz="1800" i="1" dirty="0">
                <a:solidFill>
                  <a:schemeClr val="accent5">
                    <a:lumMod val="50000"/>
                  </a:schemeClr>
                </a:solidFill>
              </a:rPr>
              <a:t>Regulation (EU) 2019/1793)</a:t>
            </a:r>
            <a:endParaRPr lang="en-IE" sz="1800" i="1" dirty="0">
              <a:solidFill>
                <a:schemeClr val="accent5">
                  <a:lumMod val="50000"/>
                </a:schemeClr>
              </a:solidFill>
            </a:endParaRPr>
          </a:p>
        </p:txBody>
      </p:sp>
      <p:sp>
        <p:nvSpPr>
          <p:cNvPr id="3" name="Content Placeholder 2">
            <a:extLst>
              <a:ext uri="{FF2B5EF4-FFF2-40B4-BE49-F238E27FC236}">
                <a16:creationId xmlns:a16="http://schemas.microsoft.com/office/drawing/2014/main" id="{38A4E00A-3659-444C-9F83-D5D0219BB510}"/>
              </a:ext>
            </a:extLst>
          </p:cNvPr>
          <p:cNvSpPr>
            <a:spLocks noGrp="1"/>
          </p:cNvSpPr>
          <p:nvPr>
            <p:ph idx="1"/>
          </p:nvPr>
        </p:nvSpPr>
        <p:spPr>
          <a:xfrm>
            <a:off x="609600" y="2535381"/>
            <a:ext cx="10972800" cy="3546763"/>
          </a:xfrm>
        </p:spPr>
        <p:txBody>
          <a:bodyPr>
            <a:normAutofit fontScale="85000" lnSpcReduction="20000"/>
          </a:bodyPr>
          <a:lstStyle/>
          <a:p>
            <a:r>
              <a:rPr lang="en-IE" sz="2400" dirty="0">
                <a:solidFill>
                  <a:schemeClr val="accent5">
                    <a:lumMod val="50000"/>
                  </a:schemeClr>
                </a:solidFill>
              </a:rPr>
              <a:t>Increased official controls at the border control posts of entry into the Union</a:t>
            </a:r>
          </a:p>
          <a:p>
            <a:endParaRPr lang="en-IE" sz="2400" dirty="0">
              <a:solidFill>
                <a:schemeClr val="accent5">
                  <a:lumMod val="50000"/>
                </a:schemeClr>
              </a:solidFill>
            </a:endParaRPr>
          </a:p>
          <a:p>
            <a:r>
              <a:rPr lang="en-IE" sz="2400" dirty="0">
                <a:solidFill>
                  <a:schemeClr val="accent5">
                    <a:lumMod val="50000"/>
                  </a:schemeClr>
                </a:solidFill>
              </a:rPr>
              <a:t>Measures affecting operators and indirectly third country</a:t>
            </a:r>
          </a:p>
          <a:p>
            <a:endParaRPr lang="en-IE" sz="2400" dirty="0">
              <a:solidFill>
                <a:schemeClr val="accent5">
                  <a:lumMod val="50000"/>
                </a:schemeClr>
              </a:solidFill>
            </a:endParaRPr>
          </a:p>
          <a:p>
            <a:r>
              <a:rPr lang="en-IE" sz="2400" dirty="0">
                <a:solidFill>
                  <a:schemeClr val="accent5">
                    <a:lumMod val="50000"/>
                  </a:schemeClr>
                </a:solidFill>
              </a:rPr>
              <a:t>Required prenotification with first part of CHED-D – Regulation (EU) 2019/1013</a:t>
            </a:r>
          </a:p>
          <a:p>
            <a:endParaRPr lang="en-IE" sz="2400" dirty="0">
              <a:solidFill>
                <a:schemeClr val="accent5">
                  <a:lumMod val="50000"/>
                </a:schemeClr>
              </a:solidFill>
            </a:endParaRPr>
          </a:p>
          <a:p>
            <a:r>
              <a:rPr lang="en-IE" sz="2400" dirty="0">
                <a:solidFill>
                  <a:schemeClr val="accent5">
                    <a:lumMod val="50000"/>
                  </a:schemeClr>
                </a:solidFill>
              </a:rPr>
              <a:t>Documentary control and randomly selected consignments for identity and physical checks including sampling.</a:t>
            </a:r>
            <a:r>
              <a:rPr lang="en-US" sz="2400" dirty="0">
                <a:solidFill>
                  <a:schemeClr val="accent5">
                    <a:lumMod val="50000"/>
                  </a:schemeClr>
                </a:solidFill>
                <a:cs typeface="Arial" panose="020B0604020202020204" pitchFamily="34" charset="0"/>
              </a:rPr>
              <a:t> </a:t>
            </a:r>
          </a:p>
          <a:p>
            <a:endParaRPr lang="en-US" sz="2400" dirty="0">
              <a:solidFill>
                <a:schemeClr val="accent5">
                  <a:lumMod val="50000"/>
                </a:schemeClr>
              </a:solidFill>
              <a:cs typeface="Arial" panose="020B0604020202020204" pitchFamily="34" charset="0"/>
            </a:endParaRPr>
          </a:p>
          <a:p>
            <a:r>
              <a:rPr lang="en-US" sz="2400" dirty="0">
                <a:solidFill>
                  <a:schemeClr val="accent5">
                    <a:lumMod val="50000"/>
                  </a:schemeClr>
                </a:solidFill>
                <a:cs typeface="Arial" panose="020B0604020202020204" pitchFamily="34" charset="0"/>
              </a:rPr>
              <a:t>The frequency of identity and physical checks, including sampling and laboratory analyses, are laid down in Annex I to Regulation (EU) 2019/1793</a:t>
            </a:r>
            <a:endParaRPr lang="en-IE" sz="2400" dirty="0">
              <a:solidFill>
                <a:schemeClr val="accent5">
                  <a:lumMod val="50000"/>
                </a:schemeClr>
              </a:solidFill>
            </a:endParaRPr>
          </a:p>
          <a:p>
            <a:endParaRPr lang="en-IE" sz="2400" dirty="0">
              <a:solidFill>
                <a:srgbClr val="FF0000"/>
              </a:solidFill>
            </a:endParaRPr>
          </a:p>
          <a:p>
            <a:endParaRPr lang="en-IE" dirty="0"/>
          </a:p>
        </p:txBody>
      </p:sp>
    </p:spTree>
    <p:extLst>
      <p:ext uri="{BB962C8B-B14F-4D97-AF65-F5344CB8AC3E}">
        <p14:creationId xmlns:p14="http://schemas.microsoft.com/office/powerpoint/2010/main" val="6541171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003F5-E0A7-4F53-8C8B-22F180EC086C}"/>
              </a:ext>
            </a:extLst>
          </p:cNvPr>
          <p:cNvSpPr>
            <a:spLocks noGrp="1"/>
          </p:cNvSpPr>
          <p:nvPr>
            <p:ph type="title"/>
          </p:nvPr>
        </p:nvSpPr>
        <p:spPr>
          <a:xfrm>
            <a:off x="609600" y="1413163"/>
            <a:ext cx="10972800" cy="841765"/>
          </a:xfrm>
        </p:spPr>
        <p:txBody>
          <a:bodyPr>
            <a:normAutofit fontScale="90000"/>
          </a:bodyPr>
          <a:lstStyle/>
          <a:p>
            <a:pPr algn="ctr"/>
            <a:r>
              <a:rPr lang="en-IE" sz="3600" b="1" dirty="0">
                <a:solidFill>
                  <a:schemeClr val="accent5">
                    <a:lumMod val="50000"/>
                  </a:schemeClr>
                </a:solidFill>
              </a:rPr>
              <a:t>Annex II - special conditions</a:t>
            </a:r>
            <a:br>
              <a:rPr lang="en-IE" sz="4000" b="1" dirty="0">
                <a:solidFill>
                  <a:schemeClr val="accent5">
                    <a:lumMod val="50000"/>
                  </a:schemeClr>
                </a:solidFill>
              </a:rPr>
            </a:br>
            <a:r>
              <a:rPr lang="en-IE" sz="2000" i="1" dirty="0">
                <a:solidFill>
                  <a:schemeClr val="accent5">
                    <a:lumMod val="50000"/>
                  </a:schemeClr>
                </a:solidFill>
              </a:rPr>
              <a:t>(</a:t>
            </a:r>
            <a:r>
              <a:rPr lang="en-GB" sz="2000" i="1" dirty="0">
                <a:solidFill>
                  <a:schemeClr val="accent5">
                    <a:lumMod val="50000"/>
                  </a:schemeClr>
                </a:solidFill>
              </a:rPr>
              <a:t>Regulation (EU) 2019/1793)</a:t>
            </a:r>
            <a:endParaRPr lang="en-IE" sz="2000" i="1" dirty="0">
              <a:solidFill>
                <a:schemeClr val="accent5">
                  <a:lumMod val="50000"/>
                </a:schemeClr>
              </a:solidFill>
            </a:endParaRPr>
          </a:p>
        </p:txBody>
      </p:sp>
      <p:sp>
        <p:nvSpPr>
          <p:cNvPr id="3" name="Content Placeholder 2">
            <a:extLst>
              <a:ext uri="{FF2B5EF4-FFF2-40B4-BE49-F238E27FC236}">
                <a16:creationId xmlns:a16="http://schemas.microsoft.com/office/drawing/2014/main" id="{49DFA02F-B33F-4EF8-B2D8-5E9C3568B3BF}"/>
              </a:ext>
            </a:extLst>
          </p:cNvPr>
          <p:cNvSpPr>
            <a:spLocks noGrp="1"/>
          </p:cNvSpPr>
          <p:nvPr>
            <p:ph idx="1"/>
          </p:nvPr>
        </p:nvSpPr>
        <p:spPr>
          <a:xfrm>
            <a:off x="734290" y="2396971"/>
            <a:ext cx="10848109" cy="3954580"/>
          </a:xfrm>
        </p:spPr>
        <p:txBody>
          <a:bodyPr>
            <a:normAutofit fontScale="55000" lnSpcReduction="20000"/>
          </a:bodyPr>
          <a:lstStyle/>
          <a:p>
            <a:r>
              <a:rPr lang="en-IE" sz="3200" dirty="0">
                <a:solidFill>
                  <a:schemeClr val="accent5">
                    <a:lumMod val="50000"/>
                  </a:schemeClr>
                </a:solidFill>
              </a:rPr>
              <a:t>Special import conditions – specific responsibility is placed on competent authorities of third countries.</a:t>
            </a:r>
          </a:p>
          <a:p>
            <a:endParaRPr lang="en-IE" sz="3200" dirty="0">
              <a:solidFill>
                <a:schemeClr val="accent5">
                  <a:lumMod val="50000"/>
                </a:schemeClr>
              </a:solidFill>
            </a:endParaRPr>
          </a:p>
          <a:p>
            <a:r>
              <a:rPr lang="en-IE" sz="3200" dirty="0">
                <a:solidFill>
                  <a:schemeClr val="accent5">
                    <a:lumMod val="50000"/>
                  </a:schemeClr>
                </a:solidFill>
              </a:rPr>
              <a:t>Consignments should be accompanied by:</a:t>
            </a:r>
          </a:p>
          <a:p>
            <a:pPr lvl="1"/>
            <a:r>
              <a:rPr lang="en-IE" sz="3200" dirty="0">
                <a:solidFill>
                  <a:schemeClr val="accent6"/>
                </a:solidFill>
              </a:rPr>
              <a:t>Results of sampling and test results;</a:t>
            </a:r>
          </a:p>
          <a:p>
            <a:pPr lvl="1"/>
            <a:r>
              <a:rPr lang="en-IE" sz="3200" dirty="0">
                <a:solidFill>
                  <a:schemeClr val="accent6"/>
                </a:solidFill>
              </a:rPr>
              <a:t>Official certificate issued by the competent authority of third country</a:t>
            </a:r>
          </a:p>
          <a:p>
            <a:pPr marL="457200" lvl="1" indent="0">
              <a:buNone/>
            </a:pPr>
            <a:endParaRPr lang="en-IE" sz="3200" dirty="0">
              <a:solidFill>
                <a:schemeClr val="accent5">
                  <a:lumMod val="50000"/>
                </a:schemeClr>
              </a:solidFill>
            </a:endParaRPr>
          </a:p>
          <a:p>
            <a:r>
              <a:rPr lang="en-IE" sz="3200" dirty="0">
                <a:solidFill>
                  <a:schemeClr val="accent5">
                    <a:lumMod val="50000"/>
                  </a:schemeClr>
                </a:solidFill>
              </a:rPr>
              <a:t>Required prenotification with first part of CHED-D – Regulation (EU) 2019/1013</a:t>
            </a:r>
          </a:p>
          <a:p>
            <a:endParaRPr lang="en-IE" sz="3200" dirty="0">
              <a:solidFill>
                <a:schemeClr val="accent5">
                  <a:lumMod val="50000"/>
                </a:schemeClr>
              </a:solidFill>
            </a:endParaRPr>
          </a:p>
          <a:p>
            <a:r>
              <a:rPr lang="en-IE" sz="3200" dirty="0">
                <a:solidFill>
                  <a:schemeClr val="accent5">
                    <a:lumMod val="50000"/>
                  </a:schemeClr>
                </a:solidFill>
              </a:rPr>
              <a:t>Documentary control and randomly selected consignments for identity and physical checks including sampling</a:t>
            </a:r>
          </a:p>
          <a:p>
            <a:endParaRPr lang="en-IE" sz="3200" dirty="0">
              <a:solidFill>
                <a:schemeClr val="accent5">
                  <a:lumMod val="50000"/>
                </a:schemeClr>
              </a:solidFill>
            </a:endParaRPr>
          </a:p>
          <a:p>
            <a:r>
              <a:rPr lang="en-US" sz="3200" dirty="0">
                <a:solidFill>
                  <a:schemeClr val="accent5">
                    <a:lumMod val="50000"/>
                  </a:schemeClr>
                </a:solidFill>
                <a:cs typeface="Arial" panose="020B0604020202020204" pitchFamily="34" charset="0"/>
              </a:rPr>
              <a:t>The frequency of identity and physical checks, including sampling and laboratory analyses, are laid down in Annex II to Regulation (EU) 2019/1793</a:t>
            </a:r>
            <a:endParaRPr lang="en-IE" sz="3200" dirty="0">
              <a:solidFill>
                <a:schemeClr val="accent5">
                  <a:lumMod val="50000"/>
                </a:schemeClr>
              </a:solidFill>
            </a:endParaRPr>
          </a:p>
          <a:p>
            <a:endParaRPr lang="en-IE" sz="2200" dirty="0"/>
          </a:p>
          <a:p>
            <a:endParaRPr lang="en-IE" dirty="0"/>
          </a:p>
        </p:txBody>
      </p:sp>
    </p:spTree>
    <p:extLst>
      <p:ext uri="{BB962C8B-B14F-4D97-AF65-F5344CB8AC3E}">
        <p14:creationId xmlns:p14="http://schemas.microsoft.com/office/powerpoint/2010/main" val="15539830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8B0B3-5289-4B66-978B-4FD1879104F3}"/>
              </a:ext>
            </a:extLst>
          </p:cNvPr>
          <p:cNvSpPr>
            <a:spLocks noGrp="1"/>
          </p:cNvSpPr>
          <p:nvPr>
            <p:ph type="title"/>
          </p:nvPr>
        </p:nvSpPr>
        <p:spPr/>
        <p:txBody>
          <a:bodyPr>
            <a:noAutofit/>
          </a:bodyPr>
          <a:lstStyle/>
          <a:p>
            <a:pPr algn="ctr"/>
            <a:r>
              <a:rPr lang="en-US" sz="3600" b="1" dirty="0">
                <a:solidFill>
                  <a:schemeClr val="accent5">
                    <a:lumMod val="50000"/>
                  </a:schemeClr>
                </a:solidFill>
              </a:rPr>
              <a:t>Implementing Regulation (EU) 2019/1793 – Annexes I and Annex II</a:t>
            </a:r>
            <a:endParaRPr lang="en-IE" sz="3600" b="1" dirty="0">
              <a:solidFill>
                <a:schemeClr val="accent5">
                  <a:lumMod val="50000"/>
                </a:schemeClr>
              </a:solidFill>
            </a:endParaRPr>
          </a:p>
        </p:txBody>
      </p:sp>
      <p:sp>
        <p:nvSpPr>
          <p:cNvPr id="3" name="Content Placeholder 2">
            <a:extLst>
              <a:ext uri="{FF2B5EF4-FFF2-40B4-BE49-F238E27FC236}">
                <a16:creationId xmlns:a16="http://schemas.microsoft.com/office/drawing/2014/main" id="{A4C6A8EF-A92C-4EC5-894F-574736DEAE4E}"/>
              </a:ext>
            </a:extLst>
          </p:cNvPr>
          <p:cNvSpPr>
            <a:spLocks noGrp="1"/>
          </p:cNvSpPr>
          <p:nvPr>
            <p:ph idx="1"/>
          </p:nvPr>
        </p:nvSpPr>
        <p:spPr>
          <a:xfrm>
            <a:off x="609600" y="2937164"/>
            <a:ext cx="10972800" cy="3084224"/>
          </a:xfrm>
        </p:spPr>
        <p:txBody>
          <a:bodyPr>
            <a:normAutofit/>
          </a:bodyPr>
          <a:lstStyle/>
          <a:p>
            <a:r>
              <a:rPr lang="en-IE" sz="2400" dirty="0">
                <a:solidFill>
                  <a:schemeClr val="accent5">
                    <a:lumMod val="50000"/>
                  </a:schemeClr>
                </a:solidFill>
              </a:rPr>
              <a:t>Commodities in Annexes are listed on the basis on combination of :</a:t>
            </a:r>
          </a:p>
          <a:p>
            <a:pPr lvl="2">
              <a:spcAft>
                <a:spcPts val="600"/>
              </a:spcAft>
              <a:buFont typeface="Arial" panose="020B0604020202020204" pitchFamily="34" charset="0"/>
              <a:buChar char="•"/>
            </a:pPr>
            <a:r>
              <a:rPr lang="en-IE" sz="2400" dirty="0">
                <a:solidFill>
                  <a:schemeClr val="accent6"/>
                </a:solidFill>
              </a:rPr>
              <a:t>Origin</a:t>
            </a:r>
          </a:p>
          <a:p>
            <a:pPr lvl="2">
              <a:spcAft>
                <a:spcPts val="600"/>
              </a:spcAft>
              <a:buFont typeface="Arial" panose="020B0604020202020204" pitchFamily="34" charset="0"/>
              <a:buChar char="•"/>
            </a:pPr>
            <a:r>
              <a:rPr lang="en-IE" sz="2400" dirty="0">
                <a:solidFill>
                  <a:schemeClr val="accent6"/>
                </a:solidFill>
              </a:rPr>
              <a:t>Description of commodity</a:t>
            </a:r>
          </a:p>
          <a:p>
            <a:pPr lvl="2">
              <a:spcAft>
                <a:spcPts val="600"/>
              </a:spcAft>
              <a:buFont typeface="Arial" panose="020B0604020202020204" pitchFamily="34" charset="0"/>
              <a:buChar char="•"/>
            </a:pPr>
            <a:r>
              <a:rPr lang="en-IE" sz="2400" dirty="0">
                <a:solidFill>
                  <a:schemeClr val="accent6"/>
                </a:solidFill>
              </a:rPr>
              <a:t>CN code</a:t>
            </a:r>
          </a:p>
          <a:p>
            <a:pPr lvl="2">
              <a:spcAft>
                <a:spcPts val="600"/>
              </a:spcAft>
              <a:buFont typeface="Arial" panose="020B0604020202020204" pitchFamily="34" charset="0"/>
              <a:buChar char="•"/>
            </a:pPr>
            <a:r>
              <a:rPr lang="en-IE" sz="2400" dirty="0">
                <a:solidFill>
                  <a:schemeClr val="accent6"/>
                </a:solidFill>
              </a:rPr>
              <a:t>Hazard</a:t>
            </a:r>
          </a:p>
          <a:p>
            <a:r>
              <a:rPr lang="en-IE" sz="2400" dirty="0">
                <a:solidFill>
                  <a:schemeClr val="accent5">
                    <a:lumMod val="50000"/>
                  </a:schemeClr>
                </a:solidFill>
              </a:rPr>
              <a:t>The same commodity may be listed for one or more hazards</a:t>
            </a:r>
          </a:p>
          <a:p>
            <a:endParaRPr lang="en-IE" dirty="0"/>
          </a:p>
        </p:txBody>
      </p:sp>
    </p:spTree>
    <p:extLst>
      <p:ext uri="{BB962C8B-B14F-4D97-AF65-F5344CB8AC3E}">
        <p14:creationId xmlns:p14="http://schemas.microsoft.com/office/powerpoint/2010/main" val="4268741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28062" y="1963061"/>
            <a:ext cx="8501508" cy="4093428"/>
          </a:xfrm>
          <a:prstGeom prst="rect">
            <a:avLst/>
          </a:prstGeom>
          <a:ln>
            <a:solidFill>
              <a:schemeClr val="accent1"/>
            </a:solidFill>
          </a:ln>
        </p:spPr>
        <p:txBody>
          <a:bodyPr wrap="square">
            <a:spAutoFit/>
          </a:bodyPr>
          <a:lstStyle/>
          <a:p>
            <a:pPr algn="ctr" hangingPunct="0">
              <a:defRPr/>
            </a:pPr>
            <a:r>
              <a:rPr lang="en-IE" sz="2800" b="1" kern="0" dirty="0">
                <a:solidFill>
                  <a:schemeClr val="accent5">
                    <a:lumMod val="50000"/>
                  </a:schemeClr>
                </a:solidFill>
                <a:latin typeface="Verdana" pitchFamily="34" charset="0"/>
                <a:ea typeface="Verdana" pitchFamily="34" charset="0"/>
                <a:cs typeface="Calibri" pitchFamily="34" charset="0"/>
                <a:sym typeface="Verdana"/>
              </a:rPr>
              <a:t>EU legal framework</a:t>
            </a:r>
          </a:p>
          <a:p>
            <a:pPr hangingPunct="0">
              <a:defRPr/>
            </a:pPr>
            <a:endParaRPr lang="fr-BE" sz="2400" kern="0" dirty="0">
              <a:solidFill>
                <a:schemeClr val="accent5">
                  <a:lumMod val="50000"/>
                </a:schemeClr>
              </a:solidFill>
              <a:latin typeface="Calibri" pitchFamily="34" charset="0"/>
              <a:ea typeface="Verdana"/>
              <a:cs typeface="Calibri" pitchFamily="34" charset="0"/>
              <a:sym typeface="Verdana"/>
            </a:endParaRPr>
          </a:p>
          <a:p>
            <a:pPr marL="457200" indent="-457200" hangingPunct="0">
              <a:buFont typeface="Arial" panose="020B0604020202020204" pitchFamily="34" charset="0"/>
              <a:buChar char="•"/>
              <a:defRPr/>
            </a:pPr>
            <a:endParaRPr lang="en-US" sz="2400" b="1" kern="0" dirty="0">
              <a:solidFill>
                <a:schemeClr val="accent5">
                  <a:lumMod val="50000"/>
                </a:schemeClr>
              </a:solidFill>
              <a:latin typeface="Calibri" pitchFamily="34" charset="0"/>
              <a:ea typeface="Verdana"/>
              <a:cs typeface="Calibri" pitchFamily="34" charset="0"/>
              <a:sym typeface="Verdana"/>
            </a:endParaRPr>
          </a:p>
          <a:p>
            <a:pPr marL="457200" indent="-457200" hangingPunct="0">
              <a:buFont typeface="Arial" panose="020B0604020202020204" pitchFamily="34" charset="0"/>
              <a:buChar char="•"/>
              <a:defRPr/>
            </a:pPr>
            <a:endParaRPr lang="en-US" sz="2400" b="1" kern="0" dirty="0">
              <a:solidFill>
                <a:schemeClr val="accent5">
                  <a:lumMod val="50000"/>
                </a:schemeClr>
              </a:solidFill>
              <a:latin typeface="Calibri" pitchFamily="34" charset="0"/>
              <a:ea typeface="Verdana"/>
              <a:cs typeface="Calibri" pitchFamily="34" charset="0"/>
              <a:sym typeface="Verdana"/>
            </a:endParaRPr>
          </a:p>
          <a:p>
            <a:pPr marL="457200" indent="-457200" hangingPunct="0">
              <a:buFont typeface="Arial" panose="020B0604020202020204" pitchFamily="34" charset="0"/>
              <a:buChar char="•"/>
              <a:defRPr/>
            </a:pPr>
            <a:endParaRPr lang="en-US" sz="2400" kern="0" dirty="0">
              <a:solidFill>
                <a:schemeClr val="accent5">
                  <a:lumMod val="50000"/>
                </a:schemeClr>
              </a:solidFill>
              <a:latin typeface="Calibri" pitchFamily="34" charset="0"/>
              <a:ea typeface="Verdana"/>
              <a:cs typeface="Calibri" pitchFamily="34" charset="0"/>
              <a:sym typeface="Verdana"/>
            </a:endParaRPr>
          </a:p>
          <a:p>
            <a:pPr marL="457200" indent="-457200" hangingPunct="0">
              <a:buFont typeface="Arial" panose="020B0604020202020204" pitchFamily="34" charset="0"/>
              <a:buChar char="•"/>
              <a:defRPr/>
            </a:pPr>
            <a:r>
              <a:rPr lang="en-US" sz="2000" kern="0" dirty="0">
                <a:solidFill>
                  <a:schemeClr val="accent5">
                    <a:lumMod val="50000"/>
                  </a:schemeClr>
                </a:solidFill>
                <a:latin typeface="Verdana" pitchFamily="34" charset="0"/>
                <a:ea typeface="Verdana" pitchFamily="34" charset="0"/>
                <a:cs typeface="Calibri" pitchFamily="34" charset="0"/>
                <a:sym typeface="Verdana"/>
              </a:rPr>
              <a:t>Main regulation: General Food Law (GLF Reg 178/2002)</a:t>
            </a:r>
          </a:p>
          <a:p>
            <a:pPr marL="0" lvl="1" hangingPunct="0">
              <a:defRPr/>
            </a:pPr>
            <a:r>
              <a:rPr lang="en-US" sz="2400" kern="0" dirty="0">
                <a:solidFill>
                  <a:schemeClr val="accent5">
                    <a:lumMod val="50000"/>
                  </a:schemeClr>
                </a:solidFill>
                <a:latin typeface="Calibri" pitchFamily="34" charset="0"/>
                <a:ea typeface="Verdana"/>
                <a:cs typeface="Calibri" pitchFamily="34" charset="0"/>
                <a:sym typeface="Verdana"/>
              </a:rPr>
              <a:t>		</a:t>
            </a:r>
          </a:p>
          <a:p>
            <a:pPr marL="457200" indent="-457200" hangingPunct="0">
              <a:buFont typeface="Arial" panose="020B0604020202020204" pitchFamily="34" charset="0"/>
              <a:buChar char="•"/>
              <a:defRPr/>
            </a:pPr>
            <a:endParaRPr lang="en-US" sz="2400" kern="0" dirty="0">
              <a:solidFill>
                <a:schemeClr val="accent5">
                  <a:lumMod val="50000"/>
                </a:schemeClr>
              </a:solidFill>
              <a:latin typeface="Calibri" pitchFamily="34" charset="0"/>
              <a:ea typeface="Verdana"/>
              <a:cs typeface="Calibri" pitchFamily="34" charset="0"/>
              <a:sym typeface="Verdana"/>
            </a:endParaRPr>
          </a:p>
          <a:p>
            <a:pPr marL="457200" indent="-457200" hangingPunct="0">
              <a:buFont typeface="Arial" panose="020B0604020202020204" pitchFamily="34" charset="0"/>
              <a:buChar char="•"/>
              <a:defRPr/>
            </a:pPr>
            <a:endParaRPr lang="en-US" sz="2400" kern="0" dirty="0">
              <a:solidFill>
                <a:schemeClr val="accent5">
                  <a:lumMod val="50000"/>
                </a:schemeClr>
              </a:solidFill>
              <a:latin typeface="Calibri" pitchFamily="34" charset="0"/>
              <a:ea typeface="Verdana"/>
              <a:cs typeface="Calibri" pitchFamily="34" charset="0"/>
              <a:sym typeface="Verdana"/>
            </a:endParaRPr>
          </a:p>
          <a:p>
            <a:pPr algn="ctr"/>
            <a:endParaRPr lang="en-US" sz="2400" kern="0" dirty="0">
              <a:solidFill>
                <a:schemeClr val="accent5">
                  <a:lumMod val="50000"/>
                </a:schemeClr>
              </a:solidFill>
              <a:latin typeface="Calibri" pitchFamily="34" charset="0"/>
              <a:ea typeface="Verdana"/>
              <a:cs typeface="Calibri" pitchFamily="34" charset="0"/>
              <a:sym typeface="Verdana"/>
            </a:endParaRPr>
          </a:p>
          <a:p>
            <a:pPr marL="342900" indent="-342900">
              <a:buFont typeface="Arial" panose="020B0604020202020204" pitchFamily="34" charset="0"/>
              <a:buChar char="•"/>
            </a:pPr>
            <a:r>
              <a:rPr lang="en-US" sz="2000" kern="0" dirty="0">
                <a:solidFill>
                  <a:schemeClr val="accent5">
                    <a:lumMod val="50000"/>
                  </a:schemeClr>
                </a:solidFill>
                <a:latin typeface="Verdana" pitchFamily="34" charset="0"/>
                <a:ea typeface="Verdana" pitchFamily="34" charset="0"/>
                <a:cs typeface="Calibri" pitchFamily="34" charset="0"/>
                <a:sym typeface="Verdana"/>
              </a:rPr>
              <a:t>Main regulation : </a:t>
            </a:r>
            <a:r>
              <a:rPr lang="fr-FR" sz="2000" kern="0" dirty="0">
                <a:solidFill>
                  <a:schemeClr val="accent5">
                    <a:lumMod val="50000"/>
                  </a:schemeClr>
                </a:solidFill>
                <a:latin typeface="Verdana" pitchFamily="34" charset="0"/>
                <a:ea typeface="Verdana" pitchFamily="34" charset="0"/>
                <a:cs typeface="Calibri" pitchFamily="34" charset="0"/>
                <a:sym typeface="Verdana"/>
              </a:rPr>
              <a:t>O</a:t>
            </a:r>
            <a:r>
              <a:rPr lang="fr-FR" sz="2000" kern="0" dirty="0">
                <a:solidFill>
                  <a:schemeClr val="accent5">
                    <a:lumMod val="50000"/>
                  </a:schemeClr>
                </a:solidFill>
                <a:latin typeface="Verdana" pitchFamily="34" charset="0"/>
                <a:ea typeface="Verdana" pitchFamily="34" charset="0"/>
                <a:cs typeface="Calibri" pitchFamily="34" charset="0"/>
              </a:rPr>
              <a:t>fficial Controls </a:t>
            </a:r>
            <a:r>
              <a:rPr lang="en-IE" sz="2000" kern="0" dirty="0">
                <a:solidFill>
                  <a:schemeClr val="accent5">
                    <a:lumMod val="50000"/>
                  </a:schemeClr>
                </a:solidFill>
                <a:latin typeface="Verdana" pitchFamily="34" charset="0"/>
                <a:ea typeface="Verdana" pitchFamily="34" charset="0"/>
                <a:cs typeface="Calibri" pitchFamily="34" charset="0"/>
              </a:rPr>
              <a:t>Regulation</a:t>
            </a:r>
            <a:r>
              <a:rPr lang="fr-FR" sz="2000" kern="0" dirty="0">
                <a:solidFill>
                  <a:schemeClr val="accent5">
                    <a:lumMod val="50000"/>
                  </a:schemeClr>
                </a:solidFill>
                <a:latin typeface="Verdana" pitchFamily="34" charset="0"/>
                <a:ea typeface="Verdana" pitchFamily="34" charset="0"/>
                <a:cs typeface="Calibri" pitchFamily="34" charset="0"/>
              </a:rPr>
              <a:t> (Reg 2017/625)</a:t>
            </a:r>
            <a:endParaRPr lang="en-US" sz="2000" kern="0" dirty="0">
              <a:solidFill>
                <a:schemeClr val="accent5">
                  <a:lumMod val="50000"/>
                </a:schemeClr>
              </a:solidFill>
              <a:latin typeface="Verdana" pitchFamily="34" charset="0"/>
              <a:ea typeface="Verdana" pitchFamily="34" charset="0"/>
              <a:cs typeface="Calibri" pitchFamily="34" charset="0"/>
              <a:sym typeface="Verdana"/>
            </a:endParaRPr>
          </a:p>
        </p:txBody>
      </p:sp>
      <p:sp>
        <p:nvSpPr>
          <p:cNvPr id="3" name="Flowchart: Stored Data 11"/>
          <p:cNvSpPr/>
          <p:nvPr/>
        </p:nvSpPr>
        <p:spPr>
          <a:xfrm flipH="1">
            <a:off x="1877983" y="4548736"/>
            <a:ext cx="8110537" cy="892175"/>
          </a:xfrm>
          <a:prstGeom prst="flowChartOnlineStorage">
            <a:avLst/>
          </a:prstGeom>
          <a:solidFill>
            <a:schemeClr val="accent1"/>
          </a:solidFill>
          <a:ln w="9525" cap="flat" cmpd="sng" algn="ctr">
            <a:noFill/>
            <a:prstDash val="solid"/>
          </a:ln>
          <a:effectLst>
            <a:outerShdw blurRad="40000" dist="23000" dir="5400000" rotWithShape="0">
              <a:srgbClr val="000000">
                <a:alpha val="35000"/>
              </a:srgbClr>
            </a:outerShdw>
          </a:effectLst>
        </p:spPr>
        <p:txBody>
          <a:bodyPr/>
          <a:lstStyle/>
          <a:p>
            <a:pPr algn="ctr">
              <a:defRPr/>
            </a:pPr>
            <a:r>
              <a:rPr lang="en-GB" sz="2000" b="1" kern="0" dirty="0">
                <a:solidFill>
                  <a:srgbClr val="000000"/>
                </a:solidFill>
                <a:latin typeface="Verdana" pitchFamily="34" charset="0"/>
                <a:ea typeface="Verdana" pitchFamily="34" charset="0"/>
                <a:cs typeface="Calibri" pitchFamily="34" charset="0"/>
                <a:sym typeface="Verdana"/>
              </a:rPr>
              <a:t>LEGISLATION ON OFFICIAL CONTROLS</a:t>
            </a:r>
          </a:p>
        </p:txBody>
      </p:sp>
      <p:pic>
        <p:nvPicPr>
          <p:cNvPr id="4" name="Picture 2" descr="https://pixabay.com/static/uploads/photo/2013/07/13/11/32/law-158356_960_72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28062" y="4675126"/>
            <a:ext cx="554606" cy="639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Stored Data 11"/>
          <p:cNvSpPr/>
          <p:nvPr/>
        </p:nvSpPr>
        <p:spPr>
          <a:xfrm flipH="1">
            <a:off x="2040731" y="2662514"/>
            <a:ext cx="8110537" cy="892175"/>
          </a:xfrm>
          <a:prstGeom prst="flowChartOnlineStorage">
            <a:avLst/>
          </a:prstGeom>
          <a:solidFill>
            <a:schemeClr val="accent1"/>
          </a:solidFill>
          <a:ln w="9525" cap="flat" cmpd="sng" algn="ctr">
            <a:noFill/>
            <a:prstDash val="solid"/>
          </a:ln>
          <a:effectLst>
            <a:outerShdw blurRad="40000" dist="23000" dir="5400000" rotWithShape="0">
              <a:srgbClr val="000000">
                <a:alpha val="35000"/>
              </a:srgbClr>
            </a:outerShdw>
          </a:effectLst>
        </p:spPr>
        <p:txBody>
          <a:bodyPr/>
          <a:lstStyle/>
          <a:p>
            <a:pPr algn="ctr" defTabSz="457200">
              <a:defRPr/>
            </a:pPr>
            <a:r>
              <a:rPr lang="en-GB" sz="2000" b="1" kern="0" dirty="0">
                <a:solidFill>
                  <a:srgbClr val="000000"/>
                </a:solidFill>
                <a:latin typeface="Verdana" pitchFamily="34" charset="0"/>
                <a:ea typeface="Verdana" pitchFamily="34" charset="0"/>
                <a:cs typeface="Calibri" pitchFamily="34" charset="0"/>
                <a:sym typeface="Verdana"/>
              </a:rPr>
              <a:t>LEGISLATION ON FOOD HYGIENE</a:t>
            </a:r>
          </a:p>
          <a:p>
            <a:pPr algn="ctr" defTabSz="457200">
              <a:defRPr/>
            </a:pPr>
            <a:r>
              <a:rPr lang="fr-BE" sz="2000" b="1" kern="0" dirty="0">
                <a:solidFill>
                  <a:srgbClr val="000000"/>
                </a:solidFill>
                <a:latin typeface="Verdana" pitchFamily="34" charset="0"/>
                <a:ea typeface="Verdana" pitchFamily="34" charset="0"/>
                <a:cs typeface="Calibri" pitchFamily="34" charset="0"/>
                <a:sym typeface="Verdana"/>
              </a:rPr>
              <a:t>for Food Business </a:t>
            </a:r>
            <a:r>
              <a:rPr lang="en-IE" sz="2000" b="1" kern="0" dirty="0">
                <a:solidFill>
                  <a:srgbClr val="000000"/>
                </a:solidFill>
                <a:latin typeface="Verdana" pitchFamily="34" charset="0"/>
                <a:ea typeface="Verdana" pitchFamily="34" charset="0"/>
                <a:cs typeface="Calibri" pitchFamily="34" charset="0"/>
                <a:sym typeface="Verdana"/>
              </a:rPr>
              <a:t>Operators</a:t>
            </a:r>
          </a:p>
        </p:txBody>
      </p:sp>
      <p:sp>
        <p:nvSpPr>
          <p:cNvPr id="7" name="Hexagon 6"/>
          <p:cNvSpPr/>
          <p:nvPr/>
        </p:nvSpPr>
        <p:spPr>
          <a:xfrm>
            <a:off x="1877983" y="2212918"/>
            <a:ext cx="813375" cy="743258"/>
          </a:xfrm>
          <a:prstGeom prst="hexagon">
            <a:avLst>
              <a:gd name="adj" fmla="val 25000"/>
              <a:gd name="vf" fmla="val 115470"/>
            </a:avLst>
          </a:prstGeom>
          <a:blipFill>
            <a:blip r:embed="rId4" cstate="print">
              <a:extLst>
                <a:ext uri="{28A0092B-C50C-407E-A947-70E740481C1C}">
                  <a14:useLocalDpi xmlns:a14="http://schemas.microsoft.com/office/drawing/2010/main" val="0"/>
                </a:ext>
              </a:extLst>
            </a:blip>
            <a:srcRect/>
            <a:stretch>
              <a:fillRect t="-25000" b="-25000"/>
            </a:stretch>
          </a:blipFill>
        </p:spPr>
        <p:style>
          <a:lnRef idx="2">
            <a:schemeClr val="accent1">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1687216501"/>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D27FC-5BFA-2184-F5DF-64AB6B8AD899}"/>
              </a:ext>
            </a:extLst>
          </p:cNvPr>
          <p:cNvSpPr>
            <a:spLocks noGrp="1"/>
          </p:cNvSpPr>
          <p:nvPr>
            <p:ph type="title"/>
          </p:nvPr>
        </p:nvSpPr>
        <p:spPr>
          <a:xfrm>
            <a:off x="609600" y="1332100"/>
            <a:ext cx="10972800" cy="1283910"/>
          </a:xfrm>
        </p:spPr>
        <p:txBody>
          <a:bodyPr>
            <a:normAutofit/>
          </a:bodyPr>
          <a:lstStyle/>
          <a:p>
            <a:pPr algn="ctr"/>
            <a:r>
              <a:rPr lang="en-US" sz="3600" b="1" dirty="0">
                <a:solidFill>
                  <a:schemeClr val="accent5">
                    <a:lumMod val="50000"/>
                  </a:schemeClr>
                </a:solidFill>
              </a:rPr>
              <a:t>Implementing Regulation (EU) 2019/1793 – Annexes I</a:t>
            </a:r>
            <a:endParaRPr lang="en-IE" sz="3600" b="1" dirty="0">
              <a:solidFill>
                <a:schemeClr val="accent5">
                  <a:lumMod val="50000"/>
                </a:schemeClr>
              </a:solidFill>
            </a:endParaRPr>
          </a:p>
        </p:txBody>
      </p:sp>
      <p:sp>
        <p:nvSpPr>
          <p:cNvPr id="8" name="TextBox 7">
            <a:extLst>
              <a:ext uri="{FF2B5EF4-FFF2-40B4-BE49-F238E27FC236}">
                <a16:creationId xmlns:a16="http://schemas.microsoft.com/office/drawing/2014/main" id="{F31EA8E0-FA37-4320-34E2-E8FC9F8BD3C2}"/>
              </a:ext>
            </a:extLst>
          </p:cNvPr>
          <p:cNvSpPr txBox="1"/>
          <p:nvPr/>
        </p:nvSpPr>
        <p:spPr>
          <a:xfrm>
            <a:off x="1271587" y="3932382"/>
            <a:ext cx="9648825" cy="830997"/>
          </a:xfrm>
          <a:prstGeom prst="rect">
            <a:avLst/>
          </a:prstGeom>
          <a:noFill/>
        </p:spPr>
        <p:txBody>
          <a:bodyPr wrap="square">
            <a:spAutoFit/>
          </a:bodyPr>
          <a:lstStyle/>
          <a:p>
            <a:pPr marL="540385" marR="0" indent="-540385" algn="just">
              <a:spcBef>
                <a:spcPts val="0"/>
              </a:spcBef>
              <a:spcAft>
                <a:spcPts val="0"/>
              </a:spcAft>
            </a:pPr>
            <a:r>
              <a:rPr lang="en-IE" sz="1200" baseline="30000" dirty="0">
                <a:effectLst/>
                <a:latin typeface="Times New Roman" panose="02020603050405020304" pitchFamily="18" charset="0"/>
                <a:ea typeface="Calibri" panose="020F0502020204030204" pitchFamily="34" charset="0"/>
              </a:rPr>
              <a:t>(3)	</a:t>
            </a:r>
            <a:r>
              <a:rPr lang="en-IE" sz="1200" dirty="0">
                <a:effectLst/>
                <a:latin typeface="Times New Roman" panose="02020603050405020304" pitchFamily="18" charset="0"/>
                <a:ea typeface="Calibri" panose="020F0502020204030204" pitchFamily="34" charset="0"/>
              </a:rPr>
              <a:t>Residues of at least those pesticides listed in the control programme adopted in accordance with Article 29(2) of Regulation (EC) No 396/2005 of the European Parliament and of the Council of 23 February 2005 on maximum residue levels of pesticides in or on food and feed of plant and animal origin and amending Council Directive 91/414/EEC (OJ L 70, 16.3.2005, p. 1, </a:t>
            </a:r>
            <a:r>
              <a:rPr lang="en-IE" sz="12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ELI: </a:t>
            </a:r>
            <a:r>
              <a:rPr lang="en-IE" sz="12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http://data.europa.eu/eli/reg/2005/396/oj</a:t>
            </a:r>
            <a:r>
              <a:rPr lang="en-IE" sz="1200" dirty="0">
                <a:effectLst/>
                <a:latin typeface="Times New Roman" panose="02020603050405020304" pitchFamily="18" charset="0"/>
                <a:ea typeface="Calibri" panose="020F0502020204030204" pitchFamily="34" charset="0"/>
              </a:rPr>
              <a:t>) that can be analysed with multi-residue methods based on GC-MS and LC-MS (pesticides to be monitored in/on products of plant origin only).</a:t>
            </a:r>
          </a:p>
        </p:txBody>
      </p:sp>
      <p:pic>
        <p:nvPicPr>
          <p:cNvPr id="11" name="Picture 10">
            <a:extLst>
              <a:ext uri="{FF2B5EF4-FFF2-40B4-BE49-F238E27FC236}">
                <a16:creationId xmlns:a16="http://schemas.microsoft.com/office/drawing/2014/main" id="{98907B5E-E395-4F4C-CAB0-3C00CAC026FF}"/>
              </a:ext>
            </a:extLst>
          </p:cNvPr>
          <p:cNvPicPr>
            <a:picLocks noChangeAspect="1"/>
          </p:cNvPicPr>
          <p:nvPr/>
        </p:nvPicPr>
        <p:blipFill>
          <a:blip r:embed="rId4"/>
          <a:stretch>
            <a:fillRect/>
          </a:stretch>
        </p:blipFill>
        <p:spPr>
          <a:xfrm>
            <a:off x="1560945" y="2516112"/>
            <a:ext cx="8709891" cy="1401809"/>
          </a:xfrm>
          <a:prstGeom prst="rect">
            <a:avLst/>
          </a:prstGeom>
        </p:spPr>
      </p:pic>
      <p:sp>
        <p:nvSpPr>
          <p:cNvPr id="18" name="TextBox 17">
            <a:extLst>
              <a:ext uri="{FF2B5EF4-FFF2-40B4-BE49-F238E27FC236}">
                <a16:creationId xmlns:a16="http://schemas.microsoft.com/office/drawing/2014/main" id="{79060060-2347-510E-C0D5-554E11CBEDCB}"/>
              </a:ext>
            </a:extLst>
          </p:cNvPr>
          <p:cNvSpPr txBox="1"/>
          <p:nvPr/>
        </p:nvSpPr>
        <p:spPr>
          <a:xfrm>
            <a:off x="1271587" y="4763379"/>
            <a:ext cx="9648824" cy="461665"/>
          </a:xfrm>
          <a:prstGeom prst="rect">
            <a:avLst/>
          </a:prstGeom>
          <a:noFill/>
        </p:spPr>
        <p:txBody>
          <a:bodyPr wrap="square">
            <a:spAutoFit/>
          </a:bodyPr>
          <a:lstStyle/>
          <a:p>
            <a:pPr marL="457200" marR="0" indent="-457200" algn="just">
              <a:spcBef>
                <a:spcPts val="100"/>
              </a:spcBef>
              <a:spcAft>
                <a:spcPts val="100"/>
              </a:spcAft>
            </a:pPr>
            <a:r>
              <a:rPr lang="en-IE" sz="1200" baseline="30000" dirty="0">
                <a:effectLst/>
                <a:latin typeface="Times New Roman" panose="02020603050405020304" pitchFamily="18" charset="0"/>
                <a:ea typeface="Calibri" panose="020F0502020204030204" pitchFamily="34" charset="0"/>
              </a:rPr>
              <a:t>(12)</a:t>
            </a:r>
            <a:r>
              <a:rPr lang="en-IE" sz="1200" dirty="0">
                <a:effectLst/>
                <a:latin typeface="Times New Roman" panose="02020603050405020304" pitchFamily="18" charset="0"/>
                <a:ea typeface="Calibri" panose="020F0502020204030204" pitchFamily="34" charset="0"/>
              </a:rPr>
              <a:t>	Residues of </a:t>
            </a:r>
            <a:r>
              <a:rPr lang="en-IE" sz="1200" dirty="0" err="1">
                <a:effectLst/>
                <a:latin typeface="Times New Roman" panose="02020603050405020304" pitchFamily="18" charset="0"/>
                <a:ea typeface="Calibri" panose="020F0502020204030204" pitchFamily="34" charset="0"/>
              </a:rPr>
              <a:t>Dithiocarbamates</a:t>
            </a:r>
            <a:r>
              <a:rPr lang="en-IE" sz="1200" dirty="0">
                <a:effectLst/>
                <a:latin typeface="Times New Roman" panose="02020603050405020304" pitchFamily="18" charset="0"/>
                <a:ea typeface="Calibri" panose="020F0502020204030204" pitchFamily="34" charset="0"/>
              </a:rPr>
              <a:t> (</a:t>
            </a:r>
            <a:r>
              <a:rPr lang="en-IE" sz="1200" dirty="0" err="1">
                <a:effectLst/>
                <a:latin typeface="Times New Roman" panose="02020603050405020304" pitchFamily="18" charset="0"/>
                <a:ea typeface="Calibri" panose="020F0502020204030204" pitchFamily="34" charset="0"/>
              </a:rPr>
              <a:t>dithiocarbamates</a:t>
            </a:r>
            <a:r>
              <a:rPr lang="en-IE" sz="1200" dirty="0">
                <a:effectLst/>
                <a:latin typeface="Times New Roman" panose="02020603050405020304" pitchFamily="18" charset="0"/>
                <a:ea typeface="Calibri" panose="020F0502020204030204" pitchFamily="34" charset="0"/>
              </a:rPr>
              <a:t> expressed as CS2, including </a:t>
            </a:r>
            <a:r>
              <a:rPr lang="en-IE" sz="1200" dirty="0" err="1">
                <a:effectLst/>
                <a:latin typeface="Times New Roman" panose="02020603050405020304" pitchFamily="18" charset="0"/>
                <a:ea typeface="Calibri" panose="020F0502020204030204" pitchFamily="34" charset="0"/>
              </a:rPr>
              <a:t>maneb</a:t>
            </a:r>
            <a:r>
              <a:rPr lang="en-IE" sz="1200" dirty="0">
                <a:effectLst/>
                <a:latin typeface="Times New Roman" panose="02020603050405020304" pitchFamily="18" charset="0"/>
                <a:ea typeface="Calibri" panose="020F0502020204030204" pitchFamily="34" charset="0"/>
              </a:rPr>
              <a:t>, mancozeb, metiram, propineb, thiram and ziram), Phenthoate and Quinalphos.</a:t>
            </a:r>
          </a:p>
        </p:txBody>
      </p:sp>
      <p:sp>
        <p:nvSpPr>
          <p:cNvPr id="20" name="TextBox 19">
            <a:extLst>
              <a:ext uri="{FF2B5EF4-FFF2-40B4-BE49-F238E27FC236}">
                <a16:creationId xmlns:a16="http://schemas.microsoft.com/office/drawing/2014/main" id="{84311403-9D88-4F70-91D1-901801776E1D}"/>
              </a:ext>
            </a:extLst>
          </p:cNvPr>
          <p:cNvSpPr txBox="1"/>
          <p:nvPr/>
        </p:nvSpPr>
        <p:spPr>
          <a:xfrm>
            <a:off x="1271588" y="5178877"/>
            <a:ext cx="9648823" cy="830997"/>
          </a:xfrm>
          <a:prstGeom prst="rect">
            <a:avLst/>
          </a:prstGeom>
          <a:noFill/>
        </p:spPr>
        <p:txBody>
          <a:bodyPr wrap="square">
            <a:spAutoFit/>
          </a:bodyPr>
          <a:lstStyle/>
          <a:p>
            <a:pPr marL="457200" marR="0" indent="-457200" algn="just">
              <a:spcBef>
                <a:spcPts val="100"/>
              </a:spcBef>
              <a:spcAft>
                <a:spcPts val="100"/>
              </a:spcAft>
            </a:pPr>
            <a:r>
              <a:rPr lang="en-IE" sz="1200" u="sng" baseline="300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(13)	</a:t>
            </a:r>
            <a:r>
              <a:rPr lang="en-IE" sz="1200" dirty="0">
                <a:effectLst/>
                <a:latin typeface="Times New Roman" panose="02020603050405020304" pitchFamily="18" charset="0"/>
                <a:ea typeface="Calibri" panose="020F0502020204030204" pitchFamily="34" charset="0"/>
              </a:rPr>
              <a:t>Residues of Ethylene Oxide (sum of ethylene oxide and 2-chloro-ethanol, expressed as ethylene oxide). In case of food additives, the applicable MRL is 0.1 mg/kg (LOQ). Prohibition of use of Ethylene Oxide provided for in Commission Regulation (EU) No 231/2012 of 9 March 2012 laying down specifications for food additives listed in Annexes II and III to Regulation (EC) No 1333/2008 of the European Parliament and of the Council (OJ L 83, 22.3.2012, p. 1, ELI: </a:t>
            </a:r>
            <a:r>
              <a:rPr lang="en-IE" sz="12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5"/>
              </a:rPr>
              <a:t>http://data.europa.eu/eli/reg/2012/231/oj</a:t>
            </a:r>
            <a:r>
              <a:rPr lang="en-IE" sz="1200" dirty="0">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34183952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3122F-A925-F11A-CAE0-57869D10E247}"/>
              </a:ext>
            </a:extLst>
          </p:cNvPr>
          <p:cNvSpPr>
            <a:spLocks noGrp="1"/>
          </p:cNvSpPr>
          <p:nvPr>
            <p:ph type="title"/>
          </p:nvPr>
        </p:nvSpPr>
        <p:spPr>
          <a:xfrm>
            <a:off x="609600" y="1384822"/>
            <a:ext cx="10972800" cy="936625"/>
          </a:xfrm>
        </p:spPr>
        <p:txBody>
          <a:bodyPr>
            <a:normAutofit fontScale="90000"/>
          </a:bodyPr>
          <a:lstStyle/>
          <a:p>
            <a:r>
              <a:rPr lang="en-US" sz="4400" b="1" dirty="0">
                <a:solidFill>
                  <a:schemeClr val="accent5">
                    <a:lumMod val="50000"/>
                  </a:schemeClr>
                </a:solidFill>
              </a:rPr>
              <a:t>Implementing Regulation (EU) 2019/1793 –Annex II</a:t>
            </a:r>
            <a:endParaRPr lang="en-IE" dirty="0"/>
          </a:p>
        </p:txBody>
      </p:sp>
      <p:sp>
        <p:nvSpPr>
          <p:cNvPr id="7" name="TextBox 6">
            <a:extLst>
              <a:ext uri="{FF2B5EF4-FFF2-40B4-BE49-F238E27FC236}">
                <a16:creationId xmlns:a16="http://schemas.microsoft.com/office/drawing/2014/main" id="{28254B37-026C-E153-956D-15B9860F5857}"/>
              </a:ext>
            </a:extLst>
          </p:cNvPr>
          <p:cNvSpPr txBox="1"/>
          <p:nvPr/>
        </p:nvSpPr>
        <p:spPr>
          <a:xfrm>
            <a:off x="1320799" y="4135670"/>
            <a:ext cx="9984509" cy="1169551"/>
          </a:xfrm>
          <a:prstGeom prst="rect">
            <a:avLst/>
          </a:prstGeom>
          <a:noFill/>
        </p:spPr>
        <p:txBody>
          <a:bodyPr wrap="square">
            <a:spAutoFit/>
          </a:bodyPr>
          <a:lstStyle/>
          <a:p>
            <a:pPr marL="457200" marR="0" indent="-457200" algn="just">
              <a:spcBef>
                <a:spcPts val="100"/>
              </a:spcBef>
              <a:spcAft>
                <a:spcPts val="100"/>
              </a:spcAft>
            </a:pPr>
            <a:r>
              <a:rPr lang="en-IE" sz="1400" baseline="30000" dirty="0">
                <a:effectLst/>
                <a:latin typeface="Times New Roman" panose="02020603050405020304" pitchFamily="18" charset="0"/>
                <a:ea typeface="Calibri" panose="020F0502020204030204" pitchFamily="34" charset="0"/>
              </a:rPr>
              <a:t>(3)	</a:t>
            </a:r>
            <a:r>
              <a:rPr lang="en-IE" sz="1400" dirty="0">
                <a:effectLst/>
                <a:latin typeface="Times New Roman" panose="02020603050405020304" pitchFamily="18" charset="0"/>
                <a:ea typeface="Calibri" panose="020F0502020204030204" pitchFamily="34" charset="0"/>
              </a:rPr>
              <a:t>Residues of at least those pesticides listed in the control programme adopted in accordance with Article 29(2) of Regulation (EC) No 396/2005 of the European Parliament and of the Council of 23 February 2005 on maximum residue levels of pesticides in or on food and feed of plant and animal origin and amending Council Directive 91/414/EEC (OJ L 70, 16.3.2005, p. 1, ELI: </a:t>
            </a:r>
            <a:r>
              <a:rPr lang="en-IE" sz="14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http://data.europa.eu/eli/reg/2005/396/oj</a:t>
            </a:r>
            <a:r>
              <a:rPr lang="en-IE" sz="1400" dirty="0">
                <a:effectLst/>
                <a:latin typeface="Times New Roman" panose="02020603050405020304" pitchFamily="18" charset="0"/>
                <a:ea typeface="Calibri" panose="020F0502020204030204" pitchFamily="34" charset="0"/>
              </a:rPr>
              <a:t>) that can be analysed with multi-residue methods based on GC-MS and LC-MS (pesticides to be monitored in/on products of plant origin only).</a:t>
            </a:r>
          </a:p>
        </p:txBody>
      </p:sp>
      <p:sp>
        <p:nvSpPr>
          <p:cNvPr id="9" name="TextBox 8">
            <a:extLst>
              <a:ext uri="{FF2B5EF4-FFF2-40B4-BE49-F238E27FC236}">
                <a16:creationId xmlns:a16="http://schemas.microsoft.com/office/drawing/2014/main" id="{970CB462-B7DD-29E2-00BB-D86F7B12D1C8}"/>
              </a:ext>
            </a:extLst>
          </p:cNvPr>
          <p:cNvSpPr txBox="1"/>
          <p:nvPr/>
        </p:nvSpPr>
        <p:spPr>
          <a:xfrm>
            <a:off x="1320799" y="5211568"/>
            <a:ext cx="9910617" cy="523220"/>
          </a:xfrm>
          <a:prstGeom prst="rect">
            <a:avLst/>
          </a:prstGeom>
          <a:noFill/>
        </p:spPr>
        <p:txBody>
          <a:bodyPr wrap="square">
            <a:spAutoFit/>
          </a:bodyPr>
          <a:lstStyle/>
          <a:p>
            <a:pPr marL="457200" marR="0" indent="-457200" algn="just">
              <a:spcBef>
                <a:spcPts val="100"/>
              </a:spcBef>
              <a:spcAft>
                <a:spcPts val="100"/>
              </a:spcAft>
            </a:pPr>
            <a:r>
              <a:rPr lang="en-IE" sz="1400" baseline="30000" dirty="0">
                <a:effectLst/>
                <a:latin typeface="Times New Roman" panose="02020603050405020304" pitchFamily="18" charset="0"/>
                <a:ea typeface="Calibri" panose="020F0502020204030204" pitchFamily="34" charset="0"/>
              </a:rPr>
              <a:t>(7)</a:t>
            </a:r>
            <a:r>
              <a:rPr lang="en-IE" sz="1400" dirty="0">
                <a:effectLst/>
                <a:latin typeface="Times New Roman" panose="02020603050405020304" pitchFamily="18" charset="0"/>
                <a:ea typeface="Calibri" panose="020F0502020204030204" pitchFamily="34" charset="0"/>
              </a:rPr>
              <a:t>	Residues of </a:t>
            </a:r>
            <a:r>
              <a:rPr lang="en-IE" sz="1400" dirty="0" err="1">
                <a:effectLst/>
                <a:latin typeface="Times New Roman" panose="02020603050405020304" pitchFamily="18" charset="0"/>
                <a:ea typeface="Calibri" panose="020F0502020204030204" pitchFamily="34" charset="0"/>
              </a:rPr>
              <a:t>Dithiocarbamates</a:t>
            </a:r>
            <a:r>
              <a:rPr lang="en-IE" sz="1400" dirty="0">
                <a:effectLst/>
                <a:latin typeface="Times New Roman" panose="02020603050405020304" pitchFamily="18" charset="0"/>
                <a:ea typeface="Calibri" panose="020F0502020204030204" pitchFamily="34" charset="0"/>
              </a:rPr>
              <a:t> (</a:t>
            </a:r>
            <a:r>
              <a:rPr lang="en-IE" sz="1400" dirty="0" err="1">
                <a:effectLst/>
                <a:latin typeface="Times New Roman" panose="02020603050405020304" pitchFamily="18" charset="0"/>
                <a:ea typeface="Calibri" panose="020F0502020204030204" pitchFamily="34" charset="0"/>
              </a:rPr>
              <a:t>dithiocarbamates</a:t>
            </a:r>
            <a:r>
              <a:rPr lang="en-IE" sz="1400" dirty="0">
                <a:effectLst/>
                <a:latin typeface="Times New Roman" panose="02020603050405020304" pitchFamily="18" charset="0"/>
                <a:ea typeface="Calibri" panose="020F0502020204030204" pitchFamily="34" charset="0"/>
              </a:rPr>
              <a:t> expressed as CS2, including </a:t>
            </a:r>
            <a:r>
              <a:rPr lang="en-IE" sz="1400" dirty="0" err="1">
                <a:effectLst/>
                <a:latin typeface="Times New Roman" panose="02020603050405020304" pitchFamily="18" charset="0"/>
                <a:ea typeface="Calibri" panose="020F0502020204030204" pitchFamily="34" charset="0"/>
              </a:rPr>
              <a:t>maneb</a:t>
            </a:r>
            <a:r>
              <a:rPr lang="en-IE" sz="1400" dirty="0">
                <a:effectLst/>
                <a:latin typeface="Times New Roman" panose="02020603050405020304" pitchFamily="18" charset="0"/>
                <a:ea typeface="Calibri" panose="020F0502020204030204" pitchFamily="34" charset="0"/>
              </a:rPr>
              <a:t>, mancozeb, metiram, propineb, thiram and ziram), Phenthoate and Quinalphos.</a:t>
            </a:r>
          </a:p>
        </p:txBody>
      </p:sp>
      <p:pic>
        <p:nvPicPr>
          <p:cNvPr id="13" name="Picture 12">
            <a:extLst>
              <a:ext uri="{FF2B5EF4-FFF2-40B4-BE49-F238E27FC236}">
                <a16:creationId xmlns:a16="http://schemas.microsoft.com/office/drawing/2014/main" id="{746E564E-FDA4-57A2-DBE3-953A8FB8D5E4}"/>
              </a:ext>
            </a:extLst>
          </p:cNvPr>
          <p:cNvPicPr>
            <a:picLocks noChangeAspect="1"/>
          </p:cNvPicPr>
          <p:nvPr/>
        </p:nvPicPr>
        <p:blipFill>
          <a:blip r:embed="rId4"/>
          <a:stretch>
            <a:fillRect/>
          </a:stretch>
        </p:blipFill>
        <p:spPr>
          <a:xfrm>
            <a:off x="1542473" y="2962209"/>
            <a:ext cx="9402618" cy="1027899"/>
          </a:xfrm>
          <a:prstGeom prst="rect">
            <a:avLst/>
          </a:prstGeom>
        </p:spPr>
      </p:pic>
    </p:spTree>
    <p:extLst>
      <p:ext uri="{BB962C8B-B14F-4D97-AF65-F5344CB8AC3E}">
        <p14:creationId xmlns:p14="http://schemas.microsoft.com/office/powerpoint/2010/main" val="33487413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417" y="1556272"/>
            <a:ext cx="10972800" cy="1145364"/>
          </a:xfrm>
        </p:spPr>
        <p:txBody>
          <a:bodyPr>
            <a:normAutofit/>
          </a:bodyPr>
          <a:lstStyle/>
          <a:p>
            <a:pPr algn="ctr"/>
            <a:r>
              <a:rPr lang="en-IE" sz="3600" b="1" dirty="0">
                <a:solidFill>
                  <a:schemeClr val="accent5">
                    <a:lumMod val="50000"/>
                  </a:schemeClr>
                </a:solidFill>
              </a:rPr>
              <a:t>Regular reviews of Regulation (EU) 2019/1793 (Art. 12)</a:t>
            </a:r>
          </a:p>
        </p:txBody>
      </p:sp>
      <p:sp>
        <p:nvSpPr>
          <p:cNvPr id="3" name="Content Placeholder 2"/>
          <p:cNvSpPr>
            <a:spLocks noGrp="1"/>
          </p:cNvSpPr>
          <p:nvPr>
            <p:ph idx="1"/>
          </p:nvPr>
        </p:nvSpPr>
        <p:spPr>
          <a:xfrm>
            <a:off x="581891" y="2778711"/>
            <a:ext cx="10972800" cy="3331143"/>
          </a:xfrm>
        </p:spPr>
        <p:txBody>
          <a:bodyPr>
            <a:noAutofit/>
          </a:bodyPr>
          <a:lstStyle/>
          <a:p>
            <a:pPr indent="0" algn="just">
              <a:buNone/>
            </a:pPr>
            <a:r>
              <a:rPr lang="en-US" sz="2200" dirty="0">
                <a:solidFill>
                  <a:schemeClr val="accent5">
                    <a:lumMod val="50000"/>
                  </a:schemeClr>
                </a:solidFill>
              </a:rPr>
              <a:t>The Commission reviews the lists of commodities set out in the Annexes </a:t>
            </a:r>
          </a:p>
          <a:p>
            <a:pPr indent="0" algn="just">
              <a:buNone/>
            </a:pPr>
            <a:endParaRPr lang="en-US" sz="2200" dirty="0">
              <a:solidFill>
                <a:schemeClr val="accent5">
                  <a:lumMod val="50000"/>
                </a:schemeClr>
              </a:solidFill>
            </a:endParaRPr>
          </a:p>
          <a:p>
            <a:pPr marL="285750" indent="-285750" algn="just"/>
            <a:r>
              <a:rPr lang="en-US" sz="2200" dirty="0">
                <a:solidFill>
                  <a:schemeClr val="accent5">
                    <a:lumMod val="50000"/>
                  </a:schemeClr>
                </a:solidFill>
              </a:rPr>
              <a:t>On a regular basis (not exceeding six months).</a:t>
            </a:r>
          </a:p>
          <a:p>
            <a:pPr marL="285750" indent="-285750" algn="just"/>
            <a:r>
              <a:rPr lang="en-US" sz="2200" dirty="0">
                <a:solidFill>
                  <a:schemeClr val="accent5">
                    <a:lumMod val="50000"/>
                  </a:schemeClr>
                </a:solidFill>
              </a:rPr>
              <a:t>In light of </a:t>
            </a:r>
            <a:r>
              <a:rPr lang="en-US" sz="2200" b="1" dirty="0">
                <a:solidFill>
                  <a:schemeClr val="accent5">
                    <a:lumMod val="50000"/>
                  </a:schemeClr>
                </a:solidFill>
              </a:rPr>
              <a:t>new information related to risks and non-compliance</a:t>
            </a:r>
            <a:r>
              <a:rPr lang="en-US" sz="2200" dirty="0">
                <a:solidFill>
                  <a:schemeClr val="accent5">
                    <a:lumMod val="50000"/>
                  </a:schemeClr>
                </a:solidFill>
              </a:rPr>
              <a:t>. </a:t>
            </a:r>
          </a:p>
          <a:p>
            <a:pPr marL="285750" indent="-285750" algn="just"/>
            <a:r>
              <a:rPr lang="en-US" sz="2200" dirty="0">
                <a:solidFill>
                  <a:schemeClr val="accent5">
                    <a:lumMod val="50000"/>
                  </a:schemeClr>
                </a:solidFill>
              </a:rPr>
              <a:t>In case of an emerging risk/ widespread serious non-compliance with the Union agri-food chain legislation, a safeguard measure may be imposed at any moment, independent of the regular reviews, in reaction to imminent problems.</a:t>
            </a:r>
          </a:p>
          <a:p>
            <a:pPr indent="0" algn="just">
              <a:buNone/>
            </a:pPr>
            <a:endParaRPr lang="fr-BE" sz="2200" dirty="0"/>
          </a:p>
          <a:p>
            <a:pPr indent="0" algn="just">
              <a:buNone/>
            </a:pPr>
            <a:r>
              <a:rPr lang="fr-BE" sz="2200" dirty="0"/>
              <a:t> </a:t>
            </a:r>
            <a:endParaRPr lang="en-US" sz="2200" dirty="0"/>
          </a:p>
        </p:txBody>
      </p:sp>
    </p:spTree>
    <p:extLst>
      <p:ext uri="{BB962C8B-B14F-4D97-AF65-F5344CB8AC3E}">
        <p14:creationId xmlns:p14="http://schemas.microsoft.com/office/powerpoint/2010/main" val="35556201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8FEDF09-D7BF-0BCF-9135-ECF3FD5FCAE0}"/>
              </a:ext>
            </a:extLst>
          </p:cNvPr>
          <p:cNvPicPr>
            <a:picLocks noChangeAspect="1"/>
          </p:cNvPicPr>
          <p:nvPr/>
        </p:nvPicPr>
        <p:blipFill>
          <a:blip r:embed="rId3"/>
          <a:stretch>
            <a:fillRect/>
          </a:stretch>
        </p:blipFill>
        <p:spPr>
          <a:xfrm>
            <a:off x="8089260" y="5385367"/>
            <a:ext cx="3400564" cy="854995"/>
          </a:xfrm>
          <a:prstGeom prst="rect">
            <a:avLst/>
          </a:prstGeom>
        </p:spPr>
      </p:pic>
      <p:pic>
        <p:nvPicPr>
          <p:cNvPr id="32" name="Picture 5">
            <a:extLst>
              <a:ext uri="{FF2B5EF4-FFF2-40B4-BE49-F238E27FC236}">
                <a16:creationId xmlns:a16="http://schemas.microsoft.com/office/drawing/2014/main" id="{58FEDF09-D7BF-0BCF-9135-ECF3FD5FCAE0}"/>
              </a:ext>
            </a:extLst>
          </p:cNvPr>
          <p:cNvPicPr>
            <a:picLocks noChangeAspect="1"/>
          </p:cNvPicPr>
          <p:nvPr/>
        </p:nvPicPr>
        <p:blipFill>
          <a:blip r:embed="rId3"/>
          <a:stretch>
            <a:fillRect/>
          </a:stretch>
        </p:blipFill>
        <p:spPr>
          <a:xfrm>
            <a:off x="8108198" y="4481437"/>
            <a:ext cx="3400564" cy="854995"/>
          </a:xfrm>
          <a:prstGeom prst="rect">
            <a:avLst/>
          </a:prstGeom>
        </p:spPr>
      </p:pic>
      <p:pic>
        <p:nvPicPr>
          <p:cNvPr id="33" name="Picture 5">
            <a:extLst>
              <a:ext uri="{FF2B5EF4-FFF2-40B4-BE49-F238E27FC236}">
                <a16:creationId xmlns:a16="http://schemas.microsoft.com/office/drawing/2014/main" id="{58FEDF09-D7BF-0BCF-9135-ECF3FD5FCAE0}"/>
              </a:ext>
            </a:extLst>
          </p:cNvPr>
          <p:cNvPicPr>
            <a:picLocks noChangeAspect="1"/>
          </p:cNvPicPr>
          <p:nvPr/>
        </p:nvPicPr>
        <p:blipFill>
          <a:blip r:embed="rId3"/>
          <a:stretch>
            <a:fillRect/>
          </a:stretch>
        </p:blipFill>
        <p:spPr>
          <a:xfrm>
            <a:off x="8137997" y="3609846"/>
            <a:ext cx="3400564" cy="854995"/>
          </a:xfrm>
          <a:prstGeom prst="rect">
            <a:avLst/>
          </a:prstGeom>
        </p:spPr>
      </p:pic>
      <p:pic>
        <p:nvPicPr>
          <p:cNvPr id="34" name="Picture 5">
            <a:extLst>
              <a:ext uri="{FF2B5EF4-FFF2-40B4-BE49-F238E27FC236}">
                <a16:creationId xmlns:a16="http://schemas.microsoft.com/office/drawing/2014/main" id="{58FEDF09-D7BF-0BCF-9135-ECF3FD5FCAE0}"/>
              </a:ext>
            </a:extLst>
          </p:cNvPr>
          <p:cNvPicPr>
            <a:picLocks noChangeAspect="1"/>
          </p:cNvPicPr>
          <p:nvPr/>
        </p:nvPicPr>
        <p:blipFill>
          <a:blip r:embed="rId3"/>
          <a:stretch>
            <a:fillRect/>
          </a:stretch>
        </p:blipFill>
        <p:spPr>
          <a:xfrm>
            <a:off x="8108198" y="2697470"/>
            <a:ext cx="3400564" cy="854995"/>
          </a:xfrm>
          <a:prstGeom prst="rect">
            <a:avLst/>
          </a:prstGeom>
        </p:spPr>
      </p:pic>
      <p:pic>
        <p:nvPicPr>
          <p:cNvPr id="35" name="Picture 5">
            <a:extLst>
              <a:ext uri="{FF2B5EF4-FFF2-40B4-BE49-F238E27FC236}">
                <a16:creationId xmlns:a16="http://schemas.microsoft.com/office/drawing/2014/main" id="{58FEDF09-D7BF-0BCF-9135-ECF3FD5FCAE0}"/>
              </a:ext>
            </a:extLst>
          </p:cNvPr>
          <p:cNvPicPr>
            <a:picLocks noChangeAspect="1"/>
          </p:cNvPicPr>
          <p:nvPr/>
        </p:nvPicPr>
        <p:blipFill>
          <a:blip r:embed="rId3"/>
          <a:stretch>
            <a:fillRect/>
          </a:stretch>
        </p:blipFill>
        <p:spPr>
          <a:xfrm>
            <a:off x="8108198" y="1752287"/>
            <a:ext cx="3400564" cy="854995"/>
          </a:xfrm>
          <a:prstGeom prst="rect">
            <a:avLst/>
          </a:prstGeom>
        </p:spPr>
      </p:pic>
      <p:pic>
        <p:nvPicPr>
          <p:cNvPr id="31" name="Picture 4">
            <a:extLst>
              <a:ext uri="{FF2B5EF4-FFF2-40B4-BE49-F238E27FC236}">
                <a16:creationId xmlns:a16="http://schemas.microsoft.com/office/drawing/2014/main" id="{86741147-8DC4-177E-A1E2-3E482C34E45A}"/>
              </a:ext>
            </a:extLst>
          </p:cNvPr>
          <p:cNvPicPr>
            <a:picLocks noChangeAspect="1"/>
          </p:cNvPicPr>
          <p:nvPr/>
        </p:nvPicPr>
        <p:blipFill>
          <a:blip r:embed="rId3"/>
          <a:stretch>
            <a:fillRect/>
          </a:stretch>
        </p:blipFill>
        <p:spPr>
          <a:xfrm>
            <a:off x="343429" y="2322169"/>
            <a:ext cx="4092511" cy="1486441"/>
          </a:xfrm>
          <a:prstGeom prst="rect">
            <a:avLst/>
          </a:prstGeom>
        </p:spPr>
      </p:pic>
      <p:sp>
        <p:nvSpPr>
          <p:cNvPr id="3" name="Title 2">
            <a:extLst>
              <a:ext uri="{FF2B5EF4-FFF2-40B4-BE49-F238E27FC236}">
                <a16:creationId xmlns:a16="http://schemas.microsoft.com/office/drawing/2014/main" id="{1E845CA8-DE00-9651-29E1-E3916A54AE3A}"/>
              </a:ext>
            </a:extLst>
          </p:cNvPr>
          <p:cNvSpPr>
            <a:spLocks noGrp="1"/>
          </p:cNvSpPr>
          <p:nvPr>
            <p:ph type="title" idx="4294967295"/>
          </p:nvPr>
        </p:nvSpPr>
        <p:spPr>
          <a:xfrm>
            <a:off x="311568" y="1437069"/>
            <a:ext cx="8469313" cy="946366"/>
          </a:xfrm>
        </p:spPr>
        <p:txBody>
          <a:bodyPr>
            <a:noAutofit/>
          </a:bodyPr>
          <a:lstStyle/>
          <a:p>
            <a:r>
              <a:rPr lang="en-US" sz="2400" b="1" dirty="0">
                <a:solidFill>
                  <a:schemeClr val="accent5">
                    <a:lumMod val="50000"/>
                  </a:schemeClr>
                </a:solidFill>
                <a:latin typeface="Verdana" pitchFamily="34" charset="0"/>
                <a:ea typeface="Verdana" pitchFamily="34" charset="0"/>
                <a:cs typeface="Verdana" pitchFamily="34" charset="0"/>
              </a:rPr>
              <a:t>Implementing Regulation (EU) 2019/1793  simplified overview of the 6 months review cycle</a:t>
            </a:r>
            <a:endParaRPr lang="en-IE" sz="2400" b="1" dirty="0">
              <a:solidFill>
                <a:schemeClr val="accent5">
                  <a:lumMod val="50000"/>
                </a:schemeClr>
              </a:solidFill>
              <a:latin typeface="Verdana" pitchFamily="34" charset="0"/>
              <a:ea typeface="Verdana" pitchFamily="34" charset="0"/>
              <a:cs typeface="Verdana" pitchFamily="34" charset="0"/>
            </a:endParaRPr>
          </a:p>
        </p:txBody>
      </p:sp>
      <p:pic>
        <p:nvPicPr>
          <p:cNvPr id="5" name="Picture 4">
            <a:extLst>
              <a:ext uri="{FF2B5EF4-FFF2-40B4-BE49-F238E27FC236}">
                <a16:creationId xmlns:a16="http://schemas.microsoft.com/office/drawing/2014/main" id="{86741147-8DC4-177E-A1E2-3E482C34E45A}"/>
              </a:ext>
            </a:extLst>
          </p:cNvPr>
          <p:cNvPicPr>
            <a:picLocks noChangeAspect="1"/>
          </p:cNvPicPr>
          <p:nvPr/>
        </p:nvPicPr>
        <p:blipFill>
          <a:blip r:embed="rId3"/>
          <a:stretch>
            <a:fillRect/>
          </a:stretch>
        </p:blipFill>
        <p:spPr>
          <a:xfrm>
            <a:off x="250666" y="3995045"/>
            <a:ext cx="4092511" cy="1486441"/>
          </a:xfrm>
          <a:prstGeom prst="rect">
            <a:avLst/>
          </a:prstGeom>
        </p:spPr>
      </p:pic>
      <p:sp>
        <p:nvSpPr>
          <p:cNvPr id="14" name="TextBox 13">
            <a:extLst>
              <a:ext uri="{FF2B5EF4-FFF2-40B4-BE49-F238E27FC236}">
                <a16:creationId xmlns:a16="http://schemas.microsoft.com/office/drawing/2014/main" id="{7A9746C2-A966-AA61-5B4E-92C3D52EC34A}"/>
              </a:ext>
            </a:extLst>
          </p:cNvPr>
          <p:cNvSpPr txBox="1"/>
          <p:nvPr/>
        </p:nvSpPr>
        <p:spPr>
          <a:xfrm>
            <a:off x="646844" y="2619686"/>
            <a:ext cx="3626115" cy="738664"/>
          </a:xfrm>
          <a:prstGeom prst="rect">
            <a:avLst/>
          </a:prstGeom>
          <a:noFill/>
        </p:spPr>
        <p:txBody>
          <a:bodyPr wrap="square">
            <a:spAutoFit/>
          </a:bodyPr>
          <a:lstStyle/>
          <a:p>
            <a:pPr algn="ctr"/>
            <a:r>
              <a:rPr lang="en-IE" sz="1400" dirty="0">
                <a:latin typeface="Verdana" pitchFamily="34" charset="0"/>
                <a:ea typeface="Verdana" pitchFamily="34" charset="0"/>
              </a:rPr>
              <a:t>Official controls carried out by the MS on consignments entering the Union </a:t>
            </a:r>
          </a:p>
          <a:p>
            <a:pPr algn="ctr"/>
            <a:r>
              <a:rPr lang="en-IE" sz="1400" dirty="0">
                <a:latin typeface="Verdana" pitchFamily="34" charset="0"/>
                <a:ea typeface="Verdana" pitchFamily="34" charset="0"/>
              </a:rPr>
              <a:t>(CHED-D) </a:t>
            </a:r>
          </a:p>
        </p:txBody>
      </p:sp>
      <p:sp>
        <p:nvSpPr>
          <p:cNvPr id="17" name="TextBox 16">
            <a:extLst>
              <a:ext uri="{FF2B5EF4-FFF2-40B4-BE49-F238E27FC236}">
                <a16:creationId xmlns:a16="http://schemas.microsoft.com/office/drawing/2014/main" id="{8FB8E002-92F9-BA55-42FA-B6A60E5325F6}"/>
              </a:ext>
            </a:extLst>
          </p:cNvPr>
          <p:cNvSpPr txBox="1"/>
          <p:nvPr/>
        </p:nvSpPr>
        <p:spPr>
          <a:xfrm>
            <a:off x="733490" y="4181480"/>
            <a:ext cx="3766549" cy="1169551"/>
          </a:xfrm>
          <a:prstGeom prst="rect">
            <a:avLst/>
          </a:prstGeom>
          <a:noFill/>
        </p:spPr>
        <p:txBody>
          <a:bodyPr wrap="square" rtlCol="0">
            <a:spAutoFit/>
          </a:bodyPr>
          <a:lstStyle/>
          <a:p>
            <a:r>
              <a:rPr lang="en-IE" sz="1400" dirty="0">
                <a:latin typeface="Verdana" pitchFamily="34" charset="0"/>
                <a:ea typeface="Verdana" pitchFamily="34" charset="0"/>
              </a:rPr>
              <a:t>Data collection by the Commission: </a:t>
            </a:r>
          </a:p>
          <a:p>
            <a:pPr marL="285750" indent="-285750">
              <a:buFont typeface="Arial" panose="020B0604020202020204" pitchFamily="34" charset="0"/>
              <a:buChar char="•"/>
            </a:pPr>
            <a:r>
              <a:rPr lang="en-IE" sz="1400" dirty="0">
                <a:latin typeface="Verdana" pitchFamily="34" charset="0"/>
                <a:ea typeface="Verdana" pitchFamily="34" charset="0"/>
              </a:rPr>
              <a:t>Qlik Sense</a:t>
            </a:r>
          </a:p>
          <a:p>
            <a:pPr marL="285750" indent="-285750">
              <a:buFont typeface="Arial" panose="020B0604020202020204" pitchFamily="34" charset="0"/>
              <a:buChar char="•"/>
            </a:pPr>
            <a:r>
              <a:rPr lang="en-IE" sz="1400" dirty="0">
                <a:latin typeface="Verdana" pitchFamily="34" charset="0"/>
                <a:ea typeface="Verdana" pitchFamily="34" charset="0"/>
              </a:rPr>
              <a:t>RASFF</a:t>
            </a:r>
          </a:p>
          <a:p>
            <a:pPr marL="285750" indent="-285750">
              <a:buFont typeface="Arial" panose="020B0604020202020204" pitchFamily="34" charset="0"/>
              <a:buChar char="•"/>
            </a:pPr>
            <a:r>
              <a:rPr lang="en-IE" sz="1400" dirty="0">
                <a:latin typeface="Verdana" pitchFamily="34" charset="0"/>
                <a:ea typeface="Verdana" pitchFamily="34" charset="0"/>
              </a:rPr>
              <a:t>ESTAT data (trade)</a:t>
            </a:r>
          </a:p>
          <a:p>
            <a:pPr marL="285750" indent="-285750">
              <a:buFont typeface="Arial" panose="020B0604020202020204" pitchFamily="34" charset="0"/>
              <a:buChar char="•"/>
            </a:pPr>
            <a:r>
              <a:rPr lang="en-IE" sz="1400" dirty="0">
                <a:latin typeface="Verdana" pitchFamily="34" charset="0"/>
                <a:ea typeface="Verdana" pitchFamily="34" charset="0"/>
              </a:rPr>
              <a:t>Other available information</a:t>
            </a:r>
          </a:p>
        </p:txBody>
      </p:sp>
      <p:sp>
        <p:nvSpPr>
          <p:cNvPr id="19" name="TextBox 18">
            <a:extLst>
              <a:ext uri="{FF2B5EF4-FFF2-40B4-BE49-F238E27FC236}">
                <a16:creationId xmlns:a16="http://schemas.microsoft.com/office/drawing/2014/main" id="{3CF94659-5C73-1BDE-011C-CE35EE037693}"/>
              </a:ext>
            </a:extLst>
          </p:cNvPr>
          <p:cNvSpPr txBox="1"/>
          <p:nvPr/>
        </p:nvSpPr>
        <p:spPr>
          <a:xfrm>
            <a:off x="8188453" y="2813801"/>
            <a:ext cx="3267849" cy="738664"/>
          </a:xfrm>
          <a:prstGeom prst="rect">
            <a:avLst/>
          </a:prstGeom>
          <a:noFill/>
        </p:spPr>
        <p:txBody>
          <a:bodyPr wrap="square" rtlCol="0">
            <a:spAutoFit/>
          </a:bodyPr>
          <a:lstStyle/>
          <a:p>
            <a:pPr algn="ctr"/>
            <a:r>
              <a:rPr lang="en-IE" sz="1400" dirty="0">
                <a:latin typeface="Verdana" pitchFamily="34" charset="0"/>
                <a:ea typeface="Verdana" pitchFamily="34" charset="0"/>
              </a:rPr>
              <a:t>Increase/decrease of </a:t>
            </a:r>
          </a:p>
          <a:p>
            <a:pPr algn="ctr"/>
            <a:r>
              <a:rPr lang="en-US" sz="1400" dirty="0">
                <a:latin typeface="Verdana" pitchFamily="34" charset="0"/>
                <a:ea typeface="Verdana" pitchFamily="34" charset="0"/>
              </a:rPr>
              <a:t>frequency of identity and physical checks</a:t>
            </a:r>
            <a:endParaRPr lang="en-IE" sz="1400" dirty="0">
              <a:latin typeface="Verdana" pitchFamily="34" charset="0"/>
              <a:ea typeface="Verdana" pitchFamily="34" charset="0"/>
            </a:endParaRPr>
          </a:p>
        </p:txBody>
      </p:sp>
      <p:sp>
        <p:nvSpPr>
          <p:cNvPr id="22" name="TextBox 21">
            <a:extLst>
              <a:ext uri="{FF2B5EF4-FFF2-40B4-BE49-F238E27FC236}">
                <a16:creationId xmlns:a16="http://schemas.microsoft.com/office/drawing/2014/main" id="{436F9ABF-D885-D28A-B4B3-4E2271FC350C}"/>
              </a:ext>
            </a:extLst>
          </p:cNvPr>
          <p:cNvSpPr txBox="1"/>
          <p:nvPr/>
        </p:nvSpPr>
        <p:spPr>
          <a:xfrm>
            <a:off x="8298906" y="3690368"/>
            <a:ext cx="3233779" cy="738664"/>
          </a:xfrm>
          <a:prstGeom prst="rect">
            <a:avLst/>
          </a:prstGeom>
          <a:noFill/>
        </p:spPr>
        <p:txBody>
          <a:bodyPr wrap="square">
            <a:spAutoFit/>
          </a:bodyPr>
          <a:lstStyle/>
          <a:p>
            <a:pPr algn="ctr"/>
            <a:r>
              <a:rPr lang="en-US" sz="1400" dirty="0">
                <a:latin typeface="Verdana" pitchFamily="34" charset="0"/>
                <a:ea typeface="Verdana" pitchFamily="34" charset="0"/>
              </a:rPr>
              <a:t>Movement of commodities between Annex I </a:t>
            </a:r>
          </a:p>
          <a:p>
            <a:pPr algn="ctr"/>
            <a:r>
              <a:rPr lang="en-US" sz="1400" dirty="0">
                <a:latin typeface="Verdana" pitchFamily="34" charset="0"/>
                <a:ea typeface="Verdana" pitchFamily="34" charset="0"/>
              </a:rPr>
              <a:t>and Annex II </a:t>
            </a:r>
            <a:endParaRPr lang="en-IE" sz="1400" dirty="0">
              <a:latin typeface="Verdana" pitchFamily="34" charset="0"/>
              <a:ea typeface="Verdana" pitchFamily="34" charset="0"/>
            </a:endParaRPr>
          </a:p>
        </p:txBody>
      </p:sp>
      <p:sp>
        <p:nvSpPr>
          <p:cNvPr id="23" name="Arrow: Right 22">
            <a:extLst>
              <a:ext uri="{FF2B5EF4-FFF2-40B4-BE49-F238E27FC236}">
                <a16:creationId xmlns:a16="http://schemas.microsoft.com/office/drawing/2014/main" id="{96219657-5E24-6018-3E5D-24CB71F698F7}"/>
              </a:ext>
            </a:extLst>
          </p:cNvPr>
          <p:cNvSpPr/>
          <p:nvPr/>
        </p:nvSpPr>
        <p:spPr>
          <a:xfrm rot="19633849">
            <a:off x="4319741" y="5332865"/>
            <a:ext cx="678531" cy="48908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Arrow: Right 23">
            <a:extLst>
              <a:ext uri="{FF2B5EF4-FFF2-40B4-BE49-F238E27FC236}">
                <a16:creationId xmlns:a16="http://schemas.microsoft.com/office/drawing/2014/main" id="{1B3BFA20-68A1-6743-431C-B132CB312849}"/>
              </a:ext>
            </a:extLst>
          </p:cNvPr>
          <p:cNvSpPr/>
          <p:nvPr/>
        </p:nvSpPr>
        <p:spPr>
          <a:xfrm rot="5400000">
            <a:off x="2111818" y="3678711"/>
            <a:ext cx="589380" cy="48037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solidFill>
                <a:schemeClr val="bg2"/>
              </a:solidFill>
            </a:endParaRPr>
          </a:p>
        </p:txBody>
      </p:sp>
      <p:pic>
        <p:nvPicPr>
          <p:cNvPr id="25" name="Picture 24">
            <a:extLst>
              <a:ext uri="{FF2B5EF4-FFF2-40B4-BE49-F238E27FC236}">
                <a16:creationId xmlns:a16="http://schemas.microsoft.com/office/drawing/2014/main" id="{9D49CD4C-7128-971E-E475-956362CD314B}"/>
              </a:ext>
            </a:extLst>
          </p:cNvPr>
          <p:cNvPicPr>
            <a:picLocks noChangeAspect="1"/>
          </p:cNvPicPr>
          <p:nvPr/>
        </p:nvPicPr>
        <p:blipFill>
          <a:blip r:embed="rId3"/>
          <a:stretch>
            <a:fillRect/>
          </a:stretch>
        </p:blipFill>
        <p:spPr>
          <a:xfrm>
            <a:off x="4320694" y="2095767"/>
            <a:ext cx="3570093" cy="3583153"/>
          </a:xfrm>
          <a:prstGeom prst="rect">
            <a:avLst/>
          </a:prstGeom>
        </p:spPr>
      </p:pic>
      <p:sp>
        <p:nvSpPr>
          <p:cNvPr id="26" name="TextBox 25">
            <a:extLst>
              <a:ext uri="{FF2B5EF4-FFF2-40B4-BE49-F238E27FC236}">
                <a16:creationId xmlns:a16="http://schemas.microsoft.com/office/drawing/2014/main" id="{484011E4-3863-65F7-6CD4-2FE57FE69509}"/>
              </a:ext>
            </a:extLst>
          </p:cNvPr>
          <p:cNvSpPr txBox="1"/>
          <p:nvPr/>
        </p:nvSpPr>
        <p:spPr>
          <a:xfrm>
            <a:off x="4837305" y="2548495"/>
            <a:ext cx="2954731" cy="2893100"/>
          </a:xfrm>
          <a:prstGeom prst="rect">
            <a:avLst/>
          </a:prstGeom>
          <a:noFill/>
        </p:spPr>
        <p:txBody>
          <a:bodyPr wrap="square" rtlCol="0">
            <a:spAutoFit/>
          </a:bodyPr>
          <a:lstStyle/>
          <a:p>
            <a:r>
              <a:rPr lang="en-IE" sz="1400" dirty="0">
                <a:latin typeface="Verdana" pitchFamily="34" charset="0"/>
                <a:ea typeface="Verdana" pitchFamily="34" charset="0"/>
              </a:rPr>
              <a:t>Data analysis + approval</a:t>
            </a:r>
          </a:p>
          <a:p>
            <a:pPr marL="342900" indent="-342900">
              <a:buFont typeface="+mj-lt"/>
              <a:buAutoNum type="arabicPeriod"/>
            </a:pPr>
            <a:r>
              <a:rPr lang="en-IE" sz="1400" dirty="0">
                <a:latin typeface="Verdana" pitchFamily="34" charset="0"/>
                <a:ea typeface="Verdana" pitchFamily="34" charset="0"/>
              </a:rPr>
              <a:t>Internal analysis (EC) </a:t>
            </a:r>
          </a:p>
          <a:p>
            <a:pPr marL="342900" indent="-342900">
              <a:buFont typeface="+mj-lt"/>
              <a:buAutoNum type="arabicPeriod"/>
            </a:pPr>
            <a:r>
              <a:rPr lang="en-IE" sz="1400" dirty="0">
                <a:latin typeface="Verdana" pitchFamily="34" charset="0"/>
                <a:ea typeface="Verdana" pitchFamily="34" charset="0"/>
              </a:rPr>
              <a:t>Member States (together with EC – WG meeting) </a:t>
            </a:r>
          </a:p>
          <a:p>
            <a:pPr marL="342900" indent="-342900">
              <a:buFont typeface="+mj-lt"/>
              <a:buAutoNum type="arabicPeriod"/>
            </a:pPr>
            <a:r>
              <a:rPr lang="en-IE" sz="1400" dirty="0">
                <a:latin typeface="Verdana" pitchFamily="34" charset="0"/>
                <a:ea typeface="Verdana" pitchFamily="34" charset="0"/>
              </a:rPr>
              <a:t>Inter Service Consolation with other Commission services/DGs</a:t>
            </a:r>
          </a:p>
          <a:p>
            <a:pPr marL="342900" indent="-342900">
              <a:buFont typeface="+mj-lt"/>
              <a:buAutoNum type="arabicPeriod"/>
            </a:pPr>
            <a:r>
              <a:rPr lang="en-IE" sz="1400" dirty="0">
                <a:latin typeface="Verdana" pitchFamily="34" charset="0"/>
                <a:ea typeface="Verdana" pitchFamily="34" charset="0"/>
              </a:rPr>
              <a:t>Voting through the Standing Committee on Plants, Animals, Food and Feed (PAFF Committee) (MS representatives) (approval) </a:t>
            </a:r>
          </a:p>
        </p:txBody>
      </p:sp>
      <p:sp>
        <p:nvSpPr>
          <p:cNvPr id="28" name="TextBox 27">
            <a:extLst>
              <a:ext uri="{FF2B5EF4-FFF2-40B4-BE49-F238E27FC236}">
                <a16:creationId xmlns:a16="http://schemas.microsoft.com/office/drawing/2014/main" id="{90454984-4F93-CC16-FC82-AD0797CAA58A}"/>
              </a:ext>
            </a:extLst>
          </p:cNvPr>
          <p:cNvSpPr txBox="1"/>
          <p:nvPr/>
        </p:nvSpPr>
        <p:spPr>
          <a:xfrm>
            <a:off x="8399659" y="4586597"/>
            <a:ext cx="3174328" cy="584775"/>
          </a:xfrm>
          <a:prstGeom prst="rect">
            <a:avLst/>
          </a:prstGeom>
          <a:noFill/>
        </p:spPr>
        <p:txBody>
          <a:bodyPr wrap="square" rtlCol="0">
            <a:spAutoFit/>
          </a:bodyPr>
          <a:lstStyle/>
          <a:p>
            <a:r>
              <a:rPr lang="en-IE" sz="1400" dirty="0">
                <a:latin typeface="Verdana" pitchFamily="34" charset="0"/>
                <a:ea typeface="Verdana" pitchFamily="34" charset="0"/>
              </a:rPr>
              <a:t>Delisting of commodities </a:t>
            </a:r>
          </a:p>
          <a:p>
            <a:r>
              <a:rPr lang="en-IE" sz="1400" dirty="0">
                <a:latin typeface="Verdana" pitchFamily="34" charset="0"/>
                <a:ea typeface="Verdana" pitchFamily="34" charset="0"/>
              </a:rPr>
              <a:t>from (EU) Reg. </a:t>
            </a:r>
            <a:r>
              <a:rPr lang="en-IE" dirty="0"/>
              <a:t>2019/1793</a:t>
            </a:r>
          </a:p>
        </p:txBody>
      </p:sp>
      <p:sp>
        <p:nvSpPr>
          <p:cNvPr id="29" name="Arrow: Right 28">
            <a:extLst>
              <a:ext uri="{FF2B5EF4-FFF2-40B4-BE49-F238E27FC236}">
                <a16:creationId xmlns:a16="http://schemas.microsoft.com/office/drawing/2014/main" id="{F27FF055-89C4-B2A2-C6D7-F5DEAFDF3A01}"/>
              </a:ext>
            </a:extLst>
          </p:cNvPr>
          <p:cNvSpPr/>
          <p:nvPr/>
        </p:nvSpPr>
        <p:spPr>
          <a:xfrm rot="19452478">
            <a:off x="7497345" y="2378593"/>
            <a:ext cx="589381" cy="33980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Arrow: Right 29">
            <a:extLst>
              <a:ext uri="{FF2B5EF4-FFF2-40B4-BE49-F238E27FC236}">
                <a16:creationId xmlns:a16="http://schemas.microsoft.com/office/drawing/2014/main" id="{346F1597-E9C2-8B1F-74E0-FDB0A0ABA595}"/>
              </a:ext>
            </a:extLst>
          </p:cNvPr>
          <p:cNvSpPr/>
          <p:nvPr/>
        </p:nvSpPr>
        <p:spPr>
          <a:xfrm rot="20313706">
            <a:off x="7681310" y="3116706"/>
            <a:ext cx="589381" cy="33980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6" name="Picture 35">
            <a:extLst>
              <a:ext uri="{FF2B5EF4-FFF2-40B4-BE49-F238E27FC236}">
                <a16:creationId xmlns:a16="http://schemas.microsoft.com/office/drawing/2014/main" id="{C00FA274-81B6-F42B-6BA6-9FB30B82F5A5}"/>
              </a:ext>
            </a:extLst>
          </p:cNvPr>
          <p:cNvPicPr>
            <a:picLocks noChangeAspect="1"/>
          </p:cNvPicPr>
          <p:nvPr/>
        </p:nvPicPr>
        <p:blipFill>
          <a:blip r:embed="rId3"/>
          <a:stretch>
            <a:fillRect/>
          </a:stretch>
        </p:blipFill>
        <p:spPr>
          <a:xfrm>
            <a:off x="1712685" y="5582329"/>
            <a:ext cx="2608009" cy="778506"/>
          </a:xfrm>
          <a:prstGeom prst="rect">
            <a:avLst/>
          </a:prstGeom>
        </p:spPr>
      </p:pic>
      <p:sp>
        <p:nvSpPr>
          <p:cNvPr id="37" name="TextBox 36">
            <a:extLst>
              <a:ext uri="{FF2B5EF4-FFF2-40B4-BE49-F238E27FC236}">
                <a16:creationId xmlns:a16="http://schemas.microsoft.com/office/drawing/2014/main" id="{B631DFE9-10AB-9CD5-33E9-CBB7B2920506}"/>
              </a:ext>
            </a:extLst>
          </p:cNvPr>
          <p:cNvSpPr txBox="1"/>
          <p:nvPr/>
        </p:nvSpPr>
        <p:spPr>
          <a:xfrm>
            <a:off x="2149524" y="5727676"/>
            <a:ext cx="2294651" cy="523220"/>
          </a:xfrm>
          <a:prstGeom prst="rect">
            <a:avLst/>
          </a:prstGeom>
          <a:noFill/>
        </p:spPr>
        <p:txBody>
          <a:bodyPr wrap="square" rtlCol="0">
            <a:spAutoFit/>
          </a:bodyPr>
          <a:lstStyle/>
          <a:p>
            <a:r>
              <a:rPr lang="en-IE" sz="1400" dirty="0">
                <a:latin typeface="Verdana" pitchFamily="34" charset="0"/>
                <a:ea typeface="Verdana" pitchFamily="34" charset="0"/>
              </a:rPr>
              <a:t>Compliance / non-compliance + risks</a:t>
            </a:r>
          </a:p>
        </p:txBody>
      </p:sp>
      <p:sp>
        <p:nvSpPr>
          <p:cNvPr id="4" name="TextBox 3">
            <a:extLst>
              <a:ext uri="{FF2B5EF4-FFF2-40B4-BE49-F238E27FC236}">
                <a16:creationId xmlns:a16="http://schemas.microsoft.com/office/drawing/2014/main" id="{661F7577-BC6C-B741-6484-88FB65ACA6B3}"/>
              </a:ext>
            </a:extLst>
          </p:cNvPr>
          <p:cNvSpPr txBox="1"/>
          <p:nvPr/>
        </p:nvSpPr>
        <p:spPr>
          <a:xfrm>
            <a:off x="8483822" y="1874514"/>
            <a:ext cx="3006002" cy="523220"/>
          </a:xfrm>
          <a:prstGeom prst="rect">
            <a:avLst/>
          </a:prstGeom>
          <a:noFill/>
        </p:spPr>
        <p:txBody>
          <a:bodyPr wrap="square" rtlCol="0">
            <a:spAutoFit/>
          </a:bodyPr>
          <a:lstStyle/>
          <a:p>
            <a:r>
              <a:rPr lang="en-IE" sz="1400" dirty="0">
                <a:latin typeface="Verdana" pitchFamily="34" charset="0"/>
                <a:ea typeface="Verdana" pitchFamily="34" charset="0"/>
              </a:rPr>
              <a:t>Listing of new commodities </a:t>
            </a:r>
          </a:p>
          <a:p>
            <a:r>
              <a:rPr lang="en-IE" sz="1400" dirty="0">
                <a:latin typeface="Verdana" pitchFamily="34" charset="0"/>
                <a:ea typeface="Verdana" pitchFamily="34" charset="0"/>
              </a:rPr>
              <a:t>(proposed by the MS)</a:t>
            </a:r>
          </a:p>
        </p:txBody>
      </p:sp>
      <p:sp>
        <p:nvSpPr>
          <p:cNvPr id="9" name="Arrow: Right 8">
            <a:extLst>
              <a:ext uri="{FF2B5EF4-FFF2-40B4-BE49-F238E27FC236}">
                <a16:creationId xmlns:a16="http://schemas.microsoft.com/office/drawing/2014/main" id="{9491E724-183C-5216-0573-9EE2B7D7B5EB}"/>
              </a:ext>
            </a:extLst>
          </p:cNvPr>
          <p:cNvSpPr/>
          <p:nvPr/>
        </p:nvSpPr>
        <p:spPr>
          <a:xfrm rot="700093">
            <a:off x="7667873" y="4659383"/>
            <a:ext cx="589381" cy="33980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10" name="Picture 9">
            <a:extLst>
              <a:ext uri="{FF2B5EF4-FFF2-40B4-BE49-F238E27FC236}">
                <a16:creationId xmlns:a16="http://schemas.microsoft.com/office/drawing/2014/main" id="{246EBDC1-A947-A159-A96E-0AD59567981E}"/>
              </a:ext>
            </a:extLst>
          </p:cNvPr>
          <p:cNvPicPr>
            <a:picLocks noChangeAspect="1"/>
          </p:cNvPicPr>
          <p:nvPr/>
        </p:nvPicPr>
        <p:blipFill>
          <a:blip r:embed="rId3"/>
          <a:stretch>
            <a:fillRect/>
          </a:stretch>
        </p:blipFill>
        <p:spPr>
          <a:xfrm>
            <a:off x="5031571" y="5678919"/>
            <a:ext cx="2996598" cy="681915"/>
          </a:xfrm>
          <a:prstGeom prst="rect">
            <a:avLst/>
          </a:prstGeom>
        </p:spPr>
      </p:pic>
      <p:sp>
        <p:nvSpPr>
          <p:cNvPr id="12" name="TextBox 11">
            <a:extLst>
              <a:ext uri="{FF2B5EF4-FFF2-40B4-BE49-F238E27FC236}">
                <a16:creationId xmlns:a16="http://schemas.microsoft.com/office/drawing/2014/main" id="{44ABB581-FE30-9683-468F-A94BA844825F}"/>
              </a:ext>
            </a:extLst>
          </p:cNvPr>
          <p:cNvSpPr txBox="1"/>
          <p:nvPr/>
        </p:nvSpPr>
        <p:spPr>
          <a:xfrm>
            <a:off x="5374166" y="5779158"/>
            <a:ext cx="2459853" cy="523220"/>
          </a:xfrm>
          <a:prstGeom prst="rect">
            <a:avLst/>
          </a:prstGeom>
          <a:noFill/>
        </p:spPr>
        <p:txBody>
          <a:bodyPr wrap="square" rtlCol="0">
            <a:spAutoFit/>
          </a:bodyPr>
          <a:lstStyle/>
          <a:p>
            <a:r>
              <a:rPr lang="en-IE" sz="1400" dirty="0">
                <a:latin typeface="Verdana" pitchFamily="34" charset="0"/>
                <a:ea typeface="Verdana" pitchFamily="34" charset="0"/>
              </a:rPr>
              <a:t>Communication with third countries </a:t>
            </a:r>
          </a:p>
        </p:txBody>
      </p:sp>
      <p:sp>
        <p:nvSpPr>
          <p:cNvPr id="13" name="Arrow: Right 12">
            <a:extLst>
              <a:ext uri="{FF2B5EF4-FFF2-40B4-BE49-F238E27FC236}">
                <a16:creationId xmlns:a16="http://schemas.microsoft.com/office/drawing/2014/main" id="{10CCB59C-3269-AEBA-95C7-5CE687E4D605}"/>
              </a:ext>
            </a:extLst>
          </p:cNvPr>
          <p:cNvSpPr/>
          <p:nvPr/>
        </p:nvSpPr>
        <p:spPr>
          <a:xfrm rot="9178070">
            <a:off x="7681310" y="5791047"/>
            <a:ext cx="589381" cy="39920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TextBox 14">
            <a:extLst>
              <a:ext uri="{FF2B5EF4-FFF2-40B4-BE49-F238E27FC236}">
                <a16:creationId xmlns:a16="http://schemas.microsoft.com/office/drawing/2014/main" id="{1ED311C7-B747-F547-160B-ADA30DD7E1AC}"/>
              </a:ext>
            </a:extLst>
          </p:cNvPr>
          <p:cNvSpPr txBox="1"/>
          <p:nvPr/>
        </p:nvSpPr>
        <p:spPr>
          <a:xfrm>
            <a:off x="8630700" y="5491086"/>
            <a:ext cx="2449262" cy="523220"/>
          </a:xfrm>
          <a:prstGeom prst="rect">
            <a:avLst/>
          </a:prstGeom>
          <a:noFill/>
        </p:spPr>
        <p:txBody>
          <a:bodyPr wrap="square" rtlCol="0">
            <a:spAutoFit/>
          </a:bodyPr>
          <a:lstStyle/>
          <a:p>
            <a:r>
              <a:rPr lang="en-IE" sz="1400" dirty="0">
                <a:latin typeface="Verdana" pitchFamily="34" charset="0"/>
                <a:ea typeface="Verdana" pitchFamily="34" charset="0"/>
                <a:cs typeface="Arial" panose="020B0604020202020204" pitchFamily="34" charset="0"/>
              </a:rPr>
              <a:t>S</a:t>
            </a:r>
            <a:r>
              <a:rPr lang="en-IE" sz="1400" dirty="0">
                <a:effectLst/>
                <a:latin typeface="Verdana" pitchFamily="34" charset="0"/>
                <a:ea typeface="Verdana" pitchFamily="34" charset="0"/>
                <a:cs typeface="Arial" panose="020B0604020202020204" pitchFamily="34" charset="0"/>
              </a:rPr>
              <a:t>uspension of entry into</a:t>
            </a:r>
          </a:p>
          <a:p>
            <a:r>
              <a:rPr lang="en-IE" sz="1400" dirty="0">
                <a:effectLst/>
                <a:latin typeface="Verdana" pitchFamily="34" charset="0"/>
                <a:ea typeface="Verdana" pitchFamily="34" charset="0"/>
                <a:cs typeface="Arial" panose="020B0604020202020204" pitchFamily="34" charset="0"/>
              </a:rPr>
              <a:t> the Union (Annex </a:t>
            </a:r>
            <a:r>
              <a:rPr lang="en-IE" sz="1400" dirty="0" err="1">
                <a:effectLst/>
                <a:latin typeface="Verdana" pitchFamily="34" charset="0"/>
                <a:ea typeface="Verdana" pitchFamily="34" charset="0"/>
                <a:cs typeface="Arial" panose="020B0604020202020204" pitchFamily="34" charset="0"/>
              </a:rPr>
              <a:t>IIa</a:t>
            </a:r>
            <a:r>
              <a:rPr lang="en-IE" sz="1400" dirty="0">
                <a:effectLst/>
                <a:latin typeface="Verdana" pitchFamily="34" charset="0"/>
                <a:ea typeface="Verdana" pitchFamily="34" charset="0"/>
                <a:cs typeface="Arial" panose="020B0604020202020204" pitchFamily="34" charset="0"/>
              </a:rPr>
              <a:t>)</a:t>
            </a:r>
            <a:endParaRPr lang="en-IE" sz="1400" dirty="0">
              <a:latin typeface="Verdana" pitchFamily="34" charset="0"/>
              <a:ea typeface="Verdana" pitchFamily="34" charset="0"/>
              <a:cs typeface="Arial" panose="020B0604020202020204" pitchFamily="34" charset="0"/>
            </a:endParaRPr>
          </a:p>
        </p:txBody>
      </p:sp>
      <p:sp>
        <p:nvSpPr>
          <p:cNvPr id="16" name="Arrow: Right 15">
            <a:extLst>
              <a:ext uri="{FF2B5EF4-FFF2-40B4-BE49-F238E27FC236}">
                <a16:creationId xmlns:a16="http://schemas.microsoft.com/office/drawing/2014/main" id="{A0A50C78-A3B8-D077-A065-0B1A3C9CBB6D}"/>
              </a:ext>
            </a:extLst>
          </p:cNvPr>
          <p:cNvSpPr/>
          <p:nvPr/>
        </p:nvSpPr>
        <p:spPr>
          <a:xfrm rot="21403816">
            <a:off x="7610768" y="3903874"/>
            <a:ext cx="589381" cy="33980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8" name="Arrow: Right 17">
            <a:extLst>
              <a:ext uri="{FF2B5EF4-FFF2-40B4-BE49-F238E27FC236}">
                <a16:creationId xmlns:a16="http://schemas.microsoft.com/office/drawing/2014/main" id="{7B325D60-A31E-B306-DED7-295451FEE24B}"/>
              </a:ext>
            </a:extLst>
          </p:cNvPr>
          <p:cNvSpPr/>
          <p:nvPr/>
        </p:nvSpPr>
        <p:spPr>
          <a:xfrm rot="1474069">
            <a:off x="7450932" y="5138954"/>
            <a:ext cx="589381" cy="33980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854552658"/>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99F43-3D26-43DA-B497-DBB432415529}"/>
              </a:ext>
            </a:extLst>
          </p:cNvPr>
          <p:cNvSpPr>
            <a:spLocks noGrp="1"/>
          </p:cNvSpPr>
          <p:nvPr>
            <p:ph type="title"/>
          </p:nvPr>
        </p:nvSpPr>
        <p:spPr>
          <a:xfrm>
            <a:off x="609600" y="1634836"/>
            <a:ext cx="10972800" cy="858982"/>
          </a:xfrm>
        </p:spPr>
        <p:txBody>
          <a:bodyPr>
            <a:normAutofit/>
          </a:bodyPr>
          <a:lstStyle/>
          <a:p>
            <a:pPr algn="ctr"/>
            <a:r>
              <a:rPr lang="en-IE" sz="4000" b="1" dirty="0">
                <a:solidFill>
                  <a:schemeClr val="accent5">
                    <a:lumMod val="50000"/>
                  </a:schemeClr>
                </a:solidFill>
              </a:rPr>
              <a:t>Sources of information</a:t>
            </a:r>
          </a:p>
        </p:txBody>
      </p:sp>
      <p:sp>
        <p:nvSpPr>
          <p:cNvPr id="3" name="Content Placeholder 2">
            <a:extLst>
              <a:ext uri="{FF2B5EF4-FFF2-40B4-BE49-F238E27FC236}">
                <a16:creationId xmlns:a16="http://schemas.microsoft.com/office/drawing/2014/main" id="{1D56ADBE-1EE1-43E5-B312-DE5B794048DA}"/>
              </a:ext>
            </a:extLst>
          </p:cNvPr>
          <p:cNvSpPr>
            <a:spLocks noGrp="1"/>
          </p:cNvSpPr>
          <p:nvPr>
            <p:ph idx="1"/>
          </p:nvPr>
        </p:nvSpPr>
        <p:spPr>
          <a:xfrm>
            <a:off x="609600" y="2687782"/>
            <a:ext cx="10972800" cy="3338945"/>
          </a:xfrm>
        </p:spPr>
        <p:txBody>
          <a:bodyPr>
            <a:normAutofit fontScale="77500" lnSpcReduction="20000"/>
          </a:bodyPr>
          <a:lstStyle/>
          <a:p>
            <a:r>
              <a:rPr lang="en-IE" dirty="0">
                <a:solidFill>
                  <a:schemeClr val="accent5">
                    <a:lumMod val="50000"/>
                  </a:schemeClr>
                </a:solidFill>
              </a:rPr>
              <a:t>Information exchanged between Commission and member States – proposals from MS for new listing or amendments</a:t>
            </a:r>
          </a:p>
          <a:p>
            <a:r>
              <a:rPr lang="en-IE" dirty="0">
                <a:solidFill>
                  <a:schemeClr val="accent5">
                    <a:lumMod val="50000"/>
                  </a:schemeClr>
                </a:solidFill>
              </a:rPr>
              <a:t>Information received from third countries –</a:t>
            </a:r>
            <a:r>
              <a:rPr lang="en-IE" dirty="0" err="1">
                <a:solidFill>
                  <a:schemeClr val="accent5">
                    <a:lumMod val="50000"/>
                  </a:schemeClr>
                </a:solidFill>
              </a:rPr>
              <a:t>e.g</a:t>
            </a:r>
            <a:r>
              <a:rPr lang="en-IE" dirty="0">
                <a:solidFill>
                  <a:schemeClr val="accent5">
                    <a:lumMod val="50000"/>
                  </a:schemeClr>
                </a:solidFill>
              </a:rPr>
              <a:t> actions taken to ensure compliance with the Union requirements</a:t>
            </a:r>
          </a:p>
          <a:p>
            <a:r>
              <a:rPr lang="en-IE" dirty="0">
                <a:solidFill>
                  <a:schemeClr val="accent5">
                    <a:lumMod val="50000"/>
                  </a:schemeClr>
                </a:solidFill>
              </a:rPr>
              <a:t>Information on Commission controls carried out in third countries</a:t>
            </a:r>
          </a:p>
          <a:p>
            <a:r>
              <a:rPr lang="en-IE" dirty="0">
                <a:solidFill>
                  <a:schemeClr val="accent5">
                    <a:lumMod val="50000"/>
                  </a:schemeClr>
                </a:solidFill>
              </a:rPr>
              <a:t>Information from European Food Safety authority</a:t>
            </a:r>
          </a:p>
          <a:p>
            <a:r>
              <a:rPr lang="en-IE" dirty="0">
                <a:solidFill>
                  <a:schemeClr val="accent5">
                    <a:lumMod val="50000"/>
                  </a:schemeClr>
                </a:solidFill>
              </a:rPr>
              <a:t>Records of results of official controls in TRACES-NT system</a:t>
            </a:r>
          </a:p>
          <a:p>
            <a:r>
              <a:rPr lang="en-IE" dirty="0">
                <a:solidFill>
                  <a:schemeClr val="accent5">
                    <a:lumMod val="50000"/>
                  </a:schemeClr>
                </a:solidFill>
              </a:rPr>
              <a:t>EUROSTAT</a:t>
            </a:r>
          </a:p>
          <a:p>
            <a:pPr marL="342900" indent="-342900" algn="just">
              <a:buFont typeface="Arial" panose="020B0604020202020204" pitchFamily="34" charset="0"/>
              <a:buChar char="•"/>
            </a:pPr>
            <a:r>
              <a:rPr lang="en-US" sz="2800" dirty="0">
                <a:solidFill>
                  <a:schemeClr val="accent5">
                    <a:lumMod val="50000"/>
                  </a:schemeClr>
                </a:solidFill>
              </a:rPr>
              <a:t>Rapid Alert System for Food and Feed (RASFF</a:t>
            </a:r>
            <a:r>
              <a:rPr lang="en-IE" sz="2800" dirty="0">
                <a:solidFill>
                  <a:schemeClr val="accent5">
                    <a:lumMod val="50000"/>
                  </a:schemeClr>
                </a:solidFill>
              </a:rPr>
              <a:t>)</a:t>
            </a:r>
          </a:p>
          <a:p>
            <a:pPr marL="342900" indent="-342900" algn="just">
              <a:buFont typeface="Arial" panose="020B0604020202020204" pitchFamily="34" charset="0"/>
              <a:buChar char="•"/>
            </a:pPr>
            <a:r>
              <a:rPr lang="en-US" sz="2800" dirty="0">
                <a:solidFill>
                  <a:schemeClr val="accent5">
                    <a:lumMod val="50000"/>
                  </a:schemeClr>
                </a:solidFill>
              </a:rPr>
              <a:t>Data and information concerning consignments </a:t>
            </a:r>
          </a:p>
          <a:p>
            <a:endParaRPr lang="en-IE" dirty="0"/>
          </a:p>
        </p:txBody>
      </p:sp>
    </p:spTree>
    <p:extLst>
      <p:ext uri="{BB962C8B-B14F-4D97-AF65-F5344CB8AC3E}">
        <p14:creationId xmlns:p14="http://schemas.microsoft.com/office/powerpoint/2010/main" val="31836594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74DEB-0554-4A5E-8158-0BF53E61CF85}"/>
              </a:ext>
            </a:extLst>
          </p:cNvPr>
          <p:cNvSpPr>
            <a:spLocks noGrp="1"/>
          </p:cNvSpPr>
          <p:nvPr>
            <p:ph type="title"/>
          </p:nvPr>
        </p:nvSpPr>
        <p:spPr>
          <a:xfrm>
            <a:off x="546039" y="1468582"/>
            <a:ext cx="10972800" cy="1066800"/>
          </a:xfrm>
        </p:spPr>
        <p:txBody>
          <a:bodyPr>
            <a:normAutofit/>
          </a:bodyPr>
          <a:lstStyle/>
          <a:p>
            <a:pPr algn="ctr"/>
            <a:r>
              <a:rPr lang="en-IE" sz="3400" b="1" dirty="0">
                <a:solidFill>
                  <a:schemeClr val="accent5">
                    <a:lumMod val="50000"/>
                  </a:schemeClr>
                </a:solidFill>
              </a:rPr>
              <a:t>Information retrieved for each commodity</a:t>
            </a:r>
          </a:p>
        </p:txBody>
      </p:sp>
      <p:sp>
        <p:nvSpPr>
          <p:cNvPr id="3" name="Content Placeholder 2">
            <a:extLst>
              <a:ext uri="{FF2B5EF4-FFF2-40B4-BE49-F238E27FC236}">
                <a16:creationId xmlns:a16="http://schemas.microsoft.com/office/drawing/2014/main" id="{613533F2-9E50-42FF-951D-8729675A8907}"/>
              </a:ext>
            </a:extLst>
          </p:cNvPr>
          <p:cNvSpPr>
            <a:spLocks noGrp="1"/>
          </p:cNvSpPr>
          <p:nvPr>
            <p:ph idx="1"/>
          </p:nvPr>
        </p:nvSpPr>
        <p:spPr>
          <a:xfrm>
            <a:off x="546039" y="2493818"/>
            <a:ext cx="10972800" cy="3740726"/>
          </a:xfrm>
        </p:spPr>
        <p:txBody>
          <a:bodyPr/>
          <a:lstStyle/>
          <a:p>
            <a:r>
              <a:rPr lang="en-IE" sz="2000" dirty="0">
                <a:solidFill>
                  <a:schemeClr val="accent5">
                    <a:lumMod val="50000"/>
                  </a:schemeClr>
                </a:solidFill>
              </a:rPr>
              <a:t>Outcome of official controls carried out by MSs</a:t>
            </a:r>
          </a:p>
          <a:p>
            <a:pPr lvl="1">
              <a:spcBef>
                <a:spcPts val="0"/>
              </a:spcBef>
              <a:spcAft>
                <a:spcPts val="0"/>
              </a:spcAft>
            </a:pPr>
            <a:r>
              <a:rPr lang="en-IE" sz="2000" dirty="0">
                <a:solidFill>
                  <a:schemeClr val="accent5">
                    <a:lumMod val="50000"/>
                  </a:schemeClr>
                </a:solidFill>
              </a:rPr>
              <a:t>Total number of consignments imported into the Union</a:t>
            </a:r>
          </a:p>
          <a:p>
            <a:pPr lvl="1">
              <a:spcBef>
                <a:spcPts val="0"/>
              </a:spcBef>
              <a:spcAft>
                <a:spcPts val="0"/>
              </a:spcAft>
            </a:pPr>
            <a:r>
              <a:rPr lang="en-IE" sz="2000" dirty="0">
                <a:solidFill>
                  <a:schemeClr val="accent5">
                    <a:lumMod val="50000"/>
                  </a:schemeClr>
                </a:solidFill>
              </a:rPr>
              <a:t>Total number of selected consignments for identity and physical checks</a:t>
            </a:r>
          </a:p>
          <a:p>
            <a:pPr lvl="1">
              <a:spcBef>
                <a:spcPts val="0"/>
              </a:spcBef>
              <a:spcAft>
                <a:spcPts val="0"/>
              </a:spcAft>
            </a:pPr>
            <a:r>
              <a:rPr lang="en-IE" sz="2000" dirty="0">
                <a:solidFill>
                  <a:schemeClr val="accent5">
                    <a:lumMod val="50000"/>
                  </a:schemeClr>
                </a:solidFill>
              </a:rPr>
              <a:t>Total number of unfavourable control results</a:t>
            </a:r>
          </a:p>
          <a:p>
            <a:pPr lvl="1">
              <a:spcBef>
                <a:spcPts val="0"/>
              </a:spcBef>
              <a:spcAft>
                <a:spcPts val="0"/>
              </a:spcAft>
            </a:pPr>
            <a:r>
              <a:rPr lang="en-IE" sz="2000" dirty="0">
                <a:solidFill>
                  <a:schemeClr val="accent5">
                    <a:lumMod val="50000"/>
                  </a:schemeClr>
                </a:solidFill>
              </a:rPr>
              <a:t>Percentage of unfavourable results</a:t>
            </a:r>
          </a:p>
          <a:p>
            <a:pPr>
              <a:spcAft>
                <a:spcPts val="600"/>
              </a:spcAft>
            </a:pPr>
            <a:r>
              <a:rPr lang="en-IE" sz="2000" dirty="0">
                <a:solidFill>
                  <a:schemeClr val="accent5">
                    <a:lumMod val="50000"/>
                  </a:schemeClr>
                </a:solidFill>
              </a:rPr>
              <a:t>Notifications in Rapid System for Food and feed (RASFF)</a:t>
            </a:r>
          </a:p>
          <a:p>
            <a:pPr lvl="1">
              <a:spcBef>
                <a:spcPts val="0"/>
              </a:spcBef>
              <a:spcAft>
                <a:spcPts val="0"/>
              </a:spcAft>
            </a:pPr>
            <a:r>
              <a:rPr lang="en-IE" sz="2000" dirty="0">
                <a:solidFill>
                  <a:schemeClr val="accent5">
                    <a:lumMod val="50000"/>
                  </a:schemeClr>
                </a:solidFill>
              </a:rPr>
              <a:t>Not all non-compliances resulted as RASFF messages</a:t>
            </a:r>
          </a:p>
          <a:p>
            <a:pPr lvl="1">
              <a:spcBef>
                <a:spcPts val="0"/>
              </a:spcBef>
              <a:spcAft>
                <a:spcPts val="0"/>
              </a:spcAft>
            </a:pPr>
            <a:r>
              <a:rPr lang="en-IE" sz="2000" dirty="0">
                <a:solidFill>
                  <a:schemeClr val="accent5">
                    <a:lumMod val="50000"/>
                  </a:schemeClr>
                </a:solidFill>
              </a:rPr>
              <a:t>Exceedance of MRL might result in chronic exposure and thus in long-term risk – no RASFF</a:t>
            </a:r>
          </a:p>
          <a:p>
            <a:pPr lvl="1">
              <a:spcBef>
                <a:spcPts val="0"/>
              </a:spcBef>
              <a:spcAft>
                <a:spcPts val="0"/>
              </a:spcAft>
            </a:pPr>
            <a:r>
              <a:rPr lang="en-IE" sz="2000" dirty="0">
                <a:solidFill>
                  <a:schemeClr val="accent5">
                    <a:lumMod val="50000"/>
                  </a:schemeClr>
                </a:solidFill>
              </a:rPr>
              <a:t>RASFF issued only when acute/short term intake as a risk for human health</a:t>
            </a:r>
          </a:p>
          <a:p>
            <a:pPr lvl="1">
              <a:spcBef>
                <a:spcPts val="0"/>
              </a:spcBef>
              <a:spcAft>
                <a:spcPts val="0"/>
              </a:spcAft>
            </a:pPr>
            <a:r>
              <a:rPr lang="en-IE" sz="2000" dirty="0">
                <a:solidFill>
                  <a:schemeClr val="accent5">
                    <a:lumMod val="50000"/>
                  </a:schemeClr>
                </a:solidFill>
              </a:rPr>
              <a:t>Calculated with </a:t>
            </a:r>
            <a:r>
              <a:rPr lang="en-IE" sz="2000" dirty="0" err="1">
                <a:solidFill>
                  <a:schemeClr val="accent5">
                    <a:lumMod val="50000"/>
                  </a:schemeClr>
                </a:solidFill>
              </a:rPr>
              <a:t>PRIMo</a:t>
            </a:r>
            <a:r>
              <a:rPr lang="en-IE" sz="2000" dirty="0">
                <a:solidFill>
                  <a:schemeClr val="accent5">
                    <a:lumMod val="50000"/>
                  </a:schemeClr>
                </a:solidFill>
              </a:rPr>
              <a:t> (pesticide Residues Intake Model) developed by EFSA</a:t>
            </a:r>
          </a:p>
          <a:p>
            <a:r>
              <a:rPr lang="en-IE" sz="2000" dirty="0">
                <a:solidFill>
                  <a:schemeClr val="accent5">
                    <a:lumMod val="50000"/>
                  </a:schemeClr>
                </a:solidFill>
              </a:rPr>
              <a:t>Trade volumes for concerned commodity</a:t>
            </a:r>
          </a:p>
          <a:p>
            <a:endParaRPr lang="en-IE" dirty="0"/>
          </a:p>
        </p:txBody>
      </p:sp>
    </p:spTree>
    <p:extLst>
      <p:ext uri="{BB962C8B-B14F-4D97-AF65-F5344CB8AC3E}">
        <p14:creationId xmlns:p14="http://schemas.microsoft.com/office/powerpoint/2010/main" val="6978845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E849B-2749-4C77-8676-D8BCEC62FD0F}"/>
              </a:ext>
            </a:extLst>
          </p:cNvPr>
          <p:cNvSpPr>
            <a:spLocks noGrp="1"/>
          </p:cNvSpPr>
          <p:nvPr>
            <p:ph type="title"/>
          </p:nvPr>
        </p:nvSpPr>
        <p:spPr>
          <a:xfrm>
            <a:off x="609600" y="1482436"/>
            <a:ext cx="10972800" cy="1246910"/>
          </a:xfrm>
        </p:spPr>
        <p:txBody>
          <a:bodyPr>
            <a:normAutofit/>
          </a:bodyPr>
          <a:lstStyle/>
          <a:p>
            <a:pPr algn="ctr"/>
            <a:r>
              <a:rPr lang="en-IE" sz="4000" b="1" dirty="0">
                <a:solidFill>
                  <a:schemeClr val="accent5">
                    <a:lumMod val="50000"/>
                  </a:schemeClr>
                </a:solidFill>
              </a:rPr>
              <a:t>Reference period and considerations</a:t>
            </a:r>
          </a:p>
        </p:txBody>
      </p:sp>
      <p:sp>
        <p:nvSpPr>
          <p:cNvPr id="3" name="Content Placeholder 2">
            <a:extLst>
              <a:ext uri="{FF2B5EF4-FFF2-40B4-BE49-F238E27FC236}">
                <a16:creationId xmlns:a16="http://schemas.microsoft.com/office/drawing/2014/main" id="{CFEE8BC2-1EFA-451D-ACAD-F8066607B4FA}"/>
              </a:ext>
            </a:extLst>
          </p:cNvPr>
          <p:cNvSpPr>
            <a:spLocks noGrp="1"/>
          </p:cNvSpPr>
          <p:nvPr>
            <p:ph idx="1"/>
          </p:nvPr>
        </p:nvSpPr>
        <p:spPr>
          <a:xfrm>
            <a:off x="609600" y="2660073"/>
            <a:ext cx="10972800" cy="3616035"/>
          </a:xfrm>
        </p:spPr>
        <p:txBody>
          <a:bodyPr/>
          <a:lstStyle/>
          <a:p>
            <a:r>
              <a:rPr lang="en-IE" sz="2000" dirty="0">
                <a:solidFill>
                  <a:schemeClr val="accent5">
                    <a:lumMod val="50000"/>
                  </a:schemeClr>
                </a:solidFill>
              </a:rPr>
              <a:t>Reference period for information collected for each commodity corresponds to full semester before a new review process is started:</a:t>
            </a:r>
          </a:p>
          <a:p>
            <a:pPr lvl="1">
              <a:spcAft>
                <a:spcPts val="600"/>
              </a:spcAft>
            </a:pPr>
            <a:r>
              <a:rPr lang="en-IE" sz="1800" dirty="0">
                <a:solidFill>
                  <a:schemeClr val="accent5">
                    <a:lumMod val="50000"/>
                  </a:schemeClr>
                </a:solidFill>
              </a:rPr>
              <a:t>January to June (S1 of year x)</a:t>
            </a:r>
          </a:p>
          <a:p>
            <a:pPr lvl="1"/>
            <a:r>
              <a:rPr lang="en-IE" sz="1800" dirty="0">
                <a:solidFill>
                  <a:schemeClr val="accent5">
                    <a:lumMod val="50000"/>
                  </a:schemeClr>
                </a:solidFill>
              </a:rPr>
              <a:t>July to December (S2 of year x-1)</a:t>
            </a:r>
          </a:p>
          <a:p>
            <a:r>
              <a:rPr lang="en-IE" sz="2000" dirty="0">
                <a:solidFill>
                  <a:schemeClr val="accent5">
                    <a:lumMod val="50000"/>
                  </a:schemeClr>
                </a:solidFill>
              </a:rPr>
              <a:t>Information from several semesters may be taken into consideration to asses specific trends, in order to ensure a fully informed decision.</a:t>
            </a:r>
          </a:p>
          <a:p>
            <a:r>
              <a:rPr lang="en-IE" sz="2000" dirty="0">
                <a:solidFill>
                  <a:schemeClr val="accent5">
                    <a:lumMod val="50000"/>
                  </a:schemeClr>
                </a:solidFill>
              </a:rPr>
              <a:t>Several factors are taken in consideration during assessment</a:t>
            </a:r>
          </a:p>
          <a:p>
            <a:r>
              <a:rPr lang="en-IE" sz="2000" dirty="0">
                <a:solidFill>
                  <a:schemeClr val="accent5">
                    <a:lumMod val="50000"/>
                  </a:schemeClr>
                </a:solidFill>
              </a:rPr>
              <a:t>Case by case assessment is made: depending on the combination of origin/ commodity/ hazard/ level of non-compliances detected</a:t>
            </a:r>
          </a:p>
        </p:txBody>
      </p:sp>
    </p:spTree>
    <p:extLst>
      <p:ext uri="{BB962C8B-B14F-4D97-AF65-F5344CB8AC3E}">
        <p14:creationId xmlns:p14="http://schemas.microsoft.com/office/powerpoint/2010/main" val="6985480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42E0-F9BF-4C6E-A962-BC6418333C11}"/>
              </a:ext>
            </a:extLst>
          </p:cNvPr>
          <p:cNvSpPr>
            <a:spLocks noGrp="1"/>
          </p:cNvSpPr>
          <p:nvPr>
            <p:ph type="title"/>
          </p:nvPr>
        </p:nvSpPr>
        <p:spPr>
          <a:xfrm>
            <a:off x="609600" y="1482436"/>
            <a:ext cx="10972800" cy="1122219"/>
          </a:xfrm>
        </p:spPr>
        <p:txBody>
          <a:bodyPr>
            <a:normAutofit/>
          </a:bodyPr>
          <a:lstStyle/>
          <a:p>
            <a:pPr algn="ctr"/>
            <a:r>
              <a:rPr lang="en-IE" sz="4000" b="1" dirty="0">
                <a:solidFill>
                  <a:schemeClr val="accent5">
                    <a:lumMod val="50000"/>
                  </a:schemeClr>
                </a:solidFill>
              </a:rPr>
              <a:t>Possible decisions</a:t>
            </a:r>
          </a:p>
        </p:txBody>
      </p:sp>
      <p:sp>
        <p:nvSpPr>
          <p:cNvPr id="3" name="Content Placeholder 2">
            <a:extLst>
              <a:ext uri="{FF2B5EF4-FFF2-40B4-BE49-F238E27FC236}">
                <a16:creationId xmlns:a16="http://schemas.microsoft.com/office/drawing/2014/main" id="{21723315-D4D9-4007-941B-CF96EE32EFD4}"/>
              </a:ext>
            </a:extLst>
          </p:cNvPr>
          <p:cNvSpPr>
            <a:spLocks noGrp="1"/>
          </p:cNvSpPr>
          <p:nvPr>
            <p:ph idx="1"/>
          </p:nvPr>
        </p:nvSpPr>
        <p:spPr>
          <a:xfrm>
            <a:off x="900544" y="2618509"/>
            <a:ext cx="10030691" cy="3533884"/>
          </a:xfrm>
        </p:spPr>
        <p:txBody>
          <a:bodyPr>
            <a:normAutofit/>
          </a:bodyPr>
          <a:lstStyle/>
          <a:p>
            <a:r>
              <a:rPr lang="en-IE" sz="2400" b="1" dirty="0">
                <a:solidFill>
                  <a:schemeClr val="accent5">
                    <a:lumMod val="50000"/>
                  </a:schemeClr>
                </a:solidFill>
              </a:rPr>
              <a:t>Inclusion</a:t>
            </a:r>
            <a:r>
              <a:rPr lang="en-IE" sz="2400" dirty="0">
                <a:solidFill>
                  <a:schemeClr val="accent5">
                    <a:lumMod val="50000"/>
                  </a:schemeClr>
                </a:solidFill>
              </a:rPr>
              <a:t> of a commodity in Annex</a:t>
            </a:r>
          </a:p>
          <a:p>
            <a:r>
              <a:rPr lang="en-IE" sz="2400" b="1" dirty="0">
                <a:solidFill>
                  <a:schemeClr val="accent5">
                    <a:lumMod val="50000"/>
                  </a:schemeClr>
                </a:solidFill>
              </a:rPr>
              <a:t>Deletion</a:t>
            </a:r>
            <a:r>
              <a:rPr lang="en-IE" sz="2400" dirty="0">
                <a:solidFill>
                  <a:schemeClr val="accent5">
                    <a:lumMod val="50000"/>
                  </a:schemeClr>
                </a:solidFill>
              </a:rPr>
              <a:t> of a commodity from Annex</a:t>
            </a:r>
          </a:p>
          <a:p>
            <a:r>
              <a:rPr lang="en-IE" sz="2400" dirty="0">
                <a:solidFill>
                  <a:schemeClr val="accent5">
                    <a:lumMod val="50000"/>
                  </a:schemeClr>
                </a:solidFill>
              </a:rPr>
              <a:t>Deletion of commodity </a:t>
            </a:r>
            <a:r>
              <a:rPr lang="en-IE" sz="2400" b="1" dirty="0">
                <a:solidFill>
                  <a:schemeClr val="accent5">
                    <a:lumMod val="50000"/>
                  </a:schemeClr>
                </a:solidFill>
              </a:rPr>
              <a:t>from one Annex and moved to another Annex</a:t>
            </a:r>
          </a:p>
          <a:p>
            <a:r>
              <a:rPr lang="en-IE" sz="2400" b="1" dirty="0">
                <a:solidFill>
                  <a:schemeClr val="accent5">
                    <a:lumMod val="50000"/>
                  </a:schemeClr>
                </a:solidFill>
              </a:rPr>
              <a:t>Increase or decrease frequency </a:t>
            </a:r>
            <a:r>
              <a:rPr lang="en-IE" sz="2400" dirty="0">
                <a:solidFill>
                  <a:schemeClr val="accent5">
                    <a:lumMod val="50000"/>
                  </a:schemeClr>
                </a:solidFill>
              </a:rPr>
              <a:t>of identity and physical checks – 5%, 10%, 20%, 30%, 50%</a:t>
            </a:r>
          </a:p>
          <a:p>
            <a:r>
              <a:rPr lang="en-IE" sz="2400" b="1" dirty="0">
                <a:solidFill>
                  <a:schemeClr val="accent5">
                    <a:lumMod val="50000"/>
                  </a:schemeClr>
                </a:solidFill>
              </a:rPr>
              <a:t>Suspension of entry </a:t>
            </a:r>
            <a:r>
              <a:rPr lang="en-IE" sz="2400" dirty="0">
                <a:solidFill>
                  <a:schemeClr val="accent5">
                    <a:lumMod val="50000"/>
                  </a:schemeClr>
                </a:solidFill>
              </a:rPr>
              <a:t>into the Union</a:t>
            </a:r>
          </a:p>
        </p:txBody>
      </p:sp>
    </p:spTree>
    <p:extLst>
      <p:ext uri="{BB962C8B-B14F-4D97-AF65-F5344CB8AC3E}">
        <p14:creationId xmlns:p14="http://schemas.microsoft.com/office/powerpoint/2010/main" val="32897431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10D2E-CD99-43B4-9C92-891D0A4EAC69}"/>
              </a:ext>
            </a:extLst>
          </p:cNvPr>
          <p:cNvSpPr>
            <a:spLocks noGrp="1"/>
          </p:cNvSpPr>
          <p:nvPr>
            <p:ph type="title"/>
          </p:nvPr>
        </p:nvSpPr>
        <p:spPr>
          <a:xfrm>
            <a:off x="609600" y="1515283"/>
            <a:ext cx="10972800" cy="544336"/>
          </a:xfrm>
        </p:spPr>
        <p:txBody>
          <a:bodyPr>
            <a:noAutofit/>
          </a:bodyPr>
          <a:lstStyle/>
          <a:p>
            <a:pPr algn="ctr"/>
            <a:r>
              <a:rPr lang="en-IE" sz="3600" b="1" dirty="0">
                <a:solidFill>
                  <a:schemeClr val="accent5">
                    <a:lumMod val="50000"/>
                  </a:schemeClr>
                </a:solidFill>
              </a:rPr>
              <a:t>Procedure</a:t>
            </a:r>
          </a:p>
        </p:txBody>
      </p:sp>
      <p:sp>
        <p:nvSpPr>
          <p:cNvPr id="3" name="Content Placeholder 2">
            <a:extLst>
              <a:ext uri="{FF2B5EF4-FFF2-40B4-BE49-F238E27FC236}">
                <a16:creationId xmlns:a16="http://schemas.microsoft.com/office/drawing/2014/main" id="{BFCE06EF-3748-4B6F-A0DA-C8985CD129E5}"/>
              </a:ext>
            </a:extLst>
          </p:cNvPr>
          <p:cNvSpPr>
            <a:spLocks noGrp="1"/>
          </p:cNvSpPr>
          <p:nvPr>
            <p:ph idx="1"/>
          </p:nvPr>
        </p:nvSpPr>
        <p:spPr>
          <a:xfrm>
            <a:off x="858981" y="2121763"/>
            <a:ext cx="10708601" cy="4225771"/>
          </a:xfrm>
        </p:spPr>
        <p:txBody>
          <a:bodyPr>
            <a:normAutofit lnSpcReduction="10000"/>
          </a:bodyPr>
          <a:lstStyle/>
          <a:p>
            <a:r>
              <a:rPr lang="en-IE" sz="2200" dirty="0">
                <a:solidFill>
                  <a:schemeClr val="accent5">
                    <a:lumMod val="50000"/>
                  </a:schemeClr>
                </a:solidFill>
              </a:rPr>
              <a:t>Data collection</a:t>
            </a:r>
          </a:p>
          <a:p>
            <a:r>
              <a:rPr lang="en-IE" sz="2200" dirty="0">
                <a:solidFill>
                  <a:schemeClr val="accent5">
                    <a:lumMod val="50000"/>
                  </a:schemeClr>
                </a:solidFill>
              </a:rPr>
              <a:t>Data analyses</a:t>
            </a:r>
          </a:p>
          <a:p>
            <a:r>
              <a:rPr lang="en-IE" sz="2200" dirty="0">
                <a:solidFill>
                  <a:schemeClr val="accent5">
                    <a:lumMod val="50000"/>
                  </a:schemeClr>
                </a:solidFill>
              </a:rPr>
              <a:t>Discussion with member States during working group meeting</a:t>
            </a:r>
          </a:p>
          <a:p>
            <a:r>
              <a:rPr lang="en-IE" sz="2200" dirty="0">
                <a:solidFill>
                  <a:schemeClr val="accent5">
                    <a:lumMod val="50000"/>
                  </a:schemeClr>
                </a:solidFill>
              </a:rPr>
              <a:t>Submission of the proposal for opinion of the Standing Committee on Plants, Animals, Food and Feed (PAFF)</a:t>
            </a:r>
          </a:p>
          <a:p>
            <a:r>
              <a:rPr lang="en-IE" sz="2200" dirty="0">
                <a:solidFill>
                  <a:schemeClr val="accent5">
                    <a:lumMod val="50000"/>
                  </a:schemeClr>
                </a:solidFill>
              </a:rPr>
              <a:t>After favourable opinion in the vote of the PAFF adopted by Commission</a:t>
            </a:r>
          </a:p>
          <a:p>
            <a:r>
              <a:rPr lang="en-IE" sz="2200" dirty="0">
                <a:solidFill>
                  <a:schemeClr val="accent5">
                    <a:lumMod val="50000"/>
                  </a:schemeClr>
                </a:solidFill>
              </a:rPr>
              <a:t>Letters with envisaged changes send to the competent authorities of the concerned third countries</a:t>
            </a:r>
          </a:p>
          <a:p>
            <a:r>
              <a:rPr lang="en-IE" sz="2200" dirty="0">
                <a:solidFill>
                  <a:schemeClr val="accent5">
                    <a:lumMod val="50000"/>
                  </a:schemeClr>
                </a:solidFill>
              </a:rPr>
              <a:t>Published in official Journal of the European Union</a:t>
            </a:r>
          </a:p>
          <a:p>
            <a:r>
              <a:rPr lang="en-IE" sz="2200" dirty="0">
                <a:solidFill>
                  <a:schemeClr val="accent5">
                    <a:lumMod val="50000"/>
                  </a:schemeClr>
                </a:solidFill>
              </a:rPr>
              <a:t>Sanitary and Phytosanitary (SPS) notification submitted to the World Trade organisation (WTO)</a:t>
            </a:r>
          </a:p>
          <a:p>
            <a:endParaRPr lang="en-IE" dirty="0"/>
          </a:p>
        </p:txBody>
      </p:sp>
    </p:spTree>
    <p:extLst>
      <p:ext uri="{BB962C8B-B14F-4D97-AF65-F5344CB8AC3E}">
        <p14:creationId xmlns:p14="http://schemas.microsoft.com/office/powerpoint/2010/main" val="3093644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EF4DF-B6C9-6078-7A86-9BB27E8CE40E}"/>
              </a:ext>
            </a:extLst>
          </p:cNvPr>
          <p:cNvSpPr>
            <a:spLocks noGrp="1"/>
          </p:cNvSpPr>
          <p:nvPr>
            <p:ph type="title"/>
          </p:nvPr>
        </p:nvSpPr>
        <p:spPr>
          <a:xfrm>
            <a:off x="624417" y="1556272"/>
            <a:ext cx="10972800" cy="1103801"/>
          </a:xfrm>
        </p:spPr>
        <p:txBody>
          <a:bodyPr>
            <a:normAutofit/>
          </a:bodyPr>
          <a:lstStyle/>
          <a:p>
            <a:pPr algn="ctr"/>
            <a:r>
              <a:rPr lang="de-DE" sz="4000" b="1" dirty="0" err="1">
                <a:solidFill>
                  <a:schemeClr val="accent5">
                    <a:lumMod val="50000"/>
                  </a:schemeClr>
                </a:solidFill>
              </a:rPr>
              <a:t>Methodology</a:t>
            </a:r>
            <a:r>
              <a:rPr lang="de-DE" sz="4000" b="1" dirty="0">
                <a:solidFill>
                  <a:schemeClr val="accent5">
                    <a:lumMod val="50000"/>
                  </a:schemeClr>
                </a:solidFill>
              </a:rPr>
              <a:t> </a:t>
            </a:r>
            <a:endParaRPr lang="en-IE" sz="4000" b="1" dirty="0">
              <a:solidFill>
                <a:schemeClr val="accent5">
                  <a:lumMod val="50000"/>
                </a:schemeClr>
              </a:solidFill>
            </a:endParaRPr>
          </a:p>
        </p:txBody>
      </p:sp>
      <p:sp>
        <p:nvSpPr>
          <p:cNvPr id="3" name="Content Placeholder 2">
            <a:extLst>
              <a:ext uri="{FF2B5EF4-FFF2-40B4-BE49-F238E27FC236}">
                <a16:creationId xmlns:a16="http://schemas.microsoft.com/office/drawing/2014/main" id="{02C34FE1-D401-11E2-6D4E-244217DE649A}"/>
              </a:ext>
            </a:extLst>
          </p:cNvPr>
          <p:cNvSpPr>
            <a:spLocks noGrp="1"/>
          </p:cNvSpPr>
          <p:nvPr>
            <p:ph idx="1"/>
          </p:nvPr>
        </p:nvSpPr>
        <p:spPr>
          <a:xfrm>
            <a:off x="623454" y="2872439"/>
            <a:ext cx="10972800" cy="3384476"/>
          </a:xfrm>
        </p:spPr>
        <p:txBody>
          <a:bodyPr>
            <a:normAutofit/>
          </a:bodyPr>
          <a:lstStyle/>
          <a:p>
            <a:r>
              <a:rPr lang="en-US" sz="2200" b="1" i="0" dirty="0">
                <a:solidFill>
                  <a:schemeClr val="accent5">
                    <a:lumMod val="50000"/>
                  </a:schemeClr>
                </a:solidFill>
                <a:effectLst/>
              </a:rPr>
              <a:t>Commission Notice on information related to risks and non-compliance in the context of periodic reviews of Commission Implementing Regulation (EU) 2019/1793</a:t>
            </a:r>
            <a:r>
              <a:rPr lang="lv-LV" sz="2200" b="1" i="0" dirty="0">
                <a:solidFill>
                  <a:schemeClr val="accent5">
                    <a:lumMod val="50000"/>
                  </a:schemeClr>
                </a:solidFill>
                <a:effectLst/>
              </a:rPr>
              <a:t> </a:t>
            </a:r>
            <a:r>
              <a:rPr lang="lv-LV" sz="2200" i="0" dirty="0">
                <a:solidFill>
                  <a:schemeClr val="accent5">
                    <a:lumMod val="50000"/>
                  </a:schemeClr>
                </a:solidFill>
                <a:effectLst/>
              </a:rPr>
              <a:t>(OJ C 265, 11.7.2022, p.1)</a:t>
            </a:r>
          </a:p>
          <a:p>
            <a:endParaRPr lang="en-IE" sz="2200" b="1" dirty="0">
              <a:solidFill>
                <a:schemeClr val="accent5">
                  <a:lumMod val="50000"/>
                </a:schemeClr>
              </a:solidFill>
              <a:hlinkClick r:id="rId3">
                <a:extLst>
                  <a:ext uri="{A12FA001-AC4F-418D-AE19-62706E023703}">
                    <ahyp:hlinkClr xmlns:ahyp="http://schemas.microsoft.com/office/drawing/2018/hyperlinkcolor" val="tx"/>
                  </a:ext>
                </a:extLst>
              </a:hlinkClick>
            </a:endParaRPr>
          </a:p>
          <a:p>
            <a:endParaRPr lang="lv-LV" sz="2200" b="1" dirty="0">
              <a:solidFill>
                <a:schemeClr val="accent5">
                  <a:lumMod val="50000"/>
                </a:schemeClr>
              </a:solidFill>
              <a:hlinkClick r:id="rId3">
                <a:extLst>
                  <a:ext uri="{A12FA001-AC4F-418D-AE19-62706E023703}">
                    <ahyp:hlinkClr xmlns:ahyp="http://schemas.microsoft.com/office/drawing/2018/hyperlinkcolor" val="tx"/>
                  </a:ext>
                </a:extLst>
              </a:hlinkClick>
            </a:endParaRPr>
          </a:p>
          <a:p>
            <a:r>
              <a:rPr lang="fr-FR" sz="2200" dirty="0">
                <a:solidFill>
                  <a:srgbClr val="0563C1"/>
                </a:solidFill>
                <a:hlinkClick r:id="rId3">
                  <a:extLst>
                    <a:ext uri="{A12FA001-AC4F-418D-AE19-62706E023703}">
                      <ahyp:hlinkClr xmlns:ahyp="http://schemas.microsoft.com/office/drawing/2018/hyperlinkcolor" val="tx"/>
                    </a:ext>
                  </a:extLst>
                </a:hlinkClick>
              </a:rPr>
              <a:t>EUR-Lex - 52022XC0711(01) - EN - EUR-Lex (europa.eu)</a:t>
            </a:r>
            <a:endParaRPr lang="en-IE" sz="2200" dirty="0"/>
          </a:p>
        </p:txBody>
      </p:sp>
    </p:spTree>
    <p:extLst>
      <p:ext uri="{BB962C8B-B14F-4D97-AF65-F5344CB8AC3E}">
        <p14:creationId xmlns:p14="http://schemas.microsoft.com/office/powerpoint/2010/main" val="1543609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55966" y="1412776"/>
            <a:ext cx="11224082" cy="584775"/>
          </a:xfrm>
          <a:prstGeom prst="rect">
            <a:avLst/>
          </a:prstGeom>
        </p:spPr>
        <p:txBody>
          <a:bodyPr wrap="square">
            <a:spAutoFit/>
          </a:bodyPr>
          <a:lstStyle/>
          <a:p>
            <a:pPr algn="ctr"/>
            <a:r>
              <a:rPr lang="en-US" sz="3200" b="1" dirty="0">
                <a:solidFill>
                  <a:srgbClr val="0F5494"/>
                </a:solidFill>
                <a:latin typeface="Verdana" pitchFamily="34" charset="0"/>
                <a:ea typeface="Verdana" pitchFamily="34" charset="0"/>
              </a:rPr>
              <a:t>Official controls regulation</a:t>
            </a:r>
          </a:p>
        </p:txBody>
      </p:sp>
      <p:sp>
        <p:nvSpPr>
          <p:cNvPr id="8" name="Freeform 7"/>
          <p:cNvSpPr/>
          <p:nvPr/>
        </p:nvSpPr>
        <p:spPr>
          <a:xfrm>
            <a:off x="555966" y="2834181"/>
            <a:ext cx="11224082" cy="1344705"/>
          </a:xfrm>
          <a:custGeom>
            <a:avLst/>
            <a:gdLst>
              <a:gd name="connsiteX0" fmla="*/ 0 w 11224082"/>
              <a:gd name="connsiteY0" fmla="*/ 180637 h 1806374"/>
              <a:gd name="connsiteX1" fmla="*/ 180637 w 11224082"/>
              <a:gd name="connsiteY1" fmla="*/ 0 h 1806374"/>
              <a:gd name="connsiteX2" fmla="*/ 11043445 w 11224082"/>
              <a:gd name="connsiteY2" fmla="*/ 0 h 1806374"/>
              <a:gd name="connsiteX3" fmla="*/ 11224082 w 11224082"/>
              <a:gd name="connsiteY3" fmla="*/ 180637 h 1806374"/>
              <a:gd name="connsiteX4" fmla="*/ 11224082 w 11224082"/>
              <a:gd name="connsiteY4" fmla="*/ 1625737 h 1806374"/>
              <a:gd name="connsiteX5" fmla="*/ 11043445 w 11224082"/>
              <a:gd name="connsiteY5" fmla="*/ 1806374 h 1806374"/>
              <a:gd name="connsiteX6" fmla="*/ 180637 w 11224082"/>
              <a:gd name="connsiteY6" fmla="*/ 1806374 h 1806374"/>
              <a:gd name="connsiteX7" fmla="*/ 0 w 11224082"/>
              <a:gd name="connsiteY7" fmla="*/ 1625737 h 1806374"/>
              <a:gd name="connsiteX8" fmla="*/ 0 w 11224082"/>
              <a:gd name="connsiteY8" fmla="*/ 180637 h 1806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24082" h="1806374">
                <a:moveTo>
                  <a:pt x="0" y="180637"/>
                </a:moveTo>
                <a:cubicBezTo>
                  <a:pt x="0" y="80874"/>
                  <a:pt x="80874" y="0"/>
                  <a:pt x="180637" y="0"/>
                </a:cubicBezTo>
                <a:lnTo>
                  <a:pt x="11043445" y="0"/>
                </a:lnTo>
                <a:cubicBezTo>
                  <a:pt x="11143208" y="0"/>
                  <a:pt x="11224082" y="80874"/>
                  <a:pt x="11224082" y="180637"/>
                </a:cubicBezTo>
                <a:lnTo>
                  <a:pt x="11224082" y="1625737"/>
                </a:lnTo>
                <a:cubicBezTo>
                  <a:pt x="11224082" y="1725500"/>
                  <a:pt x="11143208" y="1806374"/>
                  <a:pt x="11043445" y="1806374"/>
                </a:cubicBezTo>
                <a:lnTo>
                  <a:pt x="180637" y="1806374"/>
                </a:lnTo>
                <a:cubicBezTo>
                  <a:pt x="80874" y="1806374"/>
                  <a:pt x="0" y="1725500"/>
                  <a:pt x="0" y="1625737"/>
                </a:cubicBezTo>
                <a:lnTo>
                  <a:pt x="0" y="180637"/>
                </a:lnTo>
                <a:close/>
              </a:path>
            </a:pathLst>
          </a:custGeom>
          <a:solidFill>
            <a:srgbClr val="034EA2"/>
          </a:solidFill>
        </p:spPr>
        <p:style>
          <a:lnRef idx="2">
            <a:schemeClr val="lt1">
              <a:hueOff val="0"/>
              <a:satOff val="0"/>
              <a:lumOff val="0"/>
              <a:alphaOff val="0"/>
            </a:schemeClr>
          </a:lnRef>
          <a:fillRef idx="1">
            <a:schemeClr val="accent6">
              <a:shade val="80000"/>
              <a:hueOff val="0"/>
              <a:satOff val="0"/>
              <a:lumOff val="0"/>
              <a:alphaOff val="0"/>
            </a:schemeClr>
          </a:fillRef>
          <a:effectRef idx="0">
            <a:schemeClr val="accent6">
              <a:shade val="80000"/>
              <a:hueOff val="0"/>
              <a:satOff val="0"/>
              <a:lumOff val="0"/>
              <a:alphaOff val="0"/>
            </a:schemeClr>
          </a:effectRef>
          <a:fontRef idx="minor">
            <a:schemeClr val="lt1"/>
          </a:fontRef>
        </p:style>
        <p:txBody>
          <a:bodyPr spcFirstLastPara="0" vert="horz" wrap="square" lIns="209117" tIns="209117" rIns="209117" bIns="209117" numCol="1" spcCol="1270" anchor="ctr" anchorCtr="0">
            <a:noAutofit/>
          </a:bodyPr>
          <a:lstStyle/>
          <a:p>
            <a:pPr lvl="0" algn="ctr" defTabSz="1822450">
              <a:lnSpc>
                <a:spcPct val="90000"/>
              </a:lnSpc>
              <a:spcBef>
                <a:spcPct val="0"/>
              </a:spcBef>
              <a:spcAft>
                <a:spcPct val="35000"/>
              </a:spcAft>
            </a:pPr>
            <a:r>
              <a:rPr lang="de-DE" sz="2400" b="0" kern="1200" dirty="0">
                <a:latin typeface="Verdana" pitchFamily="34" charset="0"/>
                <a:ea typeface="Verdana" pitchFamily="34" charset="0"/>
              </a:rPr>
              <a:t>Official Controls Regulation (OCR) </a:t>
            </a:r>
          </a:p>
          <a:p>
            <a:pPr lvl="0" algn="ctr" defTabSz="1822450">
              <a:lnSpc>
                <a:spcPct val="90000"/>
              </a:lnSpc>
              <a:spcBef>
                <a:spcPct val="0"/>
              </a:spcBef>
              <a:spcAft>
                <a:spcPct val="35000"/>
              </a:spcAft>
            </a:pPr>
            <a:r>
              <a:rPr lang="de-DE" sz="2400" b="0" kern="1200" dirty="0">
                <a:latin typeface="Verdana" pitchFamily="34" charset="0"/>
                <a:ea typeface="Verdana" pitchFamily="34" charset="0"/>
              </a:rPr>
              <a:t>2017/625</a:t>
            </a:r>
            <a:endParaRPr lang="en-US" sz="2400" b="0" kern="1200" dirty="0">
              <a:latin typeface="Verdana" pitchFamily="34" charset="0"/>
              <a:ea typeface="Verdana" pitchFamily="34" charset="0"/>
            </a:endParaRPr>
          </a:p>
        </p:txBody>
      </p:sp>
      <p:sp>
        <p:nvSpPr>
          <p:cNvPr id="9" name="Freeform 8"/>
          <p:cNvSpPr/>
          <p:nvPr/>
        </p:nvSpPr>
        <p:spPr>
          <a:xfrm>
            <a:off x="514029" y="4502946"/>
            <a:ext cx="1127392" cy="1158302"/>
          </a:xfrm>
          <a:custGeom>
            <a:avLst/>
            <a:gdLst>
              <a:gd name="connsiteX0" fmla="*/ 0 w 1043518"/>
              <a:gd name="connsiteY0" fmla="*/ 104352 h 1806374"/>
              <a:gd name="connsiteX1" fmla="*/ 104352 w 1043518"/>
              <a:gd name="connsiteY1" fmla="*/ 0 h 1806374"/>
              <a:gd name="connsiteX2" fmla="*/ 939166 w 1043518"/>
              <a:gd name="connsiteY2" fmla="*/ 0 h 1806374"/>
              <a:gd name="connsiteX3" fmla="*/ 1043518 w 1043518"/>
              <a:gd name="connsiteY3" fmla="*/ 104352 h 1806374"/>
              <a:gd name="connsiteX4" fmla="*/ 1043518 w 1043518"/>
              <a:gd name="connsiteY4" fmla="*/ 1702022 h 1806374"/>
              <a:gd name="connsiteX5" fmla="*/ 939166 w 1043518"/>
              <a:gd name="connsiteY5" fmla="*/ 1806374 h 1806374"/>
              <a:gd name="connsiteX6" fmla="*/ 104352 w 1043518"/>
              <a:gd name="connsiteY6" fmla="*/ 1806374 h 1806374"/>
              <a:gd name="connsiteX7" fmla="*/ 0 w 1043518"/>
              <a:gd name="connsiteY7" fmla="*/ 1702022 h 1806374"/>
              <a:gd name="connsiteX8" fmla="*/ 0 w 1043518"/>
              <a:gd name="connsiteY8" fmla="*/ 104352 h 1806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518" h="1806374">
                <a:moveTo>
                  <a:pt x="0" y="104352"/>
                </a:moveTo>
                <a:cubicBezTo>
                  <a:pt x="0" y="46720"/>
                  <a:pt x="46720" y="0"/>
                  <a:pt x="104352" y="0"/>
                </a:cubicBezTo>
                <a:lnTo>
                  <a:pt x="939166" y="0"/>
                </a:lnTo>
                <a:cubicBezTo>
                  <a:pt x="996798" y="0"/>
                  <a:pt x="1043518" y="46720"/>
                  <a:pt x="1043518" y="104352"/>
                </a:cubicBezTo>
                <a:lnTo>
                  <a:pt x="1043518" y="1702022"/>
                </a:lnTo>
                <a:cubicBezTo>
                  <a:pt x="1043518" y="1759654"/>
                  <a:pt x="996798" y="1806374"/>
                  <a:pt x="939166" y="1806374"/>
                </a:cubicBezTo>
                <a:lnTo>
                  <a:pt x="104352" y="1806374"/>
                </a:lnTo>
                <a:cubicBezTo>
                  <a:pt x="46720" y="1806374"/>
                  <a:pt x="0" y="1759654"/>
                  <a:pt x="0" y="1702022"/>
                </a:cubicBezTo>
                <a:lnTo>
                  <a:pt x="0" y="104352"/>
                </a:lnTo>
                <a:close/>
              </a:path>
            </a:pathLst>
          </a:custGeom>
          <a:solidFill>
            <a:srgbClr val="1E858B"/>
          </a:solidFill>
        </p:spPr>
        <p:style>
          <a:lnRef idx="2">
            <a:schemeClr val="lt1">
              <a:hueOff val="0"/>
              <a:satOff val="0"/>
              <a:lumOff val="0"/>
              <a:alphaOff val="0"/>
            </a:schemeClr>
          </a:lnRef>
          <a:fillRef idx="1">
            <a:scrgbClr r="0" g="0" b="0"/>
          </a:fillRef>
          <a:effectRef idx="0">
            <a:schemeClr val="accent6">
              <a:tint val="99000"/>
              <a:hueOff val="0"/>
              <a:satOff val="0"/>
              <a:lumOff val="0"/>
              <a:alphaOff val="0"/>
            </a:schemeClr>
          </a:effectRef>
          <a:fontRef idx="minor">
            <a:schemeClr val="lt1"/>
          </a:fontRef>
        </p:style>
        <p:txBody>
          <a:bodyPr spcFirstLastPara="0" vert="horz" wrap="square" lIns="80094" tIns="80094" rIns="80094" bIns="80094" numCol="1" spcCol="1270" anchor="ctr" anchorCtr="0">
            <a:noAutofit/>
          </a:bodyPr>
          <a:lstStyle/>
          <a:p>
            <a:pPr lvl="0" algn="ctr" defTabSz="577850">
              <a:lnSpc>
                <a:spcPct val="90000"/>
              </a:lnSpc>
              <a:spcBef>
                <a:spcPct val="0"/>
              </a:spcBef>
              <a:spcAft>
                <a:spcPct val="35000"/>
              </a:spcAft>
            </a:pPr>
            <a:r>
              <a:rPr lang="de-DE" sz="1400" b="0" kern="1200" dirty="0">
                <a:solidFill>
                  <a:schemeClr val="bg1"/>
                </a:solidFill>
                <a:latin typeface="Verdana" pitchFamily="34" charset="0"/>
                <a:ea typeface="Verdana" pitchFamily="34" charset="0"/>
              </a:rPr>
              <a:t>Food and </a:t>
            </a:r>
            <a:r>
              <a:rPr lang="de-DE" sz="1400" b="0" kern="1200" dirty="0" err="1">
                <a:solidFill>
                  <a:schemeClr val="bg1"/>
                </a:solidFill>
                <a:latin typeface="Verdana" pitchFamily="34" charset="0"/>
                <a:ea typeface="Verdana" pitchFamily="34" charset="0"/>
              </a:rPr>
              <a:t>food</a:t>
            </a:r>
            <a:r>
              <a:rPr lang="de-DE" sz="1400" b="0" kern="1200" dirty="0">
                <a:solidFill>
                  <a:schemeClr val="bg1"/>
                </a:solidFill>
                <a:latin typeface="Verdana" pitchFamily="34" charset="0"/>
                <a:ea typeface="Verdana" pitchFamily="34" charset="0"/>
              </a:rPr>
              <a:t> </a:t>
            </a:r>
            <a:r>
              <a:rPr lang="de-DE" sz="1400" b="0" kern="1200" dirty="0" err="1">
                <a:solidFill>
                  <a:schemeClr val="bg1"/>
                </a:solidFill>
                <a:latin typeface="Verdana" pitchFamily="34" charset="0"/>
                <a:ea typeface="Verdana" pitchFamily="34" charset="0"/>
              </a:rPr>
              <a:t>safety</a:t>
            </a:r>
            <a:endParaRPr lang="en-US" sz="1400" b="0" kern="1200" dirty="0">
              <a:solidFill>
                <a:schemeClr val="bg1"/>
              </a:solidFill>
              <a:latin typeface="Verdana" pitchFamily="34" charset="0"/>
              <a:ea typeface="Verdana" pitchFamily="34" charset="0"/>
            </a:endParaRPr>
          </a:p>
        </p:txBody>
      </p:sp>
      <p:sp>
        <p:nvSpPr>
          <p:cNvPr id="10" name="Freeform 9"/>
          <p:cNvSpPr/>
          <p:nvPr/>
        </p:nvSpPr>
        <p:spPr>
          <a:xfrm>
            <a:off x="6169899" y="4502946"/>
            <a:ext cx="1127392" cy="1158302"/>
          </a:xfrm>
          <a:custGeom>
            <a:avLst/>
            <a:gdLst>
              <a:gd name="connsiteX0" fmla="*/ 0 w 1043518"/>
              <a:gd name="connsiteY0" fmla="*/ 104352 h 1806374"/>
              <a:gd name="connsiteX1" fmla="*/ 104352 w 1043518"/>
              <a:gd name="connsiteY1" fmla="*/ 0 h 1806374"/>
              <a:gd name="connsiteX2" fmla="*/ 939166 w 1043518"/>
              <a:gd name="connsiteY2" fmla="*/ 0 h 1806374"/>
              <a:gd name="connsiteX3" fmla="*/ 1043518 w 1043518"/>
              <a:gd name="connsiteY3" fmla="*/ 104352 h 1806374"/>
              <a:gd name="connsiteX4" fmla="*/ 1043518 w 1043518"/>
              <a:gd name="connsiteY4" fmla="*/ 1702022 h 1806374"/>
              <a:gd name="connsiteX5" fmla="*/ 939166 w 1043518"/>
              <a:gd name="connsiteY5" fmla="*/ 1806374 h 1806374"/>
              <a:gd name="connsiteX6" fmla="*/ 104352 w 1043518"/>
              <a:gd name="connsiteY6" fmla="*/ 1806374 h 1806374"/>
              <a:gd name="connsiteX7" fmla="*/ 0 w 1043518"/>
              <a:gd name="connsiteY7" fmla="*/ 1702022 h 1806374"/>
              <a:gd name="connsiteX8" fmla="*/ 0 w 1043518"/>
              <a:gd name="connsiteY8" fmla="*/ 104352 h 1806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518" h="1806374">
                <a:moveTo>
                  <a:pt x="0" y="104352"/>
                </a:moveTo>
                <a:cubicBezTo>
                  <a:pt x="0" y="46720"/>
                  <a:pt x="46720" y="0"/>
                  <a:pt x="104352" y="0"/>
                </a:cubicBezTo>
                <a:lnTo>
                  <a:pt x="939166" y="0"/>
                </a:lnTo>
                <a:cubicBezTo>
                  <a:pt x="996798" y="0"/>
                  <a:pt x="1043518" y="46720"/>
                  <a:pt x="1043518" y="104352"/>
                </a:cubicBezTo>
                <a:lnTo>
                  <a:pt x="1043518" y="1702022"/>
                </a:lnTo>
                <a:cubicBezTo>
                  <a:pt x="1043518" y="1759654"/>
                  <a:pt x="996798" y="1806374"/>
                  <a:pt x="939166" y="1806374"/>
                </a:cubicBezTo>
                <a:lnTo>
                  <a:pt x="104352" y="1806374"/>
                </a:lnTo>
                <a:cubicBezTo>
                  <a:pt x="46720" y="1806374"/>
                  <a:pt x="0" y="1759654"/>
                  <a:pt x="0" y="1702022"/>
                </a:cubicBezTo>
                <a:lnTo>
                  <a:pt x="0" y="104352"/>
                </a:lnTo>
                <a:close/>
              </a:path>
            </a:pathLst>
          </a:custGeom>
          <a:solidFill>
            <a:srgbClr val="1E858B"/>
          </a:solidFill>
        </p:spPr>
        <p:style>
          <a:lnRef idx="2">
            <a:schemeClr val="lt1">
              <a:hueOff val="0"/>
              <a:satOff val="0"/>
              <a:lumOff val="0"/>
              <a:alphaOff val="0"/>
            </a:schemeClr>
          </a:lnRef>
          <a:fillRef idx="1">
            <a:scrgbClr r="0" g="0" b="0"/>
          </a:fillRef>
          <a:effectRef idx="0">
            <a:schemeClr val="accent6">
              <a:tint val="99000"/>
              <a:hueOff val="0"/>
              <a:satOff val="0"/>
              <a:lumOff val="0"/>
              <a:alphaOff val="0"/>
            </a:schemeClr>
          </a:effectRef>
          <a:fontRef idx="minor">
            <a:schemeClr val="lt1"/>
          </a:fontRef>
        </p:style>
        <p:txBody>
          <a:bodyPr spcFirstLastPara="0" vert="horz" wrap="square" lIns="80094" tIns="80094" rIns="80094" bIns="80094" numCol="1" spcCol="1270" anchor="ctr" anchorCtr="0">
            <a:noAutofit/>
          </a:bodyPr>
          <a:lstStyle/>
          <a:p>
            <a:pPr algn="ctr" defTabSz="577850">
              <a:lnSpc>
                <a:spcPct val="90000"/>
              </a:lnSpc>
              <a:spcAft>
                <a:spcPct val="35000"/>
              </a:spcAft>
            </a:pPr>
            <a:r>
              <a:rPr lang="de-DE" sz="1400" b="0" dirty="0" err="1">
                <a:solidFill>
                  <a:schemeClr val="bg1"/>
                </a:solidFill>
                <a:latin typeface="Verdana" pitchFamily="34" charset="0"/>
                <a:ea typeface="Verdana" pitchFamily="34" charset="0"/>
              </a:rPr>
              <a:t>animal</a:t>
            </a:r>
            <a:r>
              <a:rPr lang="de-DE" sz="1400" b="0" dirty="0">
                <a:solidFill>
                  <a:schemeClr val="bg1"/>
                </a:solidFill>
                <a:latin typeface="Verdana" pitchFamily="34" charset="0"/>
                <a:ea typeface="Verdana" pitchFamily="34" charset="0"/>
              </a:rPr>
              <a:t> </a:t>
            </a:r>
            <a:r>
              <a:rPr lang="de-DE" sz="1400" b="0" dirty="0" err="1">
                <a:solidFill>
                  <a:schemeClr val="bg1"/>
                </a:solidFill>
                <a:latin typeface="Verdana" pitchFamily="34" charset="0"/>
                <a:ea typeface="Verdana" pitchFamily="34" charset="0"/>
              </a:rPr>
              <a:t>by-products</a:t>
            </a:r>
            <a:endParaRPr lang="en-US" sz="1400" b="0" dirty="0">
              <a:solidFill>
                <a:schemeClr val="bg1"/>
              </a:solidFill>
              <a:latin typeface="Verdana" pitchFamily="34" charset="0"/>
              <a:ea typeface="Verdana" pitchFamily="34" charset="0"/>
            </a:endParaRPr>
          </a:p>
        </p:txBody>
      </p:sp>
      <p:sp>
        <p:nvSpPr>
          <p:cNvPr id="11" name="Freeform 10"/>
          <p:cNvSpPr/>
          <p:nvPr/>
        </p:nvSpPr>
        <p:spPr>
          <a:xfrm>
            <a:off x="1645203" y="4502946"/>
            <a:ext cx="1127392" cy="1158302"/>
          </a:xfrm>
          <a:custGeom>
            <a:avLst/>
            <a:gdLst>
              <a:gd name="connsiteX0" fmla="*/ 0 w 1043518"/>
              <a:gd name="connsiteY0" fmla="*/ 104352 h 1806374"/>
              <a:gd name="connsiteX1" fmla="*/ 104352 w 1043518"/>
              <a:gd name="connsiteY1" fmla="*/ 0 h 1806374"/>
              <a:gd name="connsiteX2" fmla="*/ 939166 w 1043518"/>
              <a:gd name="connsiteY2" fmla="*/ 0 h 1806374"/>
              <a:gd name="connsiteX3" fmla="*/ 1043518 w 1043518"/>
              <a:gd name="connsiteY3" fmla="*/ 104352 h 1806374"/>
              <a:gd name="connsiteX4" fmla="*/ 1043518 w 1043518"/>
              <a:gd name="connsiteY4" fmla="*/ 1702022 h 1806374"/>
              <a:gd name="connsiteX5" fmla="*/ 939166 w 1043518"/>
              <a:gd name="connsiteY5" fmla="*/ 1806374 h 1806374"/>
              <a:gd name="connsiteX6" fmla="*/ 104352 w 1043518"/>
              <a:gd name="connsiteY6" fmla="*/ 1806374 h 1806374"/>
              <a:gd name="connsiteX7" fmla="*/ 0 w 1043518"/>
              <a:gd name="connsiteY7" fmla="*/ 1702022 h 1806374"/>
              <a:gd name="connsiteX8" fmla="*/ 0 w 1043518"/>
              <a:gd name="connsiteY8" fmla="*/ 104352 h 1806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518" h="1806374">
                <a:moveTo>
                  <a:pt x="0" y="104352"/>
                </a:moveTo>
                <a:cubicBezTo>
                  <a:pt x="0" y="46720"/>
                  <a:pt x="46720" y="0"/>
                  <a:pt x="104352" y="0"/>
                </a:cubicBezTo>
                <a:lnTo>
                  <a:pt x="939166" y="0"/>
                </a:lnTo>
                <a:cubicBezTo>
                  <a:pt x="996798" y="0"/>
                  <a:pt x="1043518" y="46720"/>
                  <a:pt x="1043518" y="104352"/>
                </a:cubicBezTo>
                <a:lnTo>
                  <a:pt x="1043518" y="1702022"/>
                </a:lnTo>
                <a:cubicBezTo>
                  <a:pt x="1043518" y="1759654"/>
                  <a:pt x="996798" y="1806374"/>
                  <a:pt x="939166" y="1806374"/>
                </a:cubicBezTo>
                <a:lnTo>
                  <a:pt x="104352" y="1806374"/>
                </a:lnTo>
                <a:cubicBezTo>
                  <a:pt x="46720" y="1806374"/>
                  <a:pt x="0" y="1759654"/>
                  <a:pt x="0" y="1702022"/>
                </a:cubicBezTo>
                <a:lnTo>
                  <a:pt x="0" y="104352"/>
                </a:lnTo>
                <a:close/>
              </a:path>
            </a:pathLst>
          </a:custGeom>
          <a:solidFill>
            <a:srgbClr val="1E858B"/>
          </a:solidFill>
        </p:spPr>
        <p:style>
          <a:lnRef idx="2">
            <a:schemeClr val="lt1">
              <a:hueOff val="0"/>
              <a:satOff val="0"/>
              <a:lumOff val="0"/>
              <a:alphaOff val="0"/>
            </a:schemeClr>
          </a:lnRef>
          <a:fillRef idx="1">
            <a:scrgbClr r="0" g="0" b="0"/>
          </a:fillRef>
          <a:effectRef idx="0">
            <a:schemeClr val="accent6">
              <a:tint val="99000"/>
              <a:hueOff val="0"/>
              <a:satOff val="0"/>
              <a:lumOff val="0"/>
              <a:alphaOff val="0"/>
            </a:schemeClr>
          </a:effectRef>
          <a:fontRef idx="minor">
            <a:schemeClr val="lt1"/>
          </a:fontRef>
        </p:style>
        <p:txBody>
          <a:bodyPr spcFirstLastPara="0" vert="horz" wrap="square" lIns="80094" tIns="80094" rIns="80094" bIns="80094" numCol="1" spcCol="1270" anchor="ctr" anchorCtr="0">
            <a:noAutofit/>
          </a:bodyPr>
          <a:lstStyle/>
          <a:p>
            <a:pPr lvl="0" algn="ctr" defTabSz="577850">
              <a:lnSpc>
                <a:spcPct val="90000"/>
              </a:lnSpc>
              <a:spcBef>
                <a:spcPct val="0"/>
              </a:spcBef>
              <a:spcAft>
                <a:spcPct val="35000"/>
              </a:spcAft>
            </a:pPr>
            <a:r>
              <a:rPr lang="de-DE" sz="1400" b="0" kern="1200" dirty="0">
                <a:solidFill>
                  <a:schemeClr val="bg1"/>
                </a:solidFill>
                <a:latin typeface="Verdana" pitchFamily="34" charset="0"/>
                <a:ea typeface="Verdana" pitchFamily="34" charset="0"/>
              </a:rPr>
              <a:t>Feed and </a:t>
            </a:r>
            <a:r>
              <a:rPr lang="de-DE" sz="1400" b="0" kern="1200" dirty="0" err="1">
                <a:solidFill>
                  <a:schemeClr val="bg1"/>
                </a:solidFill>
                <a:latin typeface="Verdana" pitchFamily="34" charset="0"/>
                <a:ea typeface="Verdana" pitchFamily="34" charset="0"/>
              </a:rPr>
              <a:t>feed</a:t>
            </a:r>
            <a:r>
              <a:rPr lang="de-DE" sz="1400" b="0" kern="1200" dirty="0">
                <a:solidFill>
                  <a:schemeClr val="bg1"/>
                </a:solidFill>
                <a:latin typeface="Verdana" pitchFamily="34" charset="0"/>
                <a:ea typeface="Verdana" pitchFamily="34" charset="0"/>
              </a:rPr>
              <a:t> </a:t>
            </a:r>
            <a:r>
              <a:rPr lang="de-DE" sz="1400" b="0" kern="1200" dirty="0" err="1">
                <a:solidFill>
                  <a:schemeClr val="bg1"/>
                </a:solidFill>
                <a:latin typeface="Verdana" pitchFamily="34" charset="0"/>
                <a:ea typeface="Verdana" pitchFamily="34" charset="0"/>
              </a:rPr>
              <a:t>safety</a:t>
            </a:r>
            <a:endParaRPr lang="en-US" sz="1400" b="0" kern="1200" dirty="0">
              <a:solidFill>
                <a:schemeClr val="bg1"/>
              </a:solidFill>
              <a:latin typeface="Verdana" pitchFamily="34" charset="0"/>
              <a:ea typeface="Verdana" pitchFamily="34" charset="0"/>
            </a:endParaRPr>
          </a:p>
        </p:txBody>
      </p:sp>
      <p:sp>
        <p:nvSpPr>
          <p:cNvPr id="12" name="Freeform 11"/>
          <p:cNvSpPr/>
          <p:nvPr/>
        </p:nvSpPr>
        <p:spPr>
          <a:xfrm>
            <a:off x="8432247" y="4502946"/>
            <a:ext cx="1127392" cy="1158302"/>
          </a:xfrm>
          <a:custGeom>
            <a:avLst/>
            <a:gdLst>
              <a:gd name="connsiteX0" fmla="*/ 0 w 1043518"/>
              <a:gd name="connsiteY0" fmla="*/ 104352 h 1806374"/>
              <a:gd name="connsiteX1" fmla="*/ 104352 w 1043518"/>
              <a:gd name="connsiteY1" fmla="*/ 0 h 1806374"/>
              <a:gd name="connsiteX2" fmla="*/ 939166 w 1043518"/>
              <a:gd name="connsiteY2" fmla="*/ 0 h 1806374"/>
              <a:gd name="connsiteX3" fmla="*/ 1043518 w 1043518"/>
              <a:gd name="connsiteY3" fmla="*/ 104352 h 1806374"/>
              <a:gd name="connsiteX4" fmla="*/ 1043518 w 1043518"/>
              <a:gd name="connsiteY4" fmla="*/ 1702022 h 1806374"/>
              <a:gd name="connsiteX5" fmla="*/ 939166 w 1043518"/>
              <a:gd name="connsiteY5" fmla="*/ 1806374 h 1806374"/>
              <a:gd name="connsiteX6" fmla="*/ 104352 w 1043518"/>
              <a:gd name="connsiteY6" fmla="*/ 1806374 h 1806374"/>
              <a:gd name="connsiteX7" fmla="*/ 0 w 1043518"/>
              <a:gd name="connsiteY7" fmla="*/ 1702022 h 1806374"/>
              <a:gd name="connsiteX8" fmla="*/ 0 w 1043518"/>
              <a:gd name="connsiteY8" fmla="*/ 104352 h 1806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518" h="1806374">
                <a:moveTo>
                  <a:pt x="0" y="104352"/>
                </a:moveTo>
                <a:cubicBezTo>
                  <a:pt x="0" y="46720"/>
                  <a:pt x="46720" y="0"/>
                  <a:pt x="104352" y="0"/>
                </a:cubicBezTo>
                <a:lnTo>
                  <a:pt x="939166" y="0"/>
                </a:lnTo>
                <a:cubicBezTo>
                  <a:pt x="996798" y="0"/>
                  <a:pt x="1043518" y="46720"/>
                  <a:pt x="1043518" y="104352"/>
                </a:cubicBezTo>
                <a:lnTo>
                  <a:pt x="1043518" y="1702022"/>
                </a:lnTo>
                <a:cubicBezTo>
                  <a:pt x="1043518" y="1759654"/>
                  <a:pt x="996798" y="1806374"/>
                  <a:pt x="939166" y="1806374"/>
                </a:cubicBezTo>
                <a:lnTo>
                  <a:pt x="104352" y="1806374"/>
                </a:lnTo>
                <a:cubicBezTo>
                  <a:pt x="46720" y="1806374"/>
                  <a:pt x="0" y="1759654"/>
                  <a:pt x="0" y="1702022"/>
                </a:cubicBezTo>
                <a:lnTo>
                  <a:pt x="0" y="104352"/>
                </a:lnTo>
                <a:close/>
              </a:path>
            </a:pathLst>
          </a:custGeom>
          <a:solidFill>
            <a:srgbClr val="1E858B"/>
          </a:solidFill>
        </p:spPr>
        <p:style>
          <a:lnRef idx="2">
            <a:schemeClr val="lt1">
              <a:hueOff val="0"/>
              <a:satOff val="0"/>
              <a:lumOff val="0"/>
              <a:alphaOff val="0"/>
            </a:schemeClr>
          </a:lnRef>
          <a:fillRef idx="1">
            <a:scrgbClr r="0" g="0" b="0"/>
          </a:fillRef>
          <a:effectRef idx="0">
            <a:schemeClr val="accent6">
              <a:tint val="99000"/>
              <a:hueOff val="0"/>
              <a:satOff val="0"/>
              <a:lumOff val="0"/>
              <a:alphaOff val="0"/>
            </a:schemeClr>
          </a:effectRef>
          <a:fontRef idx="minor">
            <a:schemeClr val="lt1"/>
          </a:fontRef>
        </p:style>
        <p:txBody>
          <a:bodyPr spcFirstLastPara="0" vert="horz" wrap="square" lIns="80094" tIns="80094" rIns="80094" bIns="80094" numCol="1" spcCol="1270" anchor="ctr" anchorCtr="0">
            <a:noAutofit/>
          </a:bodyPr>
          <a:lstStyle/>
          <a:p>
            <a:pPr algn="ctr" defTabSz="577850">
              <a:lnSpc>
                <a:spcPct val="90000"/>
              </a:lnSpc>
              <a:spcAft>
                <a:spcPct val="35000"/>
              </a:spcAft>
            </a:pPr>
            <a:r>
              <a:rPr lang="de-DE" sz="1400" b="0" dirty="0">
                <a:solidFill>
                  <a:schemeClr val="bg1"/>
                </a:solidFill>
                <a:latin typeface="Verdana" pitchFamily="34" charset="0"/>
                <a:ea typeface="Verdana" pitchFamily="34" charset="0"/>
              </a:rPr>
              <a:t>plant </a:t>
            </a:r>
            <a:r>
              <a:rPr lang="de-DE" sz="1400" b="0" dirty="0" err="1">
                <a:solidFill>
                  <a:schemeClr val="bg1"/>
                </a:solidFill>
                <a:latin typeface="Verdana" pitchFamily="34" charset="0"/>
                <a:ea typeface="Verdana" pitchFamily="34" charset="0"/>
              </a:rPr>
              <a:t>health</a:t>
            </a:r>
            <a:endParaRPr lang="en-US" sz="1400" b="0" dirty="0">
              <a:solidFill>
                <a:schemeClr val="bg1"/>
              </a:solidFill>
              <a:latin typeface="Verdana" pitchFamily="34" charset="0"/>
              <a:ea typeface="Verdana" pitchFamily="34" charset="0"/>
            </a:endParaRPr>
          </a:p>
        </p:txBody>
      </p:sp>
      <p:sp>
        <p:nvSpPr>
          <p:cNvPr id="13" name="Freeform 12"/>
          <p:cNvSpPr/>
          <p:nvPr/>
        </p:nvSpPr>
        <p:spPr>
          <a:xfrm>
            <a:off x="5067440" y="4502946"/>
            <a:ext cx="1127392" cy="1158302"/>
          </a:xfrm>
          <a:custGeom>
            <a:avLst/>
            <a:gdLst>
              <a:gd name="connsiteX0" fmla="*/ 0 w 1043518"/>
              <a:gd name="connsiteY0" fmla="*/ 104352 h 1806374"/>
              <a:gd name="connsiteX1" fmla="*/ 104352 w 1043518"/>
              <a:gd name="connsiteY1" fmla="*/ 0 h 1806374"/>
              <a:gd name="connsiteX2" fmla="*/ 939166 w 1043518"/>
              <a:gd name="connsiteY2" fmla="*/ 0 h 1806374"/>
              <a:gd name="connsiteX3" fmla="*/ 1043518 w 1043518"/>
              <a:gd name="connsiteY3" fmla="*/ 104352 h 1806374"/>
              <a:gd name="connsiteX4" fmla="*/ 1043518 w 1043518"/>
              <a:gd name="connsiteY4" fmla="*/ 1702022 h 1806374"/>
              <a:gd name="connsiteX5" fmla="*/ 939166 w 1043518"/>
              <a:gd name="connsiteY5" fmla="*/ 1806374 h 1806374"/>
              <a:gd name="connsiteX6" fmla="*/ 104352 w 1043518"/>
              <a:gd name="connsiteY6" fmla="*/ 1806374 h 1806374"/>
              <a:gd name="connsiteX7" fmla="*/ 0 w 1043518"/>
              <a:gd name="connsiteY7" fmla="*/ 1702022 h 1806374"/>
              <a:gd name="connsiteX8" fmla="*/ 0 w 1043518"/>
              <a:gd name="connsiteY8" fmla="*/ 104352 h 1806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518" h="1806374">
                <a:moveTo>
                  <a:pt x="0" y="104352"/>
                </a:moveTo>
                <a:cubicBezTo>
                  <a:pt x="0" y="46720"/>
                  <a:pt x="46720" y="0"/>
                  <a:pt x="104352" y="0"/>
                </a:cubicBezTo>
                <a:lnTo>
                  <a:pt x="939166" y="0"/>
                </a:lnTo>
                <a:cubicBezTo>
                  <a:pt x="996798" y="0"/>
                  <a:pt x="1043518" y="46720"/>
                  <a:pt x="1043518" y="104352"/>
                </a:cubicBezTo>
                <a:lnTo>
                  <a:pt x="1043518" y="1702022"/>
                </a:lnTo>
                <a:cubicBezTo>
                  <a:pt x="1043518" y="1759654"/>
                  <a:pt x="996798" y="1806374"/>
                  <a:pt x="939166" y="1806374"/>
                </a:cubicBezTo>
                <a:lnTo>
                  <a:pt x="104352" y="1806374"/>
                </a:lnTo>
                <a:cubicBezTo>
                  <a:pt x="46720" y="1806374"/>
                  <a:pt x="0" y="1759654"/>
                  <a:pt x="0" y="1702022"/>
                </a:cubicBezTo>
                <a:lnTo>
                  <a:pt x="0" y="104352"/>
                </a:lnTo>
                <a:close/>
              </a:path>
            </a:pathLst>
          </a:custGeom>
          <a:solidFill>
            <a:srgbClr val="1E858B"/>
          </a:solidFill>
        </p:spPr>
        <p:style>
          <a:lnRef idx="2">
            <a:schemeClr val="lt1">
              <a:hueOff val="0"/>
              <a:satOff val="0"/>
              <a:lumOff val="0"/>
              <a:alphaOff val="0"/>
            </a:schemeClr>
          </a:lnRef>
          <a:fillRef idx="1">
            <a:scrgbClr r="0" g="0" b="0"/>
          </a:fillRef>
          <a:effectRef idx="0">
            <a:schemeClr val="accent6">
              <a:tint val="99000"/>
              <a:hueOff val="0"/>
              <a:satOff val="0"/>
              <a:lumOff val="0"/>
              <a:alphaOff val="0"/>
            </a:schemeClr>
          </a:effectRef>
          <a:fontRef idx="minor">
            <a:schemeClr val="lt1"/>
          </a:fontRef>
        </p:style>
        <p:txBody>
          <a:bodyPr spcFirstLastPara="0" vert="horz" wrap="square" lIns="80094" tIns="80094" rIns="80094" bIns="80094" numCol="1" spcCol="1270" anchor="ctr" anchorCtr="0">
            <a:noAutofit/>
          </a:bodyPr>
          <a:lstStyle/>
          <a:p>
            <a:pPr lvl="0" algn="ctr" defTabSz="577850">
              <a:lnSpc>
                <a:spcPct val="90000"/>
              </a:lnSpc>
              <a:spcBef>
                <a:spcPct val="0"/>
              </a:spcBef>
              <a:spcAft>
                <a:spcPct val="35000"/>
              </a:spcAft>
            </a:pPr>
            <a:r>
              <a:rPr lang="de-DE" sz="1400" b="0" kern="1200" dirty="0">
                <a:solidFill>
                  <a:schemeClr val="bg1"/>
                </a:solidFill>
                <a:latin typeface="Verdana" pitchFamily="34" charset="0"/>
                <a:ea typeface="Verdana" pitchFamily="34" charset="0"/>
              </a:rPr>
              <a:t>GMOs</a:t>
            </a:r>
            <a:endParaRPr lang="en-US" sz="1400" b="0" kern="1200" dirty="0">
              <a:solidFill>
                <a:schemeClr val="bg1"/>
              </a:solidFill>
              <a:latin typeface="Verdana" pitchFamily="34" charset="0"/>
              <a:ea typeface="Verdana" pitchFamily="34" charset="0"/>
            </a:endParaRPr>
          </a:p>
        </p:txBody>
      </p:sp>
      <p:sp>
        <p:nvSpPr>
          <p:cNvPr id="14" name="Freeform 13"/>
          <p:cNvSpPr/>
          <p:nvPr/>
        </p:nvSpPr>
        <p:spPr>
          <a:xfrm>
            <a:off x="7301073" y="4502946"/>
            <a:ext cx="1127392" cy="1158302"/>
          </a:xfrm>
          <a:custGeom>
            <a:avLst/>
            <a:gdLst>
              <a:gd name="connsiteX0" fmla="*/ 0 w 1043518"/>
              <a:gd name="connsiteY0" fmla="*/ 104352 h 1806374"/>
              <a:gd name="connsiteX1" fmla="*/ 104352 w 1043518"/>
              <a:gd name="connsiteY1" fmla="*/ 0 h 1806374"/>
              <a:gd name="connsiteX2" fmla="*/ 939166 w 1043518"/>
              <a:gd name="connsiteY2" fmla="*/ 0 h 1806374"/>
              <a:gd name="connsiteX3" fmla="*/ 1043518 w 1043518"/>
              <a:gd name="connsiteY3" fmla="*/ 104352 h 1806374"/>
              <a:gd name="connsiteX4" fmla="*/ 1043518 w 1043518"/>
              <a:gd name="connsiteY4" fmla="*/ 1702022 h 1806374"/>
              <a:gd name="connsiteX5" fmla="*/ 939166 w 1043518"/>
              <a:gd name="connsiteY5" fmla="*/ 1806374 h 1806374"/>
              <a:gd name="connsiteX6" fmla="*/ 104352 w 1043518"/>
              <a:gd name="connsiteY6" fmla="*/ 1806374 h 1806374"/>
              <a:gd name="connsiteX7" fmla="*/ 0 w 1043518"/>
              <a:gd name="connsiteY7" fmla="*/ 1702022 h 1806374"/>
              <a:gd name="connsiteX8" fmla="*/ 0 w 1043518"/>
              <a:gd name="connsiteY8" fmla="*/ 104352 h 1806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518" h="1806374">
                <a:moveTo>
                  <a:pt x="0" y="104352"/>
                </a:moveTo>
                <a:cubicBezTo>
                  <a:pt x="0" y="46720"/>
                  <a:pt x="46720" y="0"/>
                  <a:pt x="104352" y="0"/>
                </a:cubicBezTo>
                <a:lnTo>
                  <a:pt x="939166" y="0"/>
                </a:lnTo>
                <a:cubicBezTo>
                  <a:pt x="996798" y="0"/>
                  <a:pt x="1043518" y="46720"/>
                  <a:pt x="1043518" y="104352"/>
                </a:cubicBezTo>
                <a:lnTo>
                  <a:pt x="1043518" y="1702022"/>
                </a:lnTo>
                <a:cubicBezTo>
                  <a:pt x="1043518" y="1759654"/>
                  <a:pt x="996798" y="1806374"/>
                  <a:pt x="939166" y="1806374"/>
                </a:cubicBezTo>
                <a:lnTo>
                  <a:pt x="104352" y="1806374"/>
                </a:lnTo>
                <a:cubicBezTo>
                  <a:pt x="46720" y="1806374"/>
                  <a:pt x="0" y="1759654"/>
                  <a:pt x="0" y="1702022"/>
                </a:cubicBezTo>
                <a:lnTo>
                  <a:pt x="0" y="104352"/>
                </a:lnTo>
                <a:close/>
              </a:path>
            </a:pathLst>
          </a:custGeom>
          <a:solidFill>
            <a:srgbClr val="1E858B"/>
          </a:solidFill>
        </p:spPr>
        <p:style>
          <a:lnRef idx="2">
            <a:schemeClr val="lt1">
              <a:hueOff val="0"/>
              <a:satOff val="0"/>
              <a:lumOff val="0"/>
              <a:alphaOff val="0"/>
            </a:schemeClr>
          </a:lnRef>
          <a:fillRef idx="1">
            <a:scrgbClr r="0" g="0" b="0"/>
          </a:fillRef>
          <a:effectRef idx="0">
            <a:schemeClr val="accent6">
              <a:tint val="99000"/>
              <a:hueOff val="0"/>
              <a:satOff val="0"/>
              <a:lumOff val="0"/>
              <a:alphaOff val="0"/>
            </a:schemeClr>
          </a:effectRef>
          <a:fontRef idx="minor">
            <a:schemeClr val="lt1"/>
          </a:fontRef>
        </p:style>
        <p:txBody>
          <a:bodyPr spcFirstLastPara="0" vert="horz" wrap="square" lIns="80094" tIns="80094" rIns="80094" bIns="80094" numCol="1" spcCol="1270" anchor="ctr" anchorCtr="0">
            <a:noAutofit/>
          </a:bodyPr>
          <a:lstStyle/>
          <a:p>
            <a:pPr algn="ctr" defTabSz="577850">
              <a:lnSpc>
                <a:spcPct val="90000"/>
              </a:lnSpc>
              <a:spcAft>
                <a:spcPct val="35000"/>
              </a:spcAft>
            </a:pPr>
            <a:r>
              <a:rPr lang="de-DE" sz="1400" b="0" dirty="0">
                <a:solidFill>
                  <a:schemeClr val="bg1"/>
                </a:solidFill>
                <a:latin typeface="Verdana" pitchFamily="34" charset="0"/>
                <a:ea typeface="Verdana" pitchFamily="34" charset="0"/>
              </a:rPr>
              <a:t>plant </a:t>
            </a:r>
            <a:r>
              <a:rPr lang="de-DE" sz="1400" b="0" dirty="0" err="1">
                <a:solidFill>
                  <a:schemeClr val="bg1"/>
                </a:solidFill>
                <a:latin typeface="Verdana" pitchFamily="34" charset="0"/>
                <a:ea typeface="Verdana" pitchFamily="34" charset="0"/>
              </a:rPr>
              <a:t>protection</a:t>
            </a:r>
            <a:r>
              <a:rPr lang="de-DE" sz="1400" b="0" dirty="0">
                <a:solidFill>
                  <a:schemeClr val="bg1"/>
                </a:solidFill>
                <a:latin typeface="Verdana" pitchFamily="34" charset="0"/>
                <a:ea typeface="Verdana" pitchFamily="34" charset="0"/>
              </a:rPr>
              <a:t> </a:t>
            </a:r>
            <a:r>
              <a:rPr lang="de-DE" sz="1400" b="0" dirty="0" err="1">
                <a:solidFill>
                  <a:schemeClr val="bg1"/>
                </a:solidFill>
                <a:latin typeface="Verdana" pitchFamily="34" charset="0"/>
                <a:ea typeface="Verdana" pitchFamily="34" charset="0"/>
              </a:rPr>
              <a:t>products</a:t>
            </a:r>
            <a:endParaRPr lang="en-US" sz="1400" b="0" dirty="0">
              <a:solidFill>
                <a:schemeClr val="bg1"/>
              </a:solidFill>
              <a:latin typeface="Verdana" pitchFamily="34" charset="0"/>
              <a:ea typeface="Verdana" pitchFamily="34" charset="0"/>
            </a:endParaRPr>
          </a:p>
        </p:txBody>
      </p:sp>
      <p:sp>
        <p:nvSpPr>
          <p:cNvPr id="15" name="Freeform 14"/>
          <p:cNvSpPr/>
          <p:nvPr/>
        </p:nvSpPr>
        <p:spPr>
          <a:xfrm>
            <a:off x="2809399" y="4502946"/>
            <a:ext cx="1127392" cy="1158302"/>
          </a:xfrm>
          <a:custGeom>
            <a:avLst/>
            <a:gdLst>
              <a:gd name="connsiteX0" fmla="*/ 0 w 1043518"/>
              <a:gd name="connsiteY0" fmla="*/ 104352 h 1806374"/>
              <a:gd name="connsiteX1" fmla="*/ 104352 w 1043518"/>
              <a:gd name="connsiteY1" fmla="*/ 0 h 1806374"/>
              <a:gd name="connsiteX2" fmla="*/ 939166 w 1043518"/>
              <a:gd name="connsiteY2" fmla="*/ 0 h 1806374"/>
              <a:gd name="connsiteX3" fmla="*/ 1043518 w 1043518"/>
              <a:gd name="connsiteY3" fmla="*/ 104352 h 1806374"/>
              <a:gd name="connsiteX4" fmla="*/ 1043518 w 1043518"/>
              <a:gd name="connsiteY4" fmla="*/ 1702022 h 1806374"/>
              <a:gd name="connsiteX5" fmla="*/ 939166 w 1043518"/>
              <a:gd name="connsiteY5" fmla="*/ 1806374 h 1806374"/>
              <a:gd name="connsiteX6" fmla="*/ 104352 w 1043518"/>
              <a:gd name="connsiteY6" fmla="*/ 1806374 h 1806374"/>
              <a:gd name="connsiteX7" fmla="*/ 0 w 1043518"/>
              <a:gd name="connsiteY7" fmla="*/ 1702022 h 1806374"/>
              <a:gd name="connsiteX8" fmla="*/ 0 w 1043518"/>
              <a:gd name="connsiteY8" fmla="*/ 104352 h 1806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518" h="1806374">
                <a:moveTo>
                  <a:pt x="0" y="104352"/>
                </a:moveTo>
                <a:cubicBezTo>
                  <a:pt x="0" y="46720"/>
                  <a:pt x="46720" y="0"/>
                  <a:pt x="104352" y="0"/>
                </a:cubicBezTo>
                <a:lnTo>
                  <a:pt x="939166" y="0"/>
                </a:lnTo>
                <a:cubicBezTo>
                  <a:pt x="996798" y="0"/>
                  <a:pt x="1043518" y="46720"/>
                  <a:pt x="1043518" y="104352"/>
                </a:cubicBezTo>
                <a:lnTo>
                  <a:pt x="1043518" y="1702022"/>
                </a:lnTo>
                <a:cubicBezTo>
                  <a:pt x="1043518" y="1759654"/>
                  <a:pt x="996798" y="1806374"/>
                  <a:pt x="939166" y="1806374"/>
                </a:cubicBezTo>
                <a:lnTo>
                  <a:pt x="104352" y="1806374"/>
                </a:lnTo>
                <a:cubicBezTo>
                  <a:pt x="46720" y="1806374"/>
                  <a:pt x="0" y="1759654"/>
                  <a:pt x="0" y="1702022"/>
                </a:cubicBezTo>
                <a:lnTo>
                  <a:pt x="0" y="104352"/>
                </a:lnTo>
                <a:close/>
              </a:path>
            </a:pathLst>
          </a:custGeom>
          <a:solidFill>
            <a:srgbClr val="1E858B"/>
          </a:solidFill>
        </p:spPr>
        <p:style>
          <a:lnRef idx="2">
            <a:schemeClr val="lt1">
              <a:hueOff val="0"/>
              <a:satOff val="0"/>
              <a:lumOff val="0"/>
              <a:alphaOff val="0"/>
            </a:schemeClr>
          </a:lnRef>
          <a:fillRef idx="1">
            <a:scrgbClr r="0" g="0" b="0"/>
          </a:fillRef>
          <a:effectRef idx="0">
            <a:schemeClr val="accent6">
              <a:tint val="99000"/>
              <a:hueOff val="0"/>
              <a:satOff val="0"/>
              <a:lumOff val="0"/>
              <a:alphaOff val="0"/>
            </a:schemeClr>
          </a:effectRef>
          <a:fontRef idx="minor">
            <a:schemeClr val="lt1"/>
          </a:fontRef>
        </p:style>
        <p:txBody>
          <a:bodyPr spcFirstLastPara="0" vert="horz" wrap="square" lIns="80094" tIns="80094" rIns="80094" bIns="80094" numCol="1" spcCol="1270" anchor="ctr" anchorCtr="0">
            <a:noAutofit/>
          </a:bodyPr>
          <a:lstStyle/>
          <a:p>
            <a:pPr lvl="0" algn="ctr" defTabSz="577850">
              <a:lnSpc>
                <a:spcPct val="90000"/>
              </a:lnSpc>
              <a:spcBef>
                <a:spcPct val="0"/>
              </a:spcBef>
              <a:spcAft>
                <a:spcPct val="35000"/>
              </a:spcAft>
            </a:pPr>
            <a:r>
              <a:rPr lang="de-DE" sz="1400" b="0" kern="1200" dirty="0" err="1">
                <a:solidFill>
                  <a:schemeClr val="bg1"/>
                </a:solidFill>
                <a:latin typeface="Verdana" pitchFamily="34" charset="0"/>
                <a:ea typeface="Verdana" pitchFamily="34" charset="0"/>
              </a:rPr>
              <a:t>animal</a:t>
            </a:r>
            <a:r>
              <a:rPr lang="de-DE" sz="1400" b="0" kern="1200" dirty="0">
                <a:solidFill>
                  <a:schemeClr val="bg1"/>
                </a:solidFill>
              </a:rPr>
              <a:t> </a:t>
            </a:r>
            <a:r>
              <a:rPr lang="de-DE" sz="1400" b="0" kern="1200" dirty="0" err="1">
                <a:solidFill>
                  <a:schemeClr val="bg1"/>
                </a:solidFill>
                <a:latin typeface="Verdana" pitchFamily="34" charset="0"/>
                <a:ea typeface="Verdana" pitchFamily="34" charset="0"/>
              </a:rPr>
              <a:t>health</a:t>
            </a:r>
            <a:endParaRPr lang="en-US" sz="1400" b="0" kern="1200" dirty="0">
              <a:solidFill>
                <a:schemeClr val="bg1"/>
              </a:solidFill>
              <a:latin typeface="Verdana" pitchFamily="34" charset="0"/>
              <a:ea typeface="Verdana" pitchFamily="34" charset="0"/>
            </a:endParaRPr>
          </a:p>
        </p:txBody>
      </p:sp>
      <p:sp>
        <p:nvSpPr>
          <p:cNvPr id="16" name="Freeform 15"/>
          <p:cNvSpPr/>
          <p:nvPr/>
        </p:nvSpPr>
        <p:spPr>
          <a:xfrm>
            <a:off x="9563421" y="4502946"/>
            <a:ext cx="1127392" cy="1158302"/>
          </a:xfrm>
          <a:custGeom>
            <a:avLst/>
            <a:gdLst>
              <a:gd name="connsiteX0" fmla="*/ 0 w 1043518"/>
              <a:gd name="connsiteY0" fmla="*/ 104352 h 1806374"/>
              <a:gd name="connsiteX1" fmla="*/ 104352 w 1043518"/>
              <a:gd name="connsiteY1" fmla="*/ 0 h 1806374"/>
              <a:gd name="connsiteX2" fmla="*/ 939166 w 1043518"/>
              <a:gd name="connsiteY2" fmla="*/ 0 h 1806374"/>
              <a:gd name="connsiteX3" fmla="*/ 1043518 w 1043518"/>
              <a:gd name="connsiteY3" fmla="*/ 104352 h 1806374"/>
              <a:gd name="connsiteX4" fmla="*/ 1043518 w 1043518"/>
              <a:gd name="connsiteY4" fmla="*/ 1702022 h 1806374"/>
              <a:gd name="connsiteX5" fmla="*/ 939166 w 1043518"/>
              <a:gd name="connsiteY5" fmla="*/ 1806374 h 1806374"/>
              <a:gd name="connsiteX6" fmla="*/ 104352 w 1043518"/>
              <a:gd name="connsiteY6" fmla="*/ 1806374 h 1806374"/>
              <a:gd name="connsiteX7" fmla="*/ 0 w 1043518"/>
              <a:gd name="connsiteY7" fmla="*/ 1702022 h 1806374"/>
              <a:gd name="connsiteX8" fmla="*/ 0 w 1043518"/>
              <a:gd name="connsiteY8" fmla="*/ 104352 h 1806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518" h="1806374">
                <a:moveTo>
                  <a:pt x="0" y="104352"/>
                </a:moveTo>
                <a:cubicBezTo>
                  <a:pt x="0" y="46720"/>
                  <a:pt x="46720" y="0"/>
                  <a:pt x="104352" y="0"/>
                </a:cubicBezTo>
                <a:lnTo>
                  <a:pt x="939166" y="0"/>
                </a:lnTo>
                <a:cubicBezTo>
                  <a:pt x="996798" y="0"/>
                  <a:pt x="1043518" y="46720"/>
                  <a:pt x="1043518" y="104352"/>
                </a:cubicBezTo>
                <a:lnTo>
                  <a:pt x="1043518" y="1702022"/>
                </a:lnTo>
                <a:cubicBezTo>
                  <a:pt x="1043518" y="1759654"/>
                  <a:pt x="996798" y="1806374"/>
                  <a:pt x="939166" y="1806374"/>
                </a:cubicBezTo>
                <a:lnTo>
                  <a:pt x="104352" y="1806374"/>
                </a:lnTo>
                <a:cubicBezTo>
                  <a:pt x="46720" y="1806374"/>
                  <a:pt x="0" y="1759654"/>
                  <a:pt x="0" y="1702022"/>
                </a:cubicBezTo>
                <a:lnTo>
                  <a:pt x="0" y="104352"/>
                </a:lnTo>
                <a:close/>
              </a:path>
            </a:pathLst>
          </a:custGeom>
          <a:solidFill>
            <a:srgbClr val="1E858B"/>
          </a:solidFill>
        </p:spPr>
        <p:style>
          <a:lnRef idx="2">
            <a:schemeClr val="lt1">
              <a:hueOff val="0"/>
              <a:satOff val="0"/>
              <a:lumOff val="0"/>
              <a:alphaOff val="0"/>
            </a:schemeClr>
          </a:lnRef>
          <a:fillRef idx="1">
            <a:scrgbClr r="0" g="0" b="0"/>
          </a:fillRef>
          <a:effectRef idx="0">
            <a:schemeClr val="accent6">
              <a:tint val="99000"/>
              <a:hueOff val="0"/>
              <a:satOff val="0"/>
              <a:lumOff val="0"/>
              <a:alphaOff val="0"/>
            </a:schemeClr>
          </a:effectRef>
          <a:fontRef idx="minor">
            <a:schemeClr val="lt1"/>
          </a:fontRef>
        </p:style>
        <p:txBody>
          <a:bodyPr spcFirstLastPara="0" vert="horz" wrap="square" lIns="80094" tIns="80094" rIns="80094" bIns="80094" numCol="1" spcCol="1270" anchor="ctr" anchorCtr="0">
            <a:noAutofit/>
          </a:bodyPr>
          <a:lstStyle/>
          <a:p>
            <a:pPr lvl="0" algn="ctr" defTabSz="577850">
              <a:lnSpc>
                <a:spcPct val="90000"/>
              </a:lnSpc>
              <a:spcBef>
                <a:spcPct val="0"/>
              </a:spcBef>
              <a:spcAft>
                <a:spcPct val="35000"/>
              </a:spcAft>
            </a:pPr>
            <a:r>
              <a:rPr lang="de-DE" sz="1400" b="0" kern="1200" dirty="0" err="1">
                <a:solidFill>
                  <a:schemeClr val="bg1"/>
                </a:solidFill>
                <a:latin typeface="Verdana" pitchFamily="34" charset="0"/>
                <a:ea typeface="Verdana" pitchFamily="34" charset="0"/>
              </a:rPr>
              <a:t>organics</a:t>
            </a:r>
            <a:endParaRPr lang="en-US" sz="1400" b="0" kern="1200" dirty="0">
              <a:solidFill>
                <a:schemeClr val="bg1"/>
              </a:solidFill>
              <a:latin typeface="Verdana" pitchFamily="34" charset="0"/>
              <a:ea typeface="Verdana" pitchFamily="34" charset="0"/>
            </a:endParaRPr>
          </a:p>
        </p:txBody>
      </p:sp>
      <p:sp>
        <p:nvSpPr>
          <p:cNvPr id="17" name="Freeform 16"/>
          <p:cNvSpPr/>
          <p:nvPr/>
        </p:nvSpPr>
        <p:spPr>
          <a:xfrm>
            <a:off x="3936266" y="4512331"/>
            <a:ext cx="1127392" cy="1158302"/>
          </a:xfrm>
          <a:custGeom>
            <a:avLst/>
            <a:gdLst>
              <a:gd name="connsiteX0" fmla="*/ 0 w 1043518"/>
              <a:gd name="connsiteY0" fmla="*/ 104352 h 1806374"/>
              <a:gd name="connsiteX1" fmla="*/ 104352 w 1043518"/>
              <a:gd name="connsiteY1" fmla="*/ 0 h 1806374"/>
              <a:gd name="connsiteX2" fmla="*/ 939166 w 1043518"/>
              <a:gd name="connsiteY2" fmla="*/ 0 h 1806374"/>
              <a:gd name="connsiteX3" fmla="*/ 1043518 w 1043518"/>
              <a:gd name="connsiteY3" fmla="*/ 104352 h 1806374"/>
              <a:gd name="connsiteX4" fmla="*/ 1043518 w 1043518"/>
              <a:gd name="connsiteY4" fmla="*/ 1702022 h 1806374"/>
              <a:gd name="connsiteX5" fmla="*/ 939166 w 1043518"/>
              <a:gd name="connsiteY5" fmla="*/ 1806374 h 1806374"/>
              <a:gd name="connsiteX6" fmla="*/ 104352 w 1043518"/>
              <a:gd name="connsiteY6" fmla="*/ 1806374 h 1806374"/>
              <a:gd name="connsiteX7" fmla="*/ 0 w 1043518"/>
              <a:gd name="connsiteY7" fmla="*/ 1702022 h 1806374"/>
              <a:gd name="connsiteX8" fmla="*/ 0 w 1043518"/>
              <a:gd name="connsiteY8" fmla="*/ 104352 h 1806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518" h="1806374">
                <a:moveTo>
                  <a:pt x="0" y="104352"/>
                </a:moveTo>
                <a:cubicBezTo>
                  <a:pt x="0" y="46720"/>
                  <a:pt x="46720" y="0"/>
                  <a:pt x="104352" y="0"/>
                </a:cubicBezTo>
                <a:lnTo>
                  <a:pt x="939166" y="0"/>
                </a:lnTo>
                <a:cubicBezTo>
                  <a:pt x="996798" y="0"/>
                  <a:pt x="1043518" y="46720"/>
                  <a:pt x="1043518" y="104352"/>
                </a:cubicBezTo>
                <a:lnTo>
                  <a:pt x="1043518" y="1702022"/>
                </a:lnTo>
                <a:cubicBezTo>
                  <a:pt x="1043518" y="1759654"/>
                  <a:pt x="996798" y="1806374"/>
                  <a:pt x="939166" y="1806374"/>
                </a:cubicBezTo>
                <a:lnTo>
                  <a:pt x="104352" y="1806374"/>
                </a:lnTo>
                <a:cubicBezTo>
                  <a:pt x="46720" y="1806374"/>
                  <a:pt x="0" y="1759654"/>
                  <a:pt x="0" y="1702022"/>
                </a:cubicBezTo>
                <a:lnTo>
                  <a:pt x="0" y="104352"/>
                </a:lnTo>
                <a:close/>
              </a:path>
            </a:pathLst>
          </a:custGeom>
          <a:solidFill>
            <a:srgbClr val="1E858B"/>
          </a:solidFill>
        </p:spPr>
        <p:style>
          <a:lnRef idx="2">
            <a:schemeClr val="lt1">
              <a:hueOff val="0"/>
              <a:satOff val="0"/>
              <a:lumOff val="0"/>
              <a:alphaOff val="0"/>
            </a:schemeClr>
          </a:lnRef>
          <a:fillRef idx="1">
            <a:scrgbClr r="0" g="0" b="0"/>
          </a:fillRef>
          <a:effectRef idx="0">
            <a:schemeClr val="accent6">
              <a:tint val="99000"/>
              <a:hueOff val="0"/>
              <a:satOff val="0"/>
              <a:lumOff val="0"/>
              <a:alphaOff val="0"/>
            </a:schemeClr>
          </a:effectRef>
          <a:fontRef idx="minor">
            <a:schemeClr val="lt1"/>
          </a:fontRef>
        </p:style>
        <p:txBody>
          <a:bodyPr spcFirstLastPara="0" vert="horz" wrap="square" lIns="80094" tIns="80094" rIns="80094" bIns="80094" numCol="1" spcCol="1270" anchor="ctr" anchorCtr="0">
            <a:noAutofit/>
          </a:bodyPr>
          <a:lstStyle/>
          <a:p>
            <a:pPr lvl="0" algn="ctr" defTabSz="577850">
              <a:lnSpc>
                <a:spcPct val="90000"/>
              </a:lnSpc>
              <a:spcBef>
                <a:spcPct val="0"/>
              </a:spcBef>
              <a:spcAft>
                <a:spcPct val="35000"/>
              </a:spcAft>
            </a:pPr>
            <a:r>
              <a:rPr lang="de-DE" sz="1400" b="0" kern="1200" dirty="0" err="1">
                <a:solidFill>
                  <a:schemeClr val="bg1"/>
                </a:solidFill>
                <a:latin typeface="Verdana" pitchFamily="34" charset="0"/>
                <a:ea typeface="Verdana" pitchFamily="34" charset="0"/>
              </a:rPr>
              <a:t>animal</a:t>
            </a:r>
            <a:r>
              <a:rPr lang="de-DE" sz="1400" b="0" kern="1200" dirty="0">
                <a:solidFill>
                  <a:schemeClr val="bg1"/>
                </a:solidFill>
                <a:latin typeface="Verdana" pitchFamily="34" charset="0"/>
                <a:ea typeface="Verdana" pitchFamily="34" charset="0"/>
              </a:rPr>
              <a:t> </a:t>
            </a:r>
            <a:r>
              <a:rPr lang="de-DE" sz="1400" b="0" kern="1200" dirty="0" err="1">
                <a:solidFill>
                  <a:schemeClr val="bg1"/>
                </a:solidFill>
                <a:latin typeface="Verdana" pitchFamily="34" charset="0"/>
                <a:ea typeface="Verdana" pitchFamily="34" charset="0"/>
              </a:rPr>
              <a:t>welfare</a:t>
            </a:r>
            <a:endParaRPr lang="en-US" sz="1400" b="0" kern="1200" dirty="0">
              <a:solidFill>
                <a:schemeClr val="bg1"/>
              </a:solidFill>
              <a:latin typeface="Verdana" pitchFamily="34" charset="0"/>
              <a:ea typeface="Verdana" pitchFamily="34" charset="0"/>
            </a:endParaRPr>
          </a:p>
        </p:txBody>
      </p:sp>
      <p:sp>
        <p:nvSpPr>
          <p:cNvPr id="18" name="Freeform 17"/>
          <p:cNvSpPr/>
          <p:nvPr/>
        </p:nvSpPr>
        <p:spPr>
          <a:xfrm>
            <a:off x="10694595" y="4478553"/>
            <a:ext cx="1127392" cy="1158302"/>
          </a:xfrm>
          <a:custGeom>
            <a:avLst/>
            <a:gdLst>
              <a:gd name="connsiteX0" fmla="*/ 0 w 1043518"/>
              <a:gd name="connsiteY0" fmla="*/ 104352 h 1806374"/>
              <a:gd name="connsiteX1" fmla="*/ 104352 w 1043518"/>
              <a:gd name="connsiteY1" fmla="*/ 0 h 1806374"/>
              <a:gd name="connsiteX2" fmla="*/ 939166 w 1043518"/>
              <a:gd name="connsiteY2" fmla="*/ 0 h 1806374"/>
              <a:gd name="connsiteX3" fmla="*/ 1043518 w 1043518"/>
              <a:gd name="connsiteY3" fmla="*/ 104352 h 1806374"/>
              <a:gd name="connsiteX4" fmla="*/ 1043518 w 1043518"/>
              <a:gd name="connsiteY4" fmla="*/ 1702022 h 1806374"/>
              <a:gd name="connsiteX5" fmla="*/ 939166 w 1043518"/>
              <a:gd name="connsiteY5" fmla="*/ 1806374 h 1806374"/>
              <a:gd name="connsiteX6" fmla="*/ 104352 w 1043518"/>
              <a:gd name="connsiteY6" fmla="*/ 1806374 h 1806374"/>
              <a:gd name="connsiteX7" fmla="*/ 0 w 1043518"/>
              <a:gd name="connsiteY7" fmla="*/ 1702022 h 1806374"/>
              <a:gd name="connsiteX8" fmla="*/ 0 w 1043518"/>
              <a:gd name="connsiteY8" fmla="*/ 104352 h 1806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518" h="1806374">
                <a:moveTo>
                  <a:pt x="0" y="104352"/>
                </a:moveTo>
                <a:cubicBezTo>
                  <a:pt x="0" y="46720"/>
                  <a:pt x="46720" y="0"/>
                  <a:pt x="104352" y="0"/>
                </a:cubicBezTo>
                <a:lnTo>
                  <a:pt x="939166" y="0"/>
                </a:lnTo>
                <a:cubicBezTo>
                  <a:pt x="996798" y="0"/>
                  <a:pt x="1043518" y="46720"/>
                  <a:pt x="1043518" y="104352"/>
                </a:cubicBezTo>
                <a:lnTo>
                  <a:pt x="1043518" y="1702022"/>
                </a:lnTo>
                <a:cubicBezTo>
                  <a:pt x="1043518" y="1759654"/>
                  <a:pt x="996798" y="1806374"/>
                  <a:pt x="939166" y="1806374"/>
                </a:cubicBezTo>
                <a:lnTo>
                  <a:pt x="104352" y="1806374"/>
                </a:lnTo>
                <a:cubicBezTo>
                  <a:pt x="46720" y="1806374"/>
                  <a:pt x="0" y="1759654"/>
                  <a:pt x="0" y="1702022"/>
                </a:cubicBezTo>
                <a:lnTo>
                  <a:pt x="0" y="104352"/>
                </a:lnTo>
                <a:close/>
              </a:path>
            </a:pathLst>
          </a:custGeom>
          <a:solidFill>
            <a:srgbClr val="1E858B"/>
          </a:solidFill>
        </p:spPr>
        <p:style>
          <a:lnRef idx="2">
            <a:schemeClr val="lt1">
              <a:hueOff val="0"/>
              <a:satOff val="0"/>
              <a:lumOff val="0"/>
              <a:alphaOff val="0"/>
            </a:schemeClr>
          </a:lnRef>
          <a:fillRef idx="1">
            <a:scrgbClr r="0" g="0" b="0"/>
          </a:fillRef>
          <a:effectRef idx="0">
            <a:schemeClr val="accent6">
              <a:tint val="99000"/>
              <a:hueOff val="0"/>
              <a:satOff val="0"/>
              <a:lumOff val="0"/>
              <a:alphaOff val="0"/>
            </a:schemeClr>
          </a:effectRef>
          <a:fontRef idx="minor">
            <a:schemeClr val="lt1"/>
          </a:fontRef>
        </p:style>
        <p:txBody>
          <a:bodyPr spcFirstLastPara="0" vert="horz" wrap="square" lIns="80094" tIns="80094" rIns="80094" bIns="80094" numCol="1" spcCol="1270" anchor="ctr" anchorCtr="0">
            <a:noAutofit/>
          </a:bodyPr>
          <a:lstStyle/>
          <a:p>
            <a:pPr lvl="0" algn="ctr" defTabSz="577850">
              <a:lnSpc>
                <a:spcPct val="90000"/>
              </a:lnSpc>
              <a:spcBef>
                <a:spcPct val="0"/>
              </a:spcBef>
              <a:spcAft>
                <a:spcPct val="35000"/>
              </a:spcAft>
            </a:pPr>
            <a:r>
              <a:rPr lang="de-DE" sz="1400" b="0" kern="1200" dirty="0">
                <a:solidFill>
                  <a:schemeClr val="bg1"/>
                </a:solidFill>
                <a:latin typeface="Verdana" pitchFamily="34" charset="0"/>
                <a:ea typeface="Verdana" pitchFamily="34" charset="0"/>
              </a:rPr>
              <a:t>PDO, PGI, TSG</a:t>
            </a:r>
            <a:endParaRPr lang="en-US" sz="1400" b="0" kern="1200" dirty="0">
              <a:solidFill>
                <a:schemeClr val="bg1"/>
              </a:solidFill>
              <a:latin typeface="Verdana" pitchFamily="34" charset="0"/>
              <a:ea typeface="Verdana" pitchFamily="34" charset="0"/>
            </a:endParaRPr>
          </a:p>
        </p:txBody>
      </p:sp>
      <p:sp>
        <p:nvSpPr>
          <p:cNvPr id="5" name="Explosion 2 4"/>
          <p:cNvSpPr/>
          <p:nvPr/>
        </p:nvSpPr>
        <p:spPr>
          <a:xfrm>
            <a:off x="9322830" y="3005589"/>
            <a:ext cx="2830286" cy="1309007"/>
          </a:xfrm>
          <a:prstGeom prst="irregularSeal2">
            <a:avLst/>
          </a:prstGeom>
          <a:solidFill>
            <a:srgbClr val="FFFF00"/>
          </a:solidFill>
          <a:ln>
            <a:solidFill>
              <a:srgbClr val="133176"/>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r>
              <a:rPr lang="en-IE" sz="1100" b="0" dirty="0">
                <a:solidFill>
                  <a:srgbClr val="004494"/>
                </a:solidFill>
                <a:latin typeface="Verdana" pitchFamily="34" charset="0"/>
                <a:ea typeface="Verdana" pitchFamily="34" charset="0"/>
              </a:rPr>
              <a:t>Extended scope</a:t>
            </a:r>
          </a:p>
          <a:p>
            <a:pPr algn="ctr" defTabSz="457200" fontAlgn="auto">
              <a:spcBef>
                <a:spcPts val="0"/>
              </a:spcBef>
              <a:spcAft>
                <a:spcPts val="0"/>
              </a:spcAft>
            </a:pPr>
            <a:r>
              <a:rPr lang="en-IE" sz="1100" dirty="0">
                <a:solidFill>
                  <a:schemeClr val="tx1"/>
                </a:solidFill>
                <a:latin typeface="Verdana" pitchFamily="34" charset="0"/>
                <a:ea typeface="Verdana" pitchFamily="34" charset="0"/>
              </a:rPr>
              <a:t>OCR Art  2(1) </a:t>
            </a:r>
          </a:p>
        </p:txBody>
      </p:sp>
      <p:sp>
        <p:nvSpPr>
          <p:cNvPr id="4" name="Rectangle 3"/>
          <p:cNvSpPr/>
          <p:nvPr/>
        </p:nvSpPr>
        <p:spPr>
          <a:xfrm>
            <a:off x="2091732" y="2066186"/>
            <a:ext cx="8064896" cy="646331"/>
          </a:xfrm>
          <a:prstGeom prst="rect">
            <a:avLst/>
          </a:prstGeom>
        </p:spPr>
        <p:txBody>
          <a:bodyPr wrap="square">
            <a:spAutoFit/>
          </a:bodyPr>
          <a:lstStyle/>
          <a:p>
            <a:pPr lvl="0" algn="ctr"/>
            <a:r>
              <a:rPr lang="en-GB" altLang="en-US" b="0" i="1" kern="0" dirty="0">
                <a:solidFill>
                  <a:srgbClr val="0F5494"/>
                </a:solidFill>
                <a:latin typeface="Verdana" pitchFamily="34" charset="0"/>
                <a:ea typeface="Verdana" pitchFamily="34" charset="0"/>
              </a:rPr>
              <a:t>a harmonised framework for the organisation of official controls and official activities along the entire </a:t>
            </a:r>
            <a:r>
              <a:rPr lang="en-GB" altLang="en-US" b="0" i="1" kern="0" dirty="0" err="1">
                <a:solidFill>
                  <a:srgbClr val="0F5494"/>
                </a:solidFill>
                <a:latin typeface="Verdana" pitchFamily="34" charset="0"/>
                <a:ea typeface="Verdana" pitchFamily="34" charset="0"/>
              </a:rPr>
              <a:t>agri</a:t>
            </a:r>
            <a:r>
              <a:rPr lang="en-GB" altLang="en-US" b="0" i="1" kern="0" dirty="0">
                <a:solidFill>
                  <a:srgbClr val="0F5494"/>
                </a:solidFill>
                <a:latin typeface="Verdana" pitchFamily="34" charset="0"/>
                <a:ea typeface="Verdana" pitchFamily="34" charset="0"/>
              </a:rPr>
              <a:t>-food chain</a:t>
            </a:r>
            <a:endParaRPr lang="en-US" dirty="0">
              <a:solidFill>
                <a:srgbClr val="0F5494"/>
              </a:solidFill>
              <a:latin typeface="Verdana" pitchFamily="34" charset="0"/>
              <a:ea typeface="Verdana" pitchFamily="34" charset="0"/>
            </a:endParaRPr>
          </a:p>
        </p:txBody>
      </p:sp>
      <p:sp>
        <p:nvSpPr>
          <p:cNvPr id="19" name="Explosion 2 23">
            <a:extLst>
              <a:ext uri="{FF2B5EF4-FFF2-40B4-BE49-F238E27FC236}">
                <a16:creationId xmlns:a16="http://schemas.microsoft.com/office/drawing/2014/main" id="{98337509-864C-4B6A-BB39-16B8E51280F1}"/>
              </a:ext>
            </a:extLst>
          </p:cNvPr>
          <p:cNvSpPr/>
          <p:nvPr/>
        </p:nvSpPr>
        <p:spPr>
          <a:xfrm>
            <a:off x="10687031" y="4334973"/>
            <a:ext cx="1127392" cy="406400"/>
          </a:xfrm>
          <a:prstGeom prst="irregularSeal2">
            <a:avLst/>
          </a:prstGeom>
          <a:solidFill>
            <a:srgbClr val="FFFF0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457200" rtl="0" eaLnBrk="0" fontAlgn="auto" latinLnBrk="0" hangingPunct="0">
              <a:lnSpc>
                <a:spcPct val="100000"/>
              </a:lnSpc>
              <a:spcBef>
                <a:spcPts val="0"/>
              </a:spcBef>
              <a:spcAft>
                <a:spcPts val="0"/>
              </a:spcAft>
              <a:buClrTx/>
              <a:buSzTx/>
              <a:buFontTx/>
              <a:buNone/>
              <a:tabLst/>
              <a:defRPr/>
            </a:pPr>
            <a:r>
              <a:rPr kumimoji="0" lang="fr-BE" sz="800" b="1" i="0" u="none" strike="noStrike" kern="1200" cap="none" spc="0" normalizeH="0" baseline="0" noProof="0" dirty="0">
                <a:ln>
                  <a:noFill/>
                </a:ln>
                <a:solidFill>
                  <a:srgbClr val="000000"/>
                </a:solidFill>
                <a:effectLst/>
                <a:uLnTx/>
                <a:uFillTx/>
                <a:latin typeface="Verdana"/>
                <a:ea typeface="ＭＳ Ｐゴシック"/>
                <a:cs typeface="Verdana"/>
              </a:rPr>
              <a:t>NEW</a:t>
            </a:r>
            <a:endParaRPr kumimoji="0" lang="en-GB" sz="800" b="1" i="0" u="none" strike="noStrike" kern="1200" cap="none" spc="0" normalizeH="0" baseline="0" noProof="0" dirty="0">
              <a:ln>
                <a:noFill/>
              </a:ln>
              <a:solidFill>
                <a:srgbClr val="000000"/>
              </a:solidFill>
              <a:effectLst/>
              <a:uLnTx/>
              <a:uFillTx/>
              <a:latin typeface="Verdana"/>
              <a:ea typeface="ＭＳ Ｐゴシック"/>
              <a:cs typeface="Verdana"/>
            </a:endParaRPr>
          </a:p>
        </p:txBody>
      </p:sp>
      <p:sp>
        <p:nvSpPr>
          <p:cNvPr id="20" name="Explosion 2 23">
            <a:extLst>
              <a:ext uri="{FF2B5EF4-FFF2-40B4-BE49-F238E27FC236}">
                <a16:creationId xmlns:a16="http://schemas.microsoft.com/office/drawing/2014/main" id="{ED3C6CE9-C2C3-4034-9524-30D20EBAE5D1}"/>
              </a:ext>
            </a:extLst>
          </p:cNvPr>
          <p:cNvSpPr/>
          <p:nvPr/>
        </p:nvSpPr>
        <p:spPr>
          <a:xfrm>
            <a:off x="9559639" y="4358059"/>
            <a:ext cx="1127392" cy="406400"/>
          </a:xfrm>
          <a:prstGeom prst="irregularSeal2">
            <a:avLst/>
          </a:prstGeom>
          <a:solidFill>
            <a:srgbClr val="FFFF0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457200" rtl="0" eaLnBrk="0" fontAlgn="auto" latinLnBrk="0" hangingPunct="0">
              <a:lnSpc>
                <a:spcPct val="100000"/>
              </a:lnSpc>
              <a:spcBef>
                <a:spcPts val="0"/>
              </a:spcBef>
              <a:spcAft>
                <a:spcPts val="0"/>
              </a:spcAft>
              <a:buClrTx/>
              <a:buSzTx/>
              <a:buFontTx/>
              <a:buNone/>
              <a:tabLst/>
              <a:defRPr/>
            </a:pPr>
            <a:r>
              <a:rPr kumimoji="0" lang="fr-BE" sz="800" b="1" i="0" u="none" strike="noStrike" kern="1200" cap="none" spc="0" normalizeH="0" baseline="0" noProof="0" dirty="0">
                <a:ln>
                  <a:noFill/>
                </a:ln>
                <a:solidFill>
                  <a:srgbClr val="000000"/>
                </a:solidFill>
                <a:effectLst/>
                <a:uLnTx/>
                <a:uFillTx/>
                <a:latin typeface="Verdana"/>
                <a:ea typeface="ＭＳ Ｐゴシック"/>
                <a:cs typeface="Verdana"/>
              </a:rPr>
              <a:t>NEW</a:t>
            </a:r>
            <a:endParaRPr kumimoji="0" lang="en-GB" sz="800" b="1" i="0" u="none" strike="noStrike" kern="1200" cap="none" spc="0" normalizeH="0" baseline="0" noProof="0" dirty="0">
              <a:ln>
                <a:noFill/>
              </a:ln>
              <a:solidFill>
                <a:srgbClr val="000000"/>
              </a:solidFill>
              <a:effectLst/>
              <a:uLnTx/>
              <a:uFillTx/>
              <a:latin typeface="Verdana"/>
              <a:ea typeface="ＭＳ Ｐゴシック"/>
              <a:cs typeface="Verdana"/>
            </a:endParaRPr>
          </a:p>
        </p:txBody>
      </p:sp>
      <p:sp>
        <p:nvSpPr>
          <p:cNvPr id="21" name="Explosion 2 23">
            <a:extLst>
              <a:ext uri="{FF2B5EF4-FFF2-40B4-BE49-F238E27FC236}">
                <a16:creationId xmlns:a16="http://schemas.microsoft.com/office/drawing/2014/main" id="{C0780996-6563-4B43-B4D8-1193A8F862F0}"/>
              </a:ext>
            </a:extLst>
          </p:cNvPr>
          <p:cNvSpPr/>
          <p:nvPr/>
        </p:nvSpPr>
        <p:spPr>
          <a:xfrm>
            <a:off x="8446003" y="4346859"/>
            <a:ext cx="1127392" cy="406400"/>
          </a:xfrm>
          <a:prstGeom prst="irregularSeal2">
            <a:avLst/>
          </a:prstGeom>
          <a:solidFill>
            <a:srgbClr val="FFFF0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457200" rtl="0" eaLnBrk="0" fontAlgn="auto" latinLnBrk="0" hangingPunct="0">
              <a:lnSpc>
                <a:spcPct val="100000"/>
              </a:lnSpc>
              <a:spcBef>
                <a:spcPts val="0"/>
              </a:spcBef>
              <a:spcAft>
                <a:spcPts val="0"/>
              </a:spcAft>
              <a:buClrTx/>
              <a:buSzTx/>
              <a:buFontTx/>
              <a:buNone/>
              <a:tabLst/>
              <a:defRPr/>
            </a:pPr>
            <a:r>
              <a:rPr kumimoji="0" lang="fr-BE" sz="800" b="1" i="0" u="none" strike="noStrike" kern="1200" cap="none" spc="0" normalizeH="0" baseline="0" noProof="0" dirty="0">
                <a:ln>
                  <a:noFill/>
                </a:ln>
                <a:solidFill>
                  <a:srgbClr val="000000"/>
                </a:solidFill>
                <a:effectLst/>
                <a:uLnTx/>
                <a:uFillTx/>
                <a:latin typeface="Verdana"/>
                <a:ea typeface="ＭＳ Ｐゴシック"/>
                <a:cs typeface="Verdana"/>
              </a:rPr>
              <a:t>NEW</a:t>
            </a:r>
            <a:endParaRPr kumimoji="0" lang="en-GB" sz="800" b="1" i="0" u="none" strike="noStrike" kern="1200" cap="none" spc="0" normalizeH="0" baseline="0" noProof="0" dirty="0">
              <a:ln>
                <a:noFill/>
              </a:ln>
              <a:solidFill>
                <a:srgbClr val="000000"/>
              </a:solidFill>
              <a:effectLst/>
              <a:uLnTx/>
              <a:uFillTx/>
              <a:latin typeface="Verdana"/>
              <a:ea typeface="ＭＳ Ｐゴシック"/>
              <a:cs typeface="Verdana"/>
            </a:endParaRPr>
          </a:p>
        </p:txBody>
      </p:sp>
      <p:sp>
        <p:nvSpPr>
          <p:cNvPr id="22" name="Explosion 2 23">
            <a:extLst>
              <a:ext uri="{FF2B5EF4-FFF2-40B4-BE49-F238E27FC236}">
                <a16:creationId xmlns:a16="http://schemas.microsoft.com/office/drawing/2014/main" id="{27D048FB-EB33-4D46-AD4E-CF0B716ED872}"/>
              </a:ext>
            </a:extLst>
          </p:cNvPr>
          <p:cNvSpPr/>
          <p:nvPr/>
        </p:nvSpPr>
        <p:spPr>
          <a:xfrm>
            <a:off x="7310033" y="4334973"/>
            <a:ext cx="1127392" cy="406400"/>
          </a:xfrm>
          <a:prstGeom prst="irregularSeal2">
            <a:avLst/>
          </a:prstGeom>
          <a:solidFill>
            <a:srgbClr val="FFFF0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457200" rtl="0" eaLnBrk="0" fontAlgn="auto" latinLnBrk="0" hangingPunct="0">
              <a:lnSpc>
                <a:spcPct val="100000"/>
              </a:lnSpc>
              <a:spcBef>
                <a:spcPts val="0"/>
              </a:spcBef>
              <a:spcAft>
                <a:spcPts val="0"/>
              </a:spcAft>
              <a:buClrTx/>
              <a:buSzTx/>
              <a:buFontTx/>
              <a:buNone/>
              <a:tabLst/>
              <a:defRPr/>
            </a:pPr>
            <a:r>
              <a:rPr kumimoji="0" lang="fr-BE" sz="800" b="1" i="0" u="none" strike="noStrike" kern="1200" cap="none" spc="0" normalizeH="0" baseline="0" noProof="0" dirty="0">
                <a:ln>
                  <a:noFill/>
                </a:ln>
                <a:solidFill>
                  <a:srgbClr val="000000"/>
                </a:solidFill>
                <a:effectLst/>
                <a:uLnTx/>
                <a:uFillTx/>
                <a:latin typeface="Verdana"/>
                <a:ea typeface="ＭＳ Ｐゴシック"/>
                <a:cs typeface="Verdana"/>
              </a:rPr>
              <a:t>NEW</a:t>
            </a:r>
            <a:endParaRPr kumimoji="0" lang="en-GB" sz="800" b="1" i="0" u="none" strike="noStrike" kern="1200" cap="none" spc="0" normalizeH="0" baseline="0" noProof="0" dirty="0">
              <a:ln>
                <a:noFill/>
              </a:ln>
              <a:solidFill>
                <a:srgbClr val="000000"/>
              </a:solidFill>
              <a:effectLst/>
              <a:uLnTx/>
              <a:uFillTx/>
              <a:latin typeface="Verdana"/>
              <a:ea typeface="ＭＳ Ｐゴシック"/>
              <a:cs typeface="Verdana"/>
            </a:endParaRPr>
          </a:p>
        </p:txBody>
      </p:sp>
      <p:sp>
        <p:nvSpPr>
          <p:cNvPr id="23" name="Explosion 2 23">
            <a:extLst>
              <a:ext uri="{FF2B5EF4-FFF2-40B4-BE49-F238E27FC236}">
                <a16:creationId xmlns:a16="http://schemas.microsoft.com/office/drawing/2014/main" id="{8CF073D5-BC54-452F-9135-86DE59C29AEE}"/>
              </a:ext>
            </a:extLst>
          </p:cNvPr>
          <p:cNvSpPr/>
          <p:nvPr/>
        </p:nvSpPr>
        <p:spPr>
          <a:xfrm>
            <a:off x="6227047" y="4335866"/>
            <a:ext cx="1127392" cy="406400"/>
          </a:xfrm>
          <a:prstGeom prst="irregularSeal2">
            <a:avLst/>
          </a:prstGeom>
          <a:solidFill>
            <a:srgbClr val="FFFF0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457200" rtl="0" eaLnBrk="0" fontAlgn="auto" latinLnBrk="0" hangingPunct="0">
              <a:lnSpc>
                <a:spcPct val="100000"/>
              </a:lnSpc>
              <a:spcBef>
                <a:spcPts val="0"/>
              </a:spcBef>
              <a:spcAft>
                <a:spcPts val="0"/>
              </a:spcAft>
              <a:buClrTx/>
              <a:buSzTx/>
              <a:buFontTx/>
              <a:buNone/>
              <a:tabLst/>
              <a:defRPr/>
            </a:pPr>
            <a:r>
              <a:rPr kumimoji="0" lang="fr-BE" sz="800" b="1" i="0" u="none" strike="noStrike" kern="1200" cap="none" spc="0" normalizeH="0" baseline="0" noProof="0" dirty="0">
                <a:ln>
                  <a:noFill/>
                </a:ln>
                <a:solidFill>
                  <a:srgbClr val="000000"/>
                </a:solidFill>
                <a:effectLst/>
                <a:uLnTx/>
                <a:uFillTx/>
                <a:latin typeface="Verdana"/>
                <a:ea typeface="ＭＳ Ｐゴシック"/>
                <a:cs typeface="Verdana"/>
              </a:rPr>
              <a:t>NEW</a:t>
            </a:r>
            <a:endParaRPr kumimoji="0" lang="en-GB" sz="800" b="1" i="0" u="none" strike="noStrike" kern="1200" cap="none" spc="0" normalizeH="0" baseline="0" noProof="0" dirty="0">
              <a:ln>
                <a:noFill/>
              </a:ln>
              <a:solidFill>
                <a:srgbClr val="000000"/>
              </a:solidFill>
              <a:effectLst/>
              <a:uLnTx/>
              <a:uFillTx/>
              <a:latin typeface="Verdana"/>
              <a:ea typeface="ＭＳ Ｐゴシック"/>
              <a:cs typeface="Verdana"/>
            </a:endParaRPr>
          </a:p>
        </p:txBody>
      </p:sp>
      <p:sp>
        <p:nvSpPr>
          <p:cNvPr id="24" name="Explosion 2 23">
            <a:extLst>
              <a:ext uri="{FF2B5EF4-FFF2-40B4-BE49-F238E27FC236}">
                <a16:creationId xmlns:a16="http://schemas.microsoft.com/office/drawing/2014/main" id="{7CE36AAA-6DBA-427E-BDF9-F6C31141CF21}"/>
              </a:ext>
            </a:extLst>
          </p:cNvPr>
          <p:cNvSpPr/>
          <p:nvPr/>
        </p:nvSpPr>
        <p:spPr>
          <a:xfrm>
            <a:off x="5076768" y="4358059"/>
            <a:ext cx="1127392" cy="406400"/>
          </a:xfrm>
          <a:prstGeom prst="irregularSeal2">
            <a:avLst/>
          </a:prstGeom>
          <a:solidFill>
            <a:srgbClr val="FFFF0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457200" rtl="0" eaLnBrk="0" fontAlgn="auto" latinLnBrk="0" hangingPunct="0">
              <a:lnSpc>
                <a:spcPct val="100000"/>
              </a:lnSpc>
              <a:spcBef>
                <a:spcPts val="0"/>
              </a:spcBef>
              <a:spcAft>
                <a:spcPts val="0"/>
              </a:spcAft>
              <a:buClrTx/>
              <a:buSzTx/>
              <a:buFontTx/>
              <a:buNone/>
              <a:tabLst/>
              <a:defRPr/>
            </a:pPr>
            <a:r>
              <a:rPr kumimoji="0" lang="fr-BE" sz="800" b="1" i="0" u="none" strike="noStrike" kern="1200" cap="none" spc="0" normalizeH="0" baseline="0" noProof="0" dirty="0">
                <a:ln>
                  <a:noFill/>
                </a:ln>
                <a:solidFill>
                  <a:srgbClr val="000000"/>
                </a:solidFill>
                <a:effectLst/>
                <a:uLnTx/>
                <a:uFillTx/>
                <a:latin typeface="Verdana"/>
                <a:ea typeface="ＭＳ Ｐゴシック"/>
                <a:cs typeface="Verdana"/>
              </a:rPr>
              <a:t>NEW</a:t>
            </a:r>
            <a:endParaRPr kumimoji="0" lang="en-GB" sz="800" b="1" i="0" u="none" strike="noStrike" kern="1200" cap="none" spc="0" normalizeH="0" baseline="0" noProof="0" dirty="0">
              <a:ln>
                <a:noFill/>
              </a:ln>
              <a:solidFill>
                <a:srgbClr val="000000"/>
              </a:solidFill>
              <a:effectLst/>
              <a:uLnTx/>
              <a:uFillTx/>
              <a:latin typeface="Verdana"/>
              <a:ea typeface="ＭＳ Ｐゴシック"/>
              <a:cs typeface="Verdana"/>
            </a:endParaRPr>
          </a:p>
        </p:txBody>
      </p:sp>
      <p:sp>
        <p:nvSpPr>
          <p:cNvPr id="25" name="Oval 24">
            <a:extLst>
              <a:ext uri="{FF2B5EF4-FFF2-40B4-BE49-F238E27FC236}">
                <a16:creationId xmlns:a16="http://schemas.microsoft.com/office/drawing/2014/main" id="{A6BFFBD2-A0E2-46A3-B82F-4FCBB37C7A8B}"/>
              </a:ext>
            </a:extLst>
          </p:cNvPr>
          <p:cNvSpPr/>
          <p:nvPr/>
        </p:nvSpPr>
        <p:spPr>
          <a:xfrm>
            <a:off x="514029" y="2534514"/>
            <a:ext cx="1521343" cy="684957"/>
          </a:xfrm>
          <a:prstGeom prst="ellipse">
            <a:avLst/>
          </a:prstGeom>
          <a:solidFill>
            <a:srgbClr val="FFFF0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pPr>
            <a:r>
              <a:rPr lang="en-IE" sz="1400" b="0" dirty="0">
                <a:solidFill>
                  <a:schemeClr val="tx1"/>
                </a:solidFill>
                <a:latin typeface="Verdana" pitchFamily="34" charset="0"/>
                <a:ea typeface="Verdana" pitchFamily="34" charset="0"/>
              </a:rPr>
              <a:t>since 12/2019</a:t>
            </a:r>
          </a:p>
        </p:txBody>
      </p:sp>
    </p:spTree>
    <p:extLst>
      <p:ext uri="{BB962C8B-B14F-4D97-AF65-F5344CB8AC3E}">
        <p14:creationId xmlns:p14="http://schemas.microsoft.com/office/powerpoint/2010/main" val="8356253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29594-ED17-45B5-A2B1-9F089B8D987C}"/>
              </a:ext>
            </a:extLst>
          </p:cNvPr>
          <p:cNvSpPr>
            <a:spLocks noGrp="1"/>
          </p:cNvSpPr>
          <p:nvPr>
            <p:ph type="title"/>
          </p:nvPr>
        </p:nvSpPr>
        <p:spPr>
          <a:xfrm>
            <a:off x="567189" y="1468582"/>
            <a:ext cx="10972800" cy="608793"/>
          </a:xfrm>
        </p:spPr>
        <p:txBody>
          <a:bodyPr>
            <a:normAutofit/>
          </a:bodyPr>
          <a:lstStyle/>
          <a:p>
            <a:pPr algn="ctr"/>
            <a:r>
              <a:rPr lang="en-IE" sz="3200" b="1" dirty="0">
                <a:solidFill>
                  <a:schemeClr val="accent5">
                    <a:lumMod val="50000"/>
                  </a:schemeClr>
                </a:solidFill>
              </a:rPr>
              <a:t>Conclusions (1)</a:t>
            </a:r>
          </a:p>
        </p:txBody>
      </p:sp>
      <p:sp>
        <p:nvSpPr>
          <p:cNvPr id="3" name="Content Placeholder 2">
            <a:extLst>
              <a:ext uri="{FF2B5EF4-FFF2-40B4-BE49-F238E27FC236}">
                <a16:creationId xmlns:a16="http://schemas.microsoft.com/office/drawing/2014/main" id="{87DE3047-D96C-4273-8100-355A58880370}"/>
              </a:ext>
            </a:extLst>
          </p:cNvPr>
          <p:cNvSpPr>
            <a:spLocks noGrp="1"/>
          </p:cNvSpPr>
          <p:nvPr>
            <p:ph idx="1"/>
          </p:nvPr>
        </p:nvSpPr>
        <p:spPr>
          <a:xfrm>
            <a:off x="419101" y="2077375"/>
            <a:ext cx="11120888" cy="4296792"/>
          </a:xfrm>
        </p:spPr>
        <p:txBody>
          <a:bodyPr>
            <a:normAutofit/>
          </a:bodyPr>
          <a:lstStyle/>
          <a:p>
            <a:r>
              <a:rPr lang="en-US" b="1" dirty="0">
                <a:solidFill>
                  <a:schemeClr val="accent5">
                    <a:lumMod val="50000"/>
                  </a:schemeClr>
                </a:solidFill>
                <a:effectLst/>
              </a:rPr>
              <a:t>Article 11 of Regulation (EC) No 178/2002 </a:t>
            </a:r>
            <a:r>
              <a:rPr lang="en-US" dirty="0">
                <a:solidFill>
                  <a:schemeClr val="accent5">
                    <a:lumMod val="50000"/>
                  </a:schemeClr>
                </a:solidFill>
                <a:effectLst/>
              </a:rPr>
              <a:t>requires that any food imported into the EU comply with the relevant food </a:t>
            </a:r>
            <a:r>
              <a:rPr lang="en-US" b="1" dirty="0">
                <a:solidFill>
                  <a:schemeClr val="accent5">
                    <a:lumMod val="50000"/>
                  </a:schemeClr>
                </a:solidFill>
                <a:effectLst/>
              </a:rPr>
              <a:t>safety requirements.</a:t>
            </a:r>
            <a:endParaRPr lang="en-IE" dirty="0">
              <a:solidFill>
                <a:schemeClr val="accent5">
                  <a:lumMod val="50000"/>
                </a:schemeClr>
              </a:solidFill>
            </a:endParaRPr>
          </a:p>
          <a:p>
            <a:r>
              <a:rPr lang="en-IE" b="1" dirty="0">
                <a:solidFill>
                  <a:schemeClr val="accent5">
                    <a:lumMod val="50000"/>
                  </a:schemeClr>
                </a:solidFill>
              </a:rPr>
              <a:t>Official controls </a:t>
            </a:r>
            <a:r>
              <a:rPr lang="en-IE" dirty="0">
                <a:solidFill>
                  <a:schemeClr val="accent5">
                    <a:lumMod val="50000"/>
                  </a:schemeClr>
                </a:solidFill>
              </a:rPr>
              <a:t>on products of non-animal origin </a:t>
            </a:r>
            <a:r>
              <a:rPr lang="en-IE" b="1" dirty="0">
                <a:solidFill>
                  <a:schemeClr val="accent5">
                    <a:lumMod val="50000"/>
                  </a:schemeClr>
                </a:solidFill>
              </a:rPr>
              <a:t>normally are performed by MS in market as ‘low risk products’.</a:t>
            </a:r>
          </a:p>
          <a:p>
            <a:r>
              <a:rPr lang="en-IE" b="1" dirty="0">
                <a:solidFill>
                  <a:schemeClr val="accent5">
                    <a:lumMod val="50000"/>
                  </a:schemeClr>
                </a:solidFill>
              </a:rPr>
              <a:t>Regulation (EU) 2019/1793 lists commodities </a:t>
            </a:r>
            <a:r>
              <a:rPr lang="en-IE" dirty="0">
                <a:solidFill>
                  <a:schemeClr val="accent5">
                    <a:lumMod val="50000"/>
                  </a:schemeClr>
                </a:solidFill>
              </a:rPr>
              <a:t>based on non-compliances detected by MSs during their official controls in market </a:t>
            </a:r>
            <a:r>
              <a:rPr lang="en-IE" b="1" dirty="0">
                <a:solidFill>
                  <a:schemeClr val="accent5">
                    <a:lumMod val="50000"/>
                  </a:schemeClr>
                </a:solidFill>
              </a:rPr>
              <a:t>(‘high risk products’).</a:t>
            </a:r>
          </a:p>
        </p:txBody>
      </p:sp>
    </p:spTree>
    <p:extLst>
      <p:ext uri="{BB962C8B-B14F-4D97-AF65-F5344CB8AC3E}">
        <p14:creationId xmlns:p14="http://schemas.microsoft.com/office/powerpoint/2010/main" val="22489808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29594-ED17-45B5-A2B1-9F089B8D987C}"/>
              </a:ext>
            </a:extLst>
          </p:cNvPr>
          <p:cNvSpPr>
            <a:spLocks noGrp="1"/>
          </p:cNvSpPr>
          <p:nvPr>
            <p:ph type="title"/>
          </p:nvPr>
        </p:nvSpPr>
        <p:spPr>
          <a:xfrm>
            <a:off x="567189" y="1114426"/>
            <a:ext cx="10972800" cy="685799"/>
          </a:xfrm>
        </p:spPr>
        <p:txBody>
          <a:bodyPr>
            <a:normAutofit/>
          </a:bodyPr>
          <a:lstStyle/>
          <a:p>
            <a:pPr algn="ctr"/>
            <a:r>
              <a:rPr lang="en-IE" sz="3200" b="1" dirty="0">
                <a:solidFill>
                  <a:schemeClr val="accent5">
                    <a:lumMod val="50000"/>
                  </a:schemeClr>
                </a:solidFill>
              </a:rPr>
              <a:t>Conclusions (2)</a:t>
            </a:r>
          </a:p>
        </p:txBody>
      </p:sp>
      <p:sp>
        <p:nvSpPr>
          <p:cNvPr id="3" name="Content Placeholder 2">
            <a:extLst>
              <a:ext uri="{FF2B5EF4-FFF2-40B4-BE49-F238E27FC236}">
                <a16:creationId xmlns:a16="http://schemas.microsoft.com/office/drawing/2014/main" id="{87DE3047-D96C-4273-8100-355A58880370}"/>
              </a:ext>
            </a:extLst>
          </p:cNvPr>
          <p:cNvSpPr>
            <a:spLocks noGrp="1"/>
          </p:cNvSpPr>
          <p:nvPr>
            <p:ph idx="1"/>
          </p:nvPr>
        </p:nvSpPr>
        <p:spPr>
          <a:xfrm>
            <a:off x="567188" y="1895475"/>
            <a:ext cx="10972800" cy="4478692"/>
          </a:xfrm>
        </p:spPr>
        <p:txBody>
          <a:bodyPr>
            <a:normAutofit/>
          </a:bodyPr>
          <a:lstStyle/>
          <a:p>
            <a:r>
              <a:rPr lang="en-IE" dirty="0">
                <a:solidFill>
                  <a:schemeClr val="accent5">
                    <a:lumMod val="50000"/>
                  </a:schemeClr>
                </a:solidFill>
              </a:rPr>
              <a:t>Regulation (EU) 2019/1793 has been </a:t>
            </a:r>
            <a:r>
              <a:rPr lang="en-IE" b="1" dirty="0">
                <a:solidFill>
                  <a:schemeClr val="accent5">
                    <a:lumMod val="50000"/>
                  </a:schemeClr>
                </a:solidFill>
              </a:rPr>
              <a:t>regularly reviewed </a:t>
            </a:r>
            <a:r>
              <a:rPr lang="en-IE" dirty="0">
                <a:solidFill>
                  <a:schemeClr val="accent5">
                    <a:lumMod val="50000"/>
                  </a:schemeClr>
                </a:solidFill>
              </a:rPr>
              <a:t>taking into account results of official controls and other information.</a:t>
            </a:r>
          </a:p>
          <a:p>
            <a:r>
              <a:rPr lang="en-IE" dirty="0">
                <a:solidFill>
                  <a:schemeClr val="accent5">
                    <a:lumMod val="50000"/>
                  </a:schemeClr>
                </a:solidFill>
              </a:rPr>
              <a:t>Not all exceedances of MRL resulted in RASFF, there are gap between the exceedance of MRL and the risk for human health.</a:t>
            </a:r>
          </a:p>
          <a:p>
            <a:r>
              <a:rPr lang="en-IE" b="1" dirty="0">
                <a:solidFill>
                  <a:schemeClr val="accent5">
                    <a:lumMod val="50000"/>
                  </a:schemeClr>
                </a:solidFill>
              </a:rPr>
              <a:t>Operators need to pay attention </a:t>
            </a:r>
            <a:r>
              <a:rPr lang="en-IE" dirty="0">
                <a:solidFill>
                  <a:schemeClr val="accent5">
                    <a:lumMod val="50000"/>
                  </a:schemeClr>
                </a:solidFill>
              </a:rPr>
              <a:t>to the safety of imported products before commodity listed in Regulation (EU) 2019/1793.</a:t>
            </a:r>
          </a:p>
          <a:p>
            <a:r>
              <a:rPr lang="en-IE" dirty="0">
                <a:solidFill>
                  <a:schemeClr val="accent5">
                    <a:lumMod val="50000"/>
                  </a:schemeClr>
                </a:solidFill>
              </a:rPr>
              <a:t>The EU is very open and transparent </a:t>
            </a:r>
          </a:p>
        </p:txBody>
      </p:sp>
    </p:spTree>
    <p:extLst>
      <p:ext uri="{BB962C8B-B14F-4D97-AF65-F5344CB8AC3E}">
        <p14:creationId xmlns:p14="http://schemas.microsoft.com/office/powerpoint/2010/main" val="6557670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C7E4C-EE12-A845-260B-005AD342C94D}"/>
              </a:ext>
            </a:extLst>
          </p:cNvPr>
          <p:cNvSpPr>
            <a:spLocks noGrp="1"/>
          </p:cNvSpPr>
          <p:nvPr>
            <p:ph type="title"/>
          </p:nvPr>
        </p:nvSpPr>
        <p:spPr>
          <a:xfrm>
            <a:off x="638272" y="2373690"/>
            <a:ext cx="10972800" cy="923692"/>
          </a:xfrm>
        </p:spPr>
        <p:txBody>
          <a:bodyPr>
            <a:normAutofit fontScale="90000"/>
          </a:bodyPr>
          <a:lstStyle/>
          <a:p>
            <a:r>
              <a:rPr lang="en-GB" altLang="en-US" sz="4400" i="0" dirty="0">
                <a:solidFill>
                  <a:schemeClr val="accent5">
                    <a:lumMod val="50000"/>
                  </a:schemeClr>
                </a:solidFill>
              </a:rPr>
              <a:t>See SANTE website for more information:  </a:t>
            </a:r>
            <a:br>
              <a:rPr lang="en-GB" altLang="en-US" sz="4400" i="0" dirty="0">
                <a:solidFill>
                  <a:schemeClr val="accent5">
                    <a:lumMod val="50000"/>
                  </a:schemeClr>
                </a:solidFill>
              </a:rPr>
            </a:br>
            <a:endParaRPr lang="en-IE" dirty="0">
              <a:solidFill>
                <a:schemeClr val="accent5">
                  <a:lumMod val="50000"/>
                </a:schemeClr>
              </a:solidFill>
            </a:endParaRPr>
          </a:p>
        </p:txBody>
      </p:sp>
      <p:sp>
        <p:nvSpPr>
          <p:cNvPr id="3" name="Content Placeholder 2">
            <a:extLst>
              <a:ext uri="{FF2B5EF4-FFF2-40B4-BE49-F238E27FC236}">
                <a16:creationId xmlns:a16="http://schemas.microsoft.com/office/drawing/2014/main" id="{D13F5F5E-9C56-722B-EB17-D54C9E71256A}"/>
              </a:ext>
            </a:extLst>
          </p:cNvPr>
          <p:cNvSpPr>
            <a:spLocks noGrp="1"/>
          </p:cNvSpPr>
          <p:nvPr>
            <p:ph idx="1"/>
          </p:nvPr>
        </p:nvSpPr>
        <p:spPr>
          <a:xfrm>
            <a:off x="609600" y="2840182"/>
            <a:ext cx="10972800" cy="2601830"/>
          </a:xfrm>
        </p:spPr>
        <p:txBody>
          <a:bodyPr/>
          <a:lstStyle/>
          <a:p>
            <a:endParaRPr lang="en-IE" dirty="0">
              <a:hlinkClick r:id="rId3"/>
            </a:endParaRPr>
          </a:p>
          <a:p>
            <a:endParaRPr lang="en-IE" dirty="0">
              <a:hlinkClick r:id="rId3"/>
            </a:endParaRPr>
          </a:p>
          <a:p>
            <a:endParaRPr lang="en-IE" dirty="0">
              <a:hlinkClick r:id="rId3"/>
            </a:endParaRPr>
          </a:p>
          <a:p>
            <a:r>
              <a:rPr lang="en-IE" dirty="0">
                <a:hlinkClick r:id="rId3"/>
              </a:rPr>
              <a:t>imported products - European Commission (europa.eu)</a:t>
            </a:r>
            <a:endParaRPr lang="en-IE" dirty="0"/>
          </a:p>
        </p:txBody>
      </p:sp>
    </p:spTree>
    <p:extLst>
      <p:ext uri="{BB962C8B-B14F-4D97-AF65-F5344CB8AC3E}">
        <p14:creationId xmlns:p14="http://schemas.microsoft.com/office/powerpoint/2010/main" val="30746932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92D050"/>
          </a:solidFill>
        </p:spPr>
        <p:txBody>
          <a:bodyPr/>
          <a:lstStyle/>
          <a:p>
            <a:r>
              <a:rPr lang="en-IE" sz="4400" dirty="0"/>
              <a:t>Thank you for your attention</a:t>
            </a:r>
            <a:endParaRPr lang="en-GB" sz="4400" dirty="0"/>
          </a:p>
        </p:txBody>
      </p:sp>
      <p:sp>
        <p:nvSpPr>
          <p:cNvPr id="3" name="Subtitle 2"/>
          <p:cNvSpPr>
            <a:spLocks noGrp="1"/>
          </p:cNvSpPr>
          <p:nvPr>
            <p:ph type="subTitle" idx="1"/>
          </p:nvPr>
        </p:nvSpPr>
        <p:spPr>
          <a:solidFill>
            <a:srgbClr val="92D050"/>
          </a:solidFill>
        </p:spPr>
        <p:txBody>
          <a:bodyPr/>
          <a:lstStyle/>
          <a:p>
            <a:pPr algn="ctr"/>
            <a:r>
              <a:rPr lang="en-GB" sz="4400" dirty="0"/>
              <a:t>Any questions</a:t>
            </a:r>
          </a:p>
        </p:txBody>
      </p:sp>
    </p:spTree>
    <p:extLst>
      <p:ext uri="{BB962C8B-B14F-4D97-AF65-F5344CB8AC3E}">
        <p14:creationId xmlns:p14="http://schemas.microsoft.com/office/powerpoint/2010/main" val="1658662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992313" y="1340768"/>
            <a:ext cx="8229600" cy="864270"/>
          </a:xfrm>
        </p:spPr>
        <p:txBody>
          <a:bodyPr>
            <a:normAutofit/>
          </a:bodyPr>
          <a:lstStyle/>
          <a:p>
            <a:pPr algn="ctr"/>
            <a:r>
              <a:rPr lang="en-GB" altLang="en-US" sz="4000" b="1" dirty="0">
                <a:solidFill>
                  <a:schemeClr val="accent5">
                    <a:lumMod val="50000"/>
                  </a:schemeClr>
                </a:solidFill>
                <a:ea typeface="MS PGothic" panose="020B0600070205080204" pitchFamily="34" charset="-128"/>
              </a:rPr>
              <a:t>The risk based approach</a:t>
            </a:r>
          </a:p>
        </p:txBody>
      </p:sp>
      <p:sp>
        <p:nvSpPr>
          <p:cNvPr id="3" name="Content Placeholder 2"/>
          <p:cNvSpPr>
            <a:spLocks noGrp="1"/>
          </p:cNvSpPr>
          <p:nvPr>
            <p:ph idx="1"/>
          </p:nvPr>
        </p:nvSpPr>
        <p:spPr>
          <a:xfrm>
            <a:off x="1919288" y="2673350"/>
            <a:ext cx="8229600" cy="3671888"/>
          </a:xfrm>
        </p:spPr>
        <p:txBody>
          <a:bodyPr/>
          <a:lstStyle/>
          <a:p>
            <a:pPr indent="0">
              <a:buNone/>
              <a:defRPr/>
            </a:pPr>
            <a:endParaRPr lang="sv-SE" sz="1400" dirty="0"/>
          </a:p>
          <a:p>
            <a:pPr indent="0">
              <a:buNone/>
              <a:defRPr/>
            </a:pPr>
            <a:endParaRPr lang="sv-SE" sz="2000" dirty="0"/>
          </a:p>
          <a:p>
            <a:pPr indent="0">
              <a:buNone/>
              <a:defRPr/>
            </a:pPr>
            <a:endParaRPr lang="sv-SE" sz="2000" dirty="0"/>
          </a:p>
          <a:p>
            <a:pPr indent="0">
              <a:buNone/>
              <a:defRPr/>
            </a:pPr>
            <a:endParaRPr lang="sv-SE" sz="2000" dirty="0"/>
          </a:p>
          <a:p>
            <a:pPr indent="0">
              <a:buNone/>
              <a:defRPr/>
            </a:pPr>
            <a:endParaRPr lang="sv-SE" sz="2000" dirty="0"/>
          </a:p>
          <a:p>
            <a:pPr indent="0">
              <a:buNone/>
              <a:defRPr/>
            </a:pPr>
            <a:endParaRPr lang="sv-SE" sz="2000" dirty="0"/>
          </a:p>
          <a:p>
            <a:pPr indent="0">
              <a:buNone/>
              <a:defRPr/>
            </a:pPr>
            <a:endParaRPr lang="en-GB" sz="2000" dirty="0"/>
          </a:p>
          <a:p>
            <a:pPr indent="0">
              <a:buNone/>
              <a:defRPr/>
            </a:pPr>
            <a:endParaRPr lang="en-GB" sz="2000" dirty="0"/>
          </a:p>
          <a:p>
            <a:pPr indent="0">
              <a:buNone/>
              <a:defRPr/>
            </a:pPr>
            <a:endParaRPr lang="sv-SE" sz="2000" dirty="0"/>
          </a:p>
          <a:p>
            <a:pPr indent="0">
              <a:buNone/>
              <a:defRPr/>
            </a:pPr>
            <a:endParaRPr lang="sv-SE" sz="2000" dirty="0"/>
          </a:p>
          <a:p>
            <a:pPr indent="0">
              <a:buNone/>
              <a:defRPr/>
            </a:pPr>
            <a:endParaRPr lang="sv-SE" i="0" dirty="0"/>
          </a:p>
          <a:p>
            <a:pPr indent="0">
              <a:buNone/>
              <a:defRPr/>
            </a:pPr>
            <a:endParaRPr lang="sv-SE" i="0" dirty="0"/>
          </a:p>
          <a:p>
            <a:pPr indent="0">
              <a:buNone/>
              <a:defRPr/>
            </a:pPr>
            <a:endParaRPr lang="sv-SE" i="0" dirty="0"/>
          </a:p>
          <a:p>
            <a:pPr indent="0">
              <a:buNone/>
              <a:defRPr/>
            </a:pPr>
            <a:endParaRPr lang="sv-SE" i="0" dirty="0"/>
          </a:p>
          <a:p>
            <a:pPr>
              <a:defRPr/>
            </a:pPr>
            <a:endParaRPr lang="sv-SE" dirty="0"/>
          </a:p>
          <a:p>
            <a:pPr>
              <a:defRPr/>
            </a:pPr>
            <a:endParaRPr lang="en-GB" dirty="0"/>
          </a:p>
        </p:txBody>
      </p:sp>
      <p:sp>
        <p:nvSpPr>
          <p:cNvPr id="4" name="Oval 3"/>
          <p:cNvSpPr/>
          <p:nvPr/>
        </p:nvSpPr>
        <p:spPr>
          <a:xfrm>
            <a:off x="7175500" y="4175127"/>
            <a:ext cx="3168650" cy="2087129"/>
          </a:xfrm>
          <a:prstGeom prst="ellipse">
            <a:avLst/>
          </a:prstGeom>
          <a:solidFill>
            <a:srgbClr val="FFFF0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0" hangingPunct="0">
              <a:defRPr/>
            </a:pPr>
            <a:r>
              <a:rPr lang="en-IE" dirty="0">
                <a:solidFill>
                  <a:srgbClr val="000000"/>
                </a:solidFill>
                <a:latin typeface="Verdana"/>
                <a:ea typeface="ＭＳ Ｐゴシック"/>
                <a:cs typeface="Verdana"/>
              </a:rPr>
              <a:t>Operator's </a:t>
            </a:r>
            <a:r>
              <a:rPr lang="en-IE" b="1" dirty="0">
                <a:solidFill>
                  <a:srgbClr val="000000"/>
                </a:solidFill>
                <a:latin typeface="Verdana"/>
                <a:ea typeface="ＭＳ Ｐゴシック"/>
                <a:cs typeface="Verdana"/>
              </a:rPr>
              <a:t>past record</a:t>
            </a:r>
          </a:p>
        </p:txBody>
      </p:sp>
      <p:sp>
        <p:nvSpPr>
          <p:cNvPr id="5" name="Oval 4"/>
          <p:cNvSpPr/>
          <p:nvPr/>
        </p:nvSpPr>
        <p:spPr>
          <a:xfrm>
            <a:off x="1631950" y="4175125"/>
            <a:ext cx="3168650" cy="2087131"/>
          </a:xfrm>
          <a:prstGeom prst="ellipse">
            <a:avLst/>
          </a:prstGeom>
          <a:solidFill>
            <a:srgbClr val="99CCFF"/>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0" hangingPunct="0">
              <a:defRPr/>
            </a:pPr>
            <a:r>
              <a:rPr lang="en-IE" b="1" dirty="0">
                <a:solidFill>
                  <a:srgbClr val="000000"/>
                </a:solidFill>
                <a:latin typeface="Verdana"/>
                <a:ea typeface="ＭＳ Ｐゴシック"/>
                <a:cs typeface="Verdana"/>
              </a:rPr>
              <a:t>Own controls</a:t>
            </a:r>
            <a:r>
              <a:rPr lang="en-IE" dirty="0">
                <a:solidFill>
                  <a:srgbClr val="000000"/>
                </a:solidFill>
                <a:latin typeface="Verdana"/>
                <a:ea typeface="ＭＳ Ｐゴシック"/>
                <a:cs typeface="Verdana"/>
              </a:rPr>
              <a:t>, including private quality schemes</a:t>
            </a:r>
          </a:p>
        </p:txBody>
      </p:sp>
      <p:sp>
        <p:nvSpPr>
          <p:cNvPr id="6" name="Oval 5"/>
          <p:cNvSpPr/>
          <p:nvPr/>
        </p:nvSpPr>
        <p:spPr>
          <a:xfrm>
            <a:off x="1631951" y="2355273"/>
            <a:ext cx="8856663" cy="1819853"/>
          </a:xfrm>
          <a:prstGeom prst="ellipse">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0" hangingPunct="0">
              <a:defRPr/>
            </a:pPr>
            <a:r>
              <a:rPr lang="en-IE" sz="2200" dirty="0">
                <a:solidFill>
                  <a:srgbClr val="FFFFFF"/>
                </a:solidFill>
                <a:latin typeface="Verdana"/>
                <a:ea typeface="ＭＳ Ｐゴシック"/>
                <a:cs typeface="Verdana"/>
              </a:rPr>
              <a:t>Controls to be performed </a:t>
            </a:r>
            <a:r>
              <a:rPr lang="en-IE" sz="2200" b="1" dirty="0">
                <a:solidFill>
                  <a:srgbClr val="FFFFFF"/>
                </a:solidFill>
                <a:latin typeface="Verdana"/>
                <a:ea typeface="ＭＳ Ｐゴシック"/>
                <a:cs typeface="Verdana"/>
              </a:rPr>
              <a:t>"regularly, </a:t>
            </a:r>
            <a:br>
              <a:rPr lang="en-IE" sz="2200" b="1" dirty="0">
                <a:solidFill>
                  <a:srgbClr val="FFFFFF"/>
                </a:solidFill>
                <a:latin typeface="Verdana"/>
                <a:ea typeface="ＭＳ Ｐゴシック"/>
                <a:cs typeface="Verdana"/>
              </a:rPr>
            </a:br>
            <a:r>
              <a:rPr lang="en-IE" sz="2200" b="1" dirty="0">
                <a:solidFill>
                  <a:srgbClr val="FFFFFF"/>
                </a:solidFill>
                <a:latin typeface="Verdana"/>
                <a:ea typeface="ＭＳ Ｐゴシック"/>
                <a:cs typeface="Verdana"/>
              </a:rPr>
              <a:t>on a risk basis and with appropriate frequency</a:t>
            </a:r>
            <a:r>
              <a:rPr lang="sv-SE" sz="2200" b="1" dirty="0">
                <a:solidFill>
                  <a:srgbClr val="FFFFFF"/>
                </a:solidFill>
                <a:latin typeface="Verdana"/>
                <a:ea typeface="ＭＳ Ｐゴシック"/>
                <a:cs typeface="Verdana"/>
              </a:rPr>
              <a:t>"</a:t>
            </a:r>
            <a:endParaRPr lang="en-GB" sz="2200" b="1" dirty="0">
              <a:solidFill>
                <a:srgbClr val="FFFFFF"/>
              </a:solidFill>
              <a:latin typeface="Verdana"/>
              <a:ea typeface="ＭＳ Ｐゴシック"/>
              <a:cs typeface="Verdana"/>
            </a:endParaRPr>
          </a:p>
        </p:txBody>
      </p:sp>
      <p:sp>
        <p:nvSpPr>
          <p:cNvPr id="30727" name="Rounded Rectangle 7"/>
          <p:cNvSpPr>
            <a:spLocks noChangeArrowheads="1"/>
          </p:cNvSpPr>
          <p:nvPr/>
        </p:nvSpPr>
        <p:spPr bwMode="auto">
          <a:xfrm>
            <a:off x="4008439" y="3141663"/>
            <a:ext cx="71437" cy="44450"/>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175">
              <a:spcBef>
                <a:spcPct val="20000"/>
              </a:spcBef>
              <a:buClr>
                <a:srgbClr val="0F5494"/>
              </a:buClr>
              <a:buChar char="•"/>
              <a:defRPr sz="2400" i="1">
                <a:solidFill>
                  <a:srgbClr val="0F5494"/>
                </a:solidFill>
                <a:latin typeface="Verdana" panose="020B0604030504040204" pitchFamily="34" charset="0"/>
                <a:ea typeface="MS PGothic" panose="020B0600070205080204" pitchFamily="34" charset="-128"/>
                <a:cs typeface="Verdana" panose="020B0604030504040204" pitchFamily="34" charset="0"/>
              </a:defRPr>
            </a:lvl1pPr>
            <a:lvl2pPr marL="742950" indent="-285750">
              <a:spcBef>
                <a:spcPct val="20000"/>
              </a:spcBef>
              <a:buClr>
                <a:srgbClr val="56932F"/>
              </a:buClr>
              <a:buChar char="•"/>
              <a:defRPr sz="2000" b="1">
                <a:solidFill>
                  <a:srgbClr val="0F5494"/>
                </a:solidFill>
                <a:latin typeface="Verdana" panose="020B0604030504040204" pitchFamily="34" charset="0"/>
                <a:ea typeface="MS PGothic" panose="020B0600070205080204" pitchFamily="34" charset="-128"/>
                <a:cs typeface="Verdana" panose="020B0604030504040204" pitchFamily="34" charset="0"/>
              </a:defRPr>
            </a:lvl2pPr>
            <a:lvl3pPr marL="1143000" indent="-228600">
              <a:spcBef>
                <a:spcPct val="20000"/>
              </a:spcBef>
              <a:defRPr sz="1400">
                <a:solidFill>
                  <a:srgbClr val="0F5494"/>
                </a:solidFill>
                <a:latin typeface="Verdana" panose="020B0604030504040204" pitchFamily="34" charset="0"/>
                <a:ea typeface="MS PGothic" panose="020B0600070205080204" pitchFamily="34" charset="-128"/>
                <a:cs typeface="Verdana" panose="020B0604030504040204" pitchFamily="34" charset="0"/>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buClrTx/>
              <a:buNone/>
              <a:defRPr/>
            </a:pPr>
            <a:endParaRPr lang="en-US" altLang="en-US" sz="1200" i="0"/>
          </a:p>
        </p:txBody>
      </p:sp>
      <p:sp>
        <p:nvSpPr>
          <p:cNvPr id="2" name="Oval 1"/>
          <p:cNvSpPr/>
          <p:nvPr/>
        </p:nvSpPr>
        <p:spPr>
          <a:xfrm>
            <a:off x="4368007" y="3865418"/>
            <a:ext cx="3384550" cy="2396838"/>
          </a:xfrm>
          <a:prstGeom prst="ellipse">
            <a:avLst/>
          </a:prstGeom>
          <a:solidFill>
            <a:srgbClr val="92D050"/>
          </a:solidFill>
          <a:ln>
            <a:solidFill>
              <a:srgbClr val="FF0000"/>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0" hangingPunct="0">
              <a:defRPr/>
            </a:pPr>
            <a:r>
              <a:rPr lang="en-IE" b="1" dirty="0">
                <a:solidFill>
                  <a:srgbClr val="000000"/>
                </a:solidFill>
                <a:latin typeface="Verdana"/>
                <a:ea typeface="ＭＳ Ｐゴシック"/>
                <a:cs typeface="Verdana"/>
              </a:rPr>
              <a:t>Risks associated </a:t>
            </a:r>
            <a:r>
              <a:rPr lang="en-IE" dirty="0">
                <a:solidFill>
                  <a:srgbClr val="000000"/>
                </a:solidFill>
                <a:latin typeface="Verdana"/>
                <a:ea typeface="ＭＳ Ｐゴシック"/>
                <a:cs typeface="Verdana"/>
              </a:rPr>
              <a:t>with animals and goods, activities, location…and the likelihood that consumers might be misled</a:t>
            </a:r>
          </a:p>
        </p:txBody>
      </p:sp>
    </p:spTree>
    <p:extLst>
      <p:ext uri="{BB962C8B-B14F-4D97-AF65-F5344CB8AC3E}">
        <p14:creationId xmlns:p14="http://schemas.microsoft.com/office/powerpoint/2010/main" val="1874015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417" y="1556272"/>
            <a:ext cx="10972800" cy="1214637"/>
          </a:xfrm>
        </p:spPr>
        <p:txBody>
          <a:bodyPr>
            <a:normAutofit/>
          </a:bodyPr>
          <a:lstStyle/>
          <a:p>
            <a:pPr algn="ctr"/>
            <a:r>
              <a:rPr lang="sv-SE" sz="4000" b="1" dirty="0">
                <a:solidFill>
                  <a:schemeClr val="accent5">
                    <a:lumMod val="50000"/>
                  </a:schemeClr>
                </a:solidFill>
              </a:rPr>
              <a:t>Operators </a:t>
            </a:r>
            <a:r>
              <a:rPr lang="en-IE" sz="4000" b="1" dirty="0">
                <a:solidFill>
                  <a:schemeClr val="accent5">
                    <a:lumMod val="50000"/>
                  </a:schemeClr>
                </a:solidFill>
              </a:rPr>
              <a:t>are responsible</a:t>
            </a:r>
          </a:p>
        </p:txBody>
      </p:sp>
      <p:sp>
        <p:nvSpPr>
          <p:cNvPr id="3" name="Content Placeholder 2"/>
          <p:cNvSpPr>
            <a:spLocks noGrp="1"/>
          </p:cNvSpPr>
          <p:nvPr>
            <p:ph idx="1"/>
          </p:nvPr>
        </p:nvSpPr>
        <p:spPr>
          <a:xfrm>
            <a:off x="1733956" y="2617409"/>
            <a:ext cx="8640960" cy="3049100"/>
          </a:xfrm>
        </p:spPr>
        <p:txBody>
          <a:bodyPr>
            <a:normAutofit/>
          </a:bodyPr>
          <a:lstStyle/>
          <a:p>
            <a:pPr indent="0" algn="ctr">
              <a:buNone/>
            </a:pPr>
            <a:endParaRPr lang="en-GB" sz="2400" dirty="0">
              <a:solidFill>
                <a:schemeClr val="accent5">
                  <a:lumMod val="50000"/>
                </a:schemeClr>
              </a:solidFill>
            </a:endParaRPr>
          </a:p>
          <a:p>
            <a:pPr indent="0" algn="ctr">
              <a:buNone/>
            </a:pPr>
            <a:r>
              <a:rPr lang="en-GB" sz="2400" dirty="0">
                <a:solidFill>
                  <a:schemeClr val="accent5">
                    <a:lumMod val="50000"/>
                  </a:schemeClr>
                </a:solidFill>
              </a:rPr>
              <a:t>"Union agri-food chain legislation is based on the principle that operators at all the stages of production, processing and distribution which are under their control </a:t>
            </a:r>
            <a:r>
              <a:rPr lang="en-GB" sz="2400" b="1" dirty="0">
                <a:solidFill>
                  <a:schemeClr val="accent5">
                    <a:lumMod val="50000"/>
                  </a:schemeClr>
                </a:solidFill>
              </a:rPr>
              <a:t>are responsible for ensuring compliance</a:t>
            </a:r>
            <a:r>
              <a:rPr lang="en-GB" sz="2400" dirty="0">
                <a:solidFill>
                  <a:schemeClr val="accent5">
                    <a:lumMod val="50000"/>
                  </a:schemeClr>
                </a:solidFill>
              </a:rPr>
              <a:t>"</a:t>
            </a:r>
          </a:p>
        </p:txBody>
      </p:sp>
    </p:spTree>
    <p:extLst>
      <p:ext uri="{BB962C8B-B14F-4D97-AF65-F5344CB8AC3E}">
        <p14:creationId xmlns:p14="http://schemas.microsoft.com/office/powerpoint/2010/main" val="102125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p:nvPr/>
        </p:nvSpPr>
        <p:spPr>
          <a:xfrm>
            <a:off x="1177635" y="1909996"/>
            <a:ext cx="9670473" cy="726916"/>
          </a:xfrm>
          <a:custGeom>
            <a:avLst/>
            <a:gdLst>
              <a:gd name="connsiteX0" fmla="*/ 0 w 7800411"/>
              <a:gd name="connsiteY0" fmla="*/ 0 h 974926"/>
              <a:gd name="connsiteX1" fmla="*/ 7800411 w 7800411"/>
              <a:gd name="connsiteY1" fmla="*/ 0 h 974926"/>
              <a:gd name="connsiteX2" fmla="*/ 7800411 w 7800411"/>
              <a:gd name="connsiteY2" fmla="*/ 974926 h 974926"/>
              <a:gd name="connsiteX3" fmla="*/ 0 w 7800411"/>
              <a:gd name="connsiteY3" fmla="*/ 974926 h 974926"/>
              <a:gd name="connsiteX4" fmla="*/ 0 w 7800411"/>
              <a:gd name="connsiteY4" fmla="*/ 0 h 9749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00411" h="974926">
                <a:moveTo>
                  <a:pt x="0" y="0"/>
                </a:moveTo>
                <a:lnTo>
                  <a:pt x="7800411" y="0"/>
                </a:lnTo>
                <a:lnTo>
                  <a:pt x="7800411" y="974926"/>
                </a:lnTo>
                <a:lnTo>
                  <a:pt x="0" y="974926"/>
                </a:lnTo>
                <a:lnTo>
                  <a:pt x="0" y="0"/>
                </a:lnTo>
                <a:close/>
              </a:path>
            </a:pathLst>
          </a:custGeom>
          <a:solidFill>
            <a:schemeClr val="bg1">
              <a:lumMod val="85000"/>
            </a:schemeClr>
          </a:solidFill>
          <a:ln>
            <a:noFill/>
          </a:ln>
          <a:scene3d>
            <a:camera prst="orthographicFront">
              <a:rot lat="0" lon="0" rev="0"/>
            </a:camera>
            <a:lightRig rig="contrasting" dir="t">
              <a:rot lat="0" lon="0" rev="1200000"/>
            </a:lightRig>
          </a:scene3d>
          <a:sp3d contourW="19050" prstMaterial="metal">
            <a:bevelT w="88900" h="203200"/>
            <a:bevelB w="165100" h="254000"/>
          </a:sp3d>
        </p:spPr>
        <p:style>
          <a:lnRef idx="0">
            <a:scrgbClr r="0" g="0" b="0"/>
          </a:lnRef>
          <a:fillRef idx="1">
            <a:scrgbClr r="0" g="0" b="0"/>
          </a:fillRef>
          <a:effectRef idx="2">
            <a:schemeClr val="accent2">
              <a:hueOff val="0"/>
              <a:satOff val="0"/>
              <a:lumOff val="0"/>
              <a:alphaOff val="0"/>
            </a:schemeClr>
          </a:effectRef>
          <a:fontRef idx="minor">
            <a:schemeClr val="lt1"/>
          </a:fontRef>
        </p:style>
        <p:txBody>
          <a:bodyPr lIns="76200" tIns="76200" rIns="76200" bIns="76200" spcCol="1270" anchor="ctr"/>
          <a:lstStyle/>
          <a:p>
            <a:pPr algn="ctr" defTabSz="889000">
              <a:lnSpc>
                <a:spcPct val="90000"/>
              </a:lnSpc>
              <a:spcAft>
                <a:spcPct val="35000"/>
              </a:spcAft>
              <a:defRPr/>
            </a:pPr>
            <a:r>
              <a:rPr lang="en-GB" dirty="0">
                <a:solidFill>
                  <a:schemeClr val="tx1"/>
                </a:solidFill>
                <a:latin typeface="Verdana" pitchFamily="34" charset="0"/>
                <a:ea typeface="Verdana" pitchFamily="34" charset="0"/>
              </a:rPr>
              <a:t>General Principles </a:t>
            </a:r>
            <a:r>
              <a:rPr lang="en-GB" dirty="0">
                <a:solidFill>
                  <a:srgbClr val="00B050"/>
                </a:solidFill>
                <a:latin typeface="Verdana" pitchFamily="34" charset="0"/>
                <a:ea typeface="Verdana" pitchFamily="34" charset="0"/>
              </a:rPr>
              <a:t>Articles 1 – 15</a:t>
            </a:r>
            <a:r>
              <a:rPr lang="en-GB" dirty="0">
                <a:solidFill>
                  <a:schemeClr val="tx1"/>
                </a:solidFill>
                <a:latin typeface="Verdana" pitchFamily="34" charset="0"/>
                <a:ea typeface="Verdana" pitchFamily="34" charset="0"/>
              </a:rPr>
              <a:t> </a:t>
            </a:r>
          </a:p>
          <a:p>
            <a:pPr algn="ctr" defTabSz="889000">
              <a:lnSpc>
                <a:spcPct val="90000"/>
              </a:lnSpc>
              <a:spcAft>
                <a:spcPct val="35000"/>
              </a:spcAft>
              <a:defRPr/>
            </a:pPr>
            <a:r>
              <a:rPr lang="en-GB" sz="1400" dirty="0">
                <a:solidFill>
                  <a:schemeClr val="tx1"/>
                </a:solidFill>
                <a:latin typeface="Verdana" pitchFamily="34" charset="0"/>
                <a:ea typeface="Verdana" pitchFamily="34" charset="0"/>
              </a:rPr>
              <a:t>Subject matter, scope &amp; definitions, Competent Authorities general requirements </a:t>
            </a:r>
          </a:p>
        </p:txBody>
      </p:sp>
      <p:sp>
        <p:nvSpPr>
          <p:cNvPr id="5" name="Freeform 4"/>
          <p:cNvSpPr/>
          <p:nvPr/>
        </p:nvSpPr>
        <p:spPr>
          <a:xfrm>
            <a:off x="1177634" y="2708921"/>
            <a:ext cx="9670473" cy="867457"/>
          </a:xfrm>
          <a:custGeom>
            <a:avLst/>
            <a:gdLst>
              <a:gd name="connsiteX0" fmla="*/ 0 w 6961505"/>
              <a:gd name="connsiteY0" fmla="*/ 0 h 1161276"/>
              <a:gd name="connsiteX1" fmla="*/ 6961505 w 6961505"/>
              <a:gd name="connsiteY1" fmla="*/ 0 h 1161276"/>
              <a:gd name="connsiteX2" fmla="*/ 6961505 w 6961505"/>
              <a:gd name="connsiteY2" fmla="*/ 1161276 h 1161276"/>
              <a:gd name="connsiteX3" fmla="*/ 0 w 6961505"/>
              <a:gd name="connsiteY3" fmla="*/ 1161276 h 1161276"/>
              <a:gd name="connsiteX4" fmla="*/ 0 w 6961505"/>
              <a:gd name="connsiteY4" fmla="*/ 0 h 1161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61505" h="1161276">
                <a:moveTo>
                  <a:pt x="0" y="0"/>
                </a:moveTo>
                <a:lnTo>
                  <a:pt x="6961505" y="0"/>
                </a:lnTo>
                <a:lnTo>
                  <a:pt x="6961505" y="1161276"/>
                </a:lnTo>
                <a:lnTo>
                  <a:pt x="0" y="1161276"/>
                </a:lnTo>
                <a:lnTo>
                  <a:pt x="0" y="0"/>
                </a:lnTo>
                <a:close/>
              </a:path>
            </a:pathLst>
          </a:custGeom>
          <a:solidFill>
            <a:schemeClr val="bg1">
              <a:lumMod val="85000"/>
            </a:schemeClr>
          </a:solidFill>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2">
              <a:hueOff val="0"/>
              <a:satOff val="0"/>
              <a:lumOff val="0"/>
              <a:alphaOff val="0"/>
            </a:schemeClr>
          </a:effectRef>
          <a:fontRef idx="minor">
            <a:schemeClr val="lt1"/>
          </a:fontRef>
        </p:style>
        <p:txBody>
          <a:bodyPr lIns="76200" tIns="76200" rIns="76200" bIns="76200" spcCol="1270" anchor="ctr"/>
          <a:lstStyle/>
          <a:p>
            <a:pPr algn="ctr" defTabSz="889000">
              <a:lnSpc>
                <a:spcPct val="90000"/>
              </a:lnSpc>
              <a:spcAft>
                <a:spcPct val="35000"/>
              </a:spcAft>
              <a:defRPr/>
            </a:pPr>
            <a:r>
              <a:rPr lang="en-GB" dirty="0">
                <a:solidFill>
                  <a:schemeClr val="tx1"/>
                </a:solidFill>
                <a:latin typeface="Verdana" pitchFamily="34" charset="0"/>
                <a:ea typeface="Verdana" pitchFamily="34" charset="0"/>
              </a:rPr>
              <a:t>Sector Specific Requirements </a:t>
            </a:r>
            <a:r>
              <a:rPr lang="en-GB" dirty="0">
                <a:solidFill>
                  <a:srgbClr val="00B050"/>
                </a:solidFill>
                <a:latin typeface="Verdana" pitchFamily="34" charset="0"/>
                <a:ea typeface="Verdana" pitchFamily="34" charset="0"/>
              </a:rPr>
              <a:t>Articles 16 – 27</a:t>
            </a:r>
            <a:endParaRPr lang="en-GB" dirty="0">
              <a:solidFill>
                <a:schemeClr val="tx1"/>
              </a:solidFill>
              <a:latin typeface="Verdana" pitchFamily="34" charset="0"/>
              <a:ea typeface="Verdana" pitchFamily="34" charset="0"/>
            </a:endParaRPr>
          </a:p>
          <a:p>
            <a:pPr algn="ctr" defTabSz="889000">
              <a:lnSpc>
                <a:spcPct val="90000"/>
              </a:lnSpc>
              <a:spcAft>
                <a:spcPct val="35000"/>
              </a:spcAft>
              <a:defRPr/>
            </a:pPr>
            <a:r>
              <a:rPr lang="en-GB" sz="1400" dirty="0">
                <a:solidFill>
                  <a:schemeClr val="tx1"/>
                </a:solidFill>
                <a:latin typeface="Verdana" pitchFamily="34" charset="0"/>
                <a:ea typeface="Verdana" pitchFamily="34" charset="0"/>
              </a:rPr>
              <a:t>e.g. Products of animal origin, residues, animal welfare, plant health, GMOs, plant protection products, organic production, new risks</a:t>
            </a:r>
          </a:p>
        </p:txBody>
      </p:sp>
      <p:sp>
        <p:nvSpPr>
          <p:cNvPr id="6" name="Freeform 5"/>
          <p:cNvSpPr/>
          <p:nvPr/>
        </p:nvSpPr>
        <p:spPr>
          <a:xfrm>
            <a:off x="1177636" y="6021288"/>
            <a:ext cx="9670472" cy="379512"/>
          </a:xfrm>
          <a:custGeom>
            <a:avLst/>
            <a:gdLst>
              <a:gd name="connsiteX0" fmla="*/ 0 w 5513161"/>
              <a:gd name="connsiteY0" fmla="*/ 0 h 359182"/>
              <a:gd name="connsiteX1" fmla="*/ 5513161 w 5513161"/>
              <a:gd name="connsiteY1" fmla="*/ 0 h 359182"/>
              <a:gd name="connsiteX2" fmla="*/ 5513161 w 5513161"/>
              <a:gd name="connsiteY2" fmla="*/ 359182 h 359182"/>
              <a:gd name="connsiteX3" fmla="*/ 0 w 5513161"/>
              <a:gd name="connsiteY3" fmla="*/ 359182 h 359182"/>
              <a:gd name="connsiteX4" fmla="*/ 0 w 5513161"/>
              <a:gd name="connsiteY4" fmla="*/ 0 h 3591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13161" h="359182">
                <a:moveTo>
                  <a:pt x="0" y="0"/>
                </a:moveTo>
                <a:lnTo>
                  <a:pt x="5513161" y="0"/>
                </a:lnTo>
                <a:lnTo>
                  <a:pt x="5513161" y="359182"/>
                </a:lnTo>
                <a:lnTo>
                  <a:pt x="0" y="359182"/>
                </a:lnTo>
                <a:lnTo>
                  <a:pt x="0" y="0"/>
                </a:lnTo>
                <a:close/>
              </a:path>
            </a:pathLst>
          </a:custGeom>
          <a:solidFill>
            <a:schemeClr val="bg1">
              <a:lumMod val="85000"/>
            </a:schemeClr>
          </a:solidFill>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2">
              <a:hueOff val="0"/>
              <a:satOff val="0"/>
              <a:lumOff val="0"/>
              <a:alphaOff val="0"/>
            </a:schemeClr>
          </a:effectRef>
          <a:fontRef idx="minor">
            <a:schemeClr val="lt1"/>
          </a:fontRef>
        </p:style>
        <p:txBody>
          <a:bodyPr lIns="68580" tIns="68580" rIns="68580" bIns="68580" spcCol="1270" anchor="ctr"/>
          <a:lstStyle/>
          <a:p>
            <a:pPr algn="ctr" defTabSz="800100">
              <a:lnSpc>
                <a:spcPct val="90000"/>
              </a:lnSpc>
              <a:spcAft>
                <a:spcPct val="35000"/>
              </a:spcAft>
              <a:defRPr/>
            </a:pPr>
            <a:r>
              <a:rPr lang="en-GB" dirty="0">
                <a:solidFill>
                  <a:schemeClr val="tx1"/>
                </a:solidFill>
                <a:latin typeface="Verdana" pitchFamily="34" charset="0"/>
                <a:ea typeface="Verdana" pitchFamily="34" charset="0"/>
              </a:rPr>
              <a:t>Common Provisions  - </a:t>
            </a:r>
            <a:r>
              <a:rPr lang="en-GB" dirty="0">
                <a:solidFill>
                  <a:srgbClr val="00B050"/>
                </a:solidFill>
                <a:latin typeface="Verdana" pitchFamily="34" charset="0"/>
                <a:ea typeface="Verdana" pitchFamily="34" charset="0"/>
              </a:rPr>
              <a:t>Articles 142 – 167</a:t>
            </a:r>
            <a:endParaRPr lang="en-GB" dirty="0">
              <a:solidFill>
                <a:schemeClr val="tx1"/>
              </a:solidFill>
              <a:latin typeface="Verdana" pitchFamily="34" charset="0"/>
              <a:ea typeface="Verdana" pitchFamily="34" charset="0"/>
            </a:endParaRPr>
          </a:p>
        </p:txBody>
      </p:sp>
      <p:sp>
        <p:nvSpPr>
          <p:cNvPr id="9" name="Freeform 8"/>
          <p:cNvSpPr/>
          <p:nvPr/>
        </p:nvSpPr>
        <p:spPr>
          <a:xfrm>
            <a:off x="1879600" y="3716339"/>
            <a:ext cx="1314450" cy="1081087"/>
          </a:xfrm>
          <a:custGeom>
            <a:avLst/>
            <a:gdLst>
              <a:gd name="connsiteX0" fmla="*/ 0 w 1093341"/>
              <a:gd name="connsiteY0" fmla="*/ 0 h 1161276"/>
              <a:gd name="connsiteX1" fmla="*/ 1093341 w 1093341"/>
              <a:gd name="connsiteY1" fmla="*/ 0 h 1161276"/>
              <a:gd name="connsiteX2" fmla="*/ 1093341 w 1093341"/>
              <a:gd name="connsiteY2" fmla="*/ 1161276 h 1161276"/>
              <a:gd name="connsiteX3" fmla="*/ 0 w 1093341"/>
              <a:gd name="connsiteY3" fmla="*/ 1161276 h 1161276"/>
              <a:gd name="connsiteX4" fmla="*/ 0 w 1093341"/>
              <a:gd name="connsiteY4" fmla="*/ 0 h 1161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41" h="1161276">
                <a:moveTo>
                  <a:pt x="0" y="0"/>
                </a:moveTo>
                <a:lnTo>
                  <a:pt x="1093341" y="0"/>
                </a:lnTo>
                <a:lnTo>
                  <a:pt x="1093341" y="1161276"/>
                </a:lnTo>
                <a:lnTo>
                  <a:pt x="0" y="1161276"/>
                </a:lnTo>
                <a:lnTo>
                  <a:pt x="0" y="0"/>
                </a:lnTo>
                <a:close/>
              </a:path>
            </a:pathLst>
          </a:custGeom>
        </p:spPr>
        <p:style>
          <a:lnRef idx="2">
            <a:schemeClr val="dk1"/>
          </a:lnRef>
          <a:fillRef idx="1">
            <a:schemeClr val="lt1"/>
          </a:fillRef>
          <a:effectRef idx="0">
            <a:schemeClr val="dk1"/>
          </a:effectRef>
          <a:fontRef idx="minor">
            <a:schemeClr val="dk1"/>
          </a:fontRef>
        </p:style>
        <p:txBody>
          <a:bodyPr lIns="41910" tIns="41910" rIns="41910" bIns="41910" spcCol="1270" anchor="ctr"/>
          <a:lstStyle/>
          <a:p>
            <a:pPr algn="ctr" defTabSz="488950">
              <a:spcAft>
                <a:spcPts val="600"/>
              </a:spcAft>
              <a:defRPr/>
            </a:pPr>
            <a:r>
              <a:rPr lang="en-GB" sz="1200" dirty="0">
                <a:solidFill>
                  <a:srgbClr val="00B050"/>
                </a:solidFill>
                <a:latin typeface="Verdana" pitchFamily="34" charset="0"/>
                <a:ea typeface="Verdana" pitchFamily="34" charset="0"/>
              </a:rPr>
              <a:t>Art. 28–33 </a:t>
            </a:r>
          </a:p>
          <a:p>
            <a:pPr algn="ctr" defTabSz="488950">
              <a:spcAft>
                <a:spcPts val="600"/>
              </a:spcAft>
              <a:defRPr/>
            </a:pPr>
            <a:r>
              <a:rPr lang="en-GB" sz="1200" dirty="0">
                <a:solidFill>
                  <a:schemeClr val="tx1"/>
                </a:solidFill>
                <a:latin typeface="Verdana" pitchFamily="34" charset="0"/>
                <a:ea typeface="Verdana" pitchFamily="34" charset="0"/>
              </a:rPr>
              <a:t>Delegation of tasks</a:t>
            </a:r>
          </a:p>
        </p:txBody>
      </p:sp>
      <p:sp>
        <p:nvSpPr>
          <p:cNvPr id="10" name="Freeform 9"/>
          <p:cNvSpPr/>
          <p:nvPr/>
        </p:nvSpPr>
        <p:spPr>
          <a:xfrm>
            <a:off x="3267075" y="3703639"/>
            <a:ext cx="1314450" cy="1093787"/>
          </a:xfrm>
          <a:custGeom>
            <a:avLst/>
            <a:gdLst>
              <a:gd name="connsiteX0" fmla="*/ 0 w 1093341"/>
              <a:gd name="connsiteY0" fmla="*/ 0 h 1161276"/>
              <a:gd name="connsiteX1" fmla="*/ 1093341 w 1093341"/>
              <a:gd name="connsiteY1" fmla="*/ 0 h 1161276"/>
              <a:gd name="connsiteX2" fmla="*/ 1093341 w 1093341"/>
              <a:gd name="connsiteY2" fmla="*/ 1161276 h 1161276"/>
              <a:gd name="connsiteX3" fmla="*/ 0 w 1093341"/>
              <a:gd name="connsiteY3" fmla="*/ 1161276 h 1161276"/>
              <a:gd name="connsiteX4" fmla="*/ 0 w 1093341"/>
              <a:gd name="connsiteY4" fmla="*/ 0 h 1161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41" h="1161276">
                <a:moveTo>
                  <a:pt x="0" y="0"/>
                </a:moveTo>
                <a:lnTo>
                  <a:pt x="1093341" y="0"/>
                </a:lnTo>
                <a:lnTo>
                  <a:pt x="1093341" y="1161276"/>
                </a:lnTo>
                <a:lnTo>
                  <a:pt x="0" y="1161276"/>
                </a:lnTo>
                <a:lnTo>
                  <a:pt x="0" y="0"/>
                </a:lnTo>
                <a:close/>
              </a:path>
            </a:pathLst>
          </a:custGeom>
        </p:spPr>
        <p:style>
          <a:lnRef idx="2">
            <a:schemeClr val="dk1"/>
          </a:lnRef>
          <a:fillRef idx="1">
            <a:schemeClr val="lt1"/>
          </a:fillRef>
          <a:effectRef idx="0">
            <a:schemeClr val="dk1"/>
          </a:effectRef>
          <a:fontRef idx="minor">
            <a:schemeClr val="dk1"/>
          </a:fontRef>
        </p:style>
        <p:txBody>
          <a:bodyPr lIns="41910" tIns="41910" rIns="41910" bIns="41910" spcCol="1270" anchor="ctr"/>
          <a:lstStyle/>
          <a:p>
            <a:pPr algn="ctr" defTabSz="488950">
              <a:spcAft>
                <a:spcPts val="600"/>
              </a:spcAft>
              <a:defRPr/>
            </a:pPr>
            <a:r>
              <a:rPr lang="en-GB" sz="1200" dirty="0">
                <a:solidFill>
                  <a:srgbClr val="00B050"/>
                </a:solidFill>
                <a:latin typeface="Verdana" pitchFamily="34" charset="0"/>
                <a:ea typeface="Verdana" pitchFamily="34" charset="0"/>
              </a:rPr>
              <a:t>Art. 34–42</a:t>
            </a:r>
            <a:r>
              <a:rPr lang="en-GB" sz="1200" dirty="0">
                <a:solidFill>
                  <a:schemeClr val="tx1"/>
                </a:solidFill>
                <a:latin typeface="Verdana" pitchFamily="34" charset="0"/>
                <a:ea typeface="Verdana" pitchFamily="34" charset="0"/>
              </a:rPr>
              <a:t> </a:t>
            </a:r>
          </a:p>
          <a:p>
            <a:pPr algn="ctr" defTabSz="488950">
              <a:spcAft>
                <a:spcPts val="600"/>
              </a:spcAft>
              <a:defRPr/>
            </a:pPr>
            <a:r>
              <a:rPr lang="en-GB" sz="1200" dirty="0">
                <a:solidFill>
                  <a:schemeClr val="tx1"/>
                </a:solidFill>
                <a:latin typeface="Verdana" pitchFamily="34" charset="0"/>
                <a:ea typeface="Verdana" pitchFamily="34" charset="0"/>
              </a:rPr>
              <a:t>Sampling, analyses, tests + Diagnoses</a:t>
            </a:r>
          </a:p>
        </p:txBody>
      </p:sp>
      <p:sp>
        <p:nvSpPr>
          <p:cNvPr id="11" name="Freeform 10"/>
          <p:cNvSpPr/>
          <p:nvPr/>
        </p:nvSpPr>
        <p:spPr>
          <a:xfrm>
            <a:off x="4660900" y="3716339"/>
            <a:ext cx="1314450" cy="1081087"/>
          </a:xfrm>
          <a:custGeom>
            <a:avLst/>
            <a:gdLst>
              <a:gd name="connsiteX0" fmla="*/ 0 w 1093341"/>
              <a:gd name="connsiteY0" fmla="*/ 0 h 1161276"/>
              <a:gd name="connsiteX1" fmla="*/ 1093341 w 1093341"/>
              <a:gd name="connsiteY1" fmla="*/ 0 h 1161276"/>
              <a:gd name="connsiteX2" fmla="*/ 1093341 w 1093341"/>
              <a:gd name="connsiteY2" fmla="*/ 1161276 h 1161276"/>
              <a:gd name="connsiteX3" fmla="*/ 0 w 1093341"/>
              <a:gd name="connsiteY3" fmla="*/ 1161276 h 1161276"/>
              <a:gd name="connsiteX4" fmla="*/ 0 w 1093341"/>
              <a:gd name="connsiteY4" fmla="*/ 0 h 1161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41" h="1161276">
                <a:moveTo>
                  <a:pt x="0" y="0"/>
                </a:moveTo>
                <a:lnTo>
                  <a:pt x="1093341" y="0"/>
                </a:lnTo>
                <a:lnTo>
                  <a:pt x="1093341" y="1161276"/>
                </a:lnTo>
                <a:lnTo>
                  <a:pt x="0" y="1161276"/>
                </a:lnTo>
                <a:lnTo>
                  <a:pt x="0" y="0"/>
                </a:lnTo>
                <a:close/>
              </a:path>
            </a:pathLst>
          </a:custGeom>
          <a:solidFill>
            <a:srgbClr val="92D050"/>
          </a:solidFill>
          <a:ln/>
        </p:spPr>
        <p:style>
          <a:lnRef idx="2">
            <a:schemeClr val="dk1"/>
          </a:lnRef>
          <a:fillRef idx="1">
            <a:schemeClr val="lt1"/>
          </a:fillRef>
          <a:effectRef idx="0">
            <a:schemeClr val="dk1"/>
          </a:effectRef>
          <a:fontRef idx="minor">
            <a:schemeClr val="dk1"/>
          </a:fontRef>
        </p:style>
        <p:txBody>
          <a:bodyPr lIns="41910" tIns="41910" rIns="41910" bIns="41910" spcCol="1270" anchor="ctr"/>
          <a:lstStyle/>
          <a:p>
            <a:pPr algn="ctr" defTabSz="488950">
              <a:lnSpc>
                <a:spcPct val="90000"/>
              </a:lnSpc>
              <a:spcAft>
                <a:spcPct val="35000"/>
              </a:spcAft>
              <a:defRPr/>
            </a:pPr>
            <a:r>
              <a:rPr lang="en-GB" sz="1200" dirty="0">
                <a:solidFill>
                  <a:srgbClr val="00B050"/>
                </a:solidFill>
                <a:latin typeface="Verdana" pitchFamily="34" charset="0"/>
                <a:ea typeface="Verdana" pitchFamily="34" charset="0"/>
              </a:rPr>
              <a:t>Art. 43– 76</a:t>
            </a:r>
            <a:r>
              <a:rPr lang="en-GB" sz="1200" dirty="0">
                <a:solidFill>
                  <a:schemeClr val="tx1"/>
                </a:solidFill>
                <a:latin typeface="Verdana" pitchFamily="34" charset="0"/>
                <a:ea typeface="Verdana" pitchFamily="34" charset="0"/>
              </a:rPr>
              <a:t> </a:t>
            </a:r>
            <a:r>
              <a:rPr lang="en-GB" sz="1200" dirty="0">
                <a:solidFill>
                  <a:schemeClr val="tx1"/>
                </a:solidFill>
                <a:effectLst>
                  <a:outerShdw blurRad="38100" dist="38100" dir="2700000" algn="tl">
                    <a:srgbClr val="000000">
                      <a:alpha val="43137"/>
                    </a:srgbClr>
                  </a:outerShdw>
                </a:effectLst>
                <a:latin typeface="Verdana" pitchFamily="34" charset="0"/>
                <a:ea typeface="Verdana" pitchFamily="34" charset="0"/>
              </a:rPr>
              <a:t>CONTROLS</a:t>
            </a:r>
          </a:p>
          <a:p>
            <a:pPr algn="ctr" defTabSz="488950">
              <a:lnSpc>
                <a:spcPct val="90000"/>
              </a:lnSpc>
              <a:spcAft>
                <a:spcPct val="35000"/>
              </a:spcAft>
              <a:defRPr/>
            </a:pPr>
            <a:r>
              <a:rPr lang="en-GB" sz="1200" dirty="0">
                <a:solidFill>
                  <a:schemeClr val="tx1"/>
                </a:solidFill>
                <a:effectLst>
                  <a:outerShdw blurRad="38100" dist="38100" dir="2700000" algn="tl">
                    <a:srgbClr val="000000">
                      <a:alpha val="43137"/>
                    </a:srgbClr>
                  </a:outerShdw>
                </a:effectLst>
                <a:latin typeface="Verdana" pitchFamily="34" charset="0"/>
                <a:ea typeface="Verdana" pitchFamily="34" charset="0"/>
              </a:rPr>
              <a:t>Entry into the Union</a:t>
            </a:r>
          </a:p>
        </p:txBody>
      </p:sp>
      <p:sp>
        <p:nvSpPr>
          <p:cNvPr id="12" name="Freeform 11"/>
          <p:cNvSpPr/>
          <p:nvPr/>
        </p:nvSpPr>
        <p:spPr>
          <a:xfrm>
            <a:off x="6061075" y="3703639"/>
            <a:ext cx="1314450" cy="1093787"/>
          </a:xfrm>
          <a:custGeom>
            <a:avLst/>
            <a:gdLst>
              <a:gd name="connsiteX0" fmla="*/ 0 w 1093341"/>
              <a:gd name="connsiteY0" fmla="*/ 0 h 1161276"/>
              <a:gd name="connsiteX1" fmla="*/ 1093341 w 1093341"/>
              <a:gd name="connsiteY1" fmla="*/ 0 h 1161276"/>
              <a:gd name="connsiteX2" fmla="*/ 1093341 w 1093341"/>
              <a:gd name="connsiteY2" fmla="*/ 1161276 h 1161276"/>
              <a:gd name="connsiteX3" fmla="*/ 0 w 1093341"/>
              <a:gd name="connsiteY3" fmla="*/ 1161276 h 1161276"/>
              <a:gd name="connsiteX4" fmla="*/ 0 w 1093341"/>
              <a:gd name="connsiteY4" fmla="*/ 0 h 1161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41" h="1161276">
                <a:moveTo>
                  <a:pt x="0" y="0"/>
                </a:moveTo>
                <a:lnTo>
                  <a:pt x="1093341" y="0"/>
                </a:lnTo>
                <a:lnTo>
                  <a:pt x="1093341" y="1161276"/>
                </a:lnTo>
                <a:lnTo>
                  <a:pt x="0" y="1161276"/>
                </a:lnTo>
                <a:lnTo>
                  <a:pt x="0" y="0"/>
                </a:lnTo>
                <a:close/>
              </a:path>
            </a:pathLst>
          </a:custGeom>
        </p:spPr>
        <p:style>
          <a:lnRef idx="2">
            <a:schemeClr val="dk1"/>
          </a:lnRef>
          <a:fillRef idx="1">
            <a:schemeClr val="lt1"/>
          </a:fillRef>
          <a:effectRef idx="0">
            <a:schemeClr val="dk1"/>
          </a:effectRef>
          <a:fontRef idx="minor">
            <a:schemeClr val="dk1"/>
          </a:fontRef>
        </p:style>
        <p:txBody>
          <a:bodyPr lIns="41910" tIns="41910" rIns="41910" bIns="41910" spcCol="1270" anchor="ctr"/>
          <a:lstStyle/>
          <a:p>
            <a:pPr algn="ctr" defTabSz="488950">
              <a:spcAft>
                <a:spcPts val="600"/>
              </a:spcAft>
              <a:defRPr/>
            </a:pPr>
            <a:r>
              <a:rPr lang="en-GB" sz="1200" dirty="0">
                <a:solidFill>
                  <a:srgbClr val="00B050"/>
                </a:solidFill>
                <a:latin typeface="Verdana" pitchFamily="34" charset="0"/>
                <a:ea typeface="Verdana" pitchFamily="34" charset="0"/>
              </a:rPr>
              <a:t>Art. 77-91 </a:t>
            </a:r>
            <a:r>
              <a:rPr lang="en-GB" sz="1200" dirty="0">
                <a:solidFill>
                  <a:schemeClr val="tx1"/>
                </a:solidFill>
                <a:latin typeface="Verdana" pitchFamily="34" charset="0"/>
                <a:ea typeface="Verdana" pitchFamily="34" charset="0"/>
              </a:rPr>
              <a:t>Financing OC + official certification</a:t>
            </a:r>
          </a:p>
        </p:txBody>
      </p:sp>
      <p:sp>
        <p:nvSpPr>
          <p:cNvPr id="13" name="Freeform 12"/>
          <p:cNvSpPr/>
          <p:nvPr/>
        </p:nvSpPr>
        <p:spPr>
          <a:xfrm>
            <a:off x="8886825" y="3725864"/>
            <a:ext cx="1314450" cy="1093787"/>
          </a:xfrm>
          <a:custGeom>
            <a:avLst/>
            <a:gdLst>
              <a:gd name="connsiteX0" fmla="*/ 0 w 1093341"/>
              <a:gd name="connsiteY0" fmla="*/ 0 h 1161276"/>
              <a:gd name="connsiteX1" fmla="*/ 1093341 w 1093341"/>
              <a:gd name="connsiteY1" fmla="*/ 0 h 1161276"/>
              <a:gd name="connsiteX2" fmla="*/ 1093341 w 1093341"/>
              <a:gd name="connsiteY2" fmla="*/ 1161276 h 1161276"/>
              <a:gd name="connsiteX3" fmla="*/ 0 w 1093341"/>
              <a:gd name="connsiteY3" fmla="*/ 1161276 h 1161276"/>
              <a:gd name="connsiteX4" fmla="*/ 0 w 1093341"/>
              <a:gd name="connsiteY4" fmla="*/ 0 h 1161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41" h="1161276">
                <a:moveTo>
                  <a:pt x="0" y="0"/>
                </a:moveTo>
                <a:lnTo>
                  <a:pt x="1093341" y="0"/>
                </a:lnTo>
                <a:lnTo>
                  <a:pt x="1093341" y="1161276"/>
                </a:lnTo>
                <a:lnTo>
                  <a:pt x="0" y="1161276"/>
                </a:lnTo>
                <a:lnTo>
                  <a:pt x="0" y="0"/>
                </a:lnTo>
                <a:close/>
              </a:path>
            </a:pathLst>
          </a:custGeom>
        </p:spPr>
        <p:style>
          <a:lnRef idx="2">
            <a:schemeClr val="dk1"/>
          </a:lnRef>
          <a:fillRef idx="1">
            <a:schemeClr val="lt1"/>
          </a:fillRef>
          <a:effectRef idx="0">
            <a:schemeClr val="dk1"/>
          </a:effectRef>
          <a:fontRef idx="minor">
            <a:schemeClr val="dk1"/>
          </a:fontRef>
        </p:style>
        <p:txBody>
          <a:bodyPr lIns="34290" tIns="34290" rIns="34290" bIns="34290" spcCol="1270" anchor="ctr"/>
          <a:lstStyle/>
          <a:p>
            <a:pPr algn="ctr" defTabSz="400050">
              <a:spcAft>
                <a:spcPts val="600"/>
              </a:spcAft>
              <a:defRPr/>
            </a:pPr>
            <a:r>
              <a:rPr lang="en-GB" sz="1200" dirty="0">
                <a:solidFill>
                  <a:srgbClr val="00B050"/>
                </a:solidFill>
                <a:latin typeface="Verdana" pitchFamily="34" charset="0"/>
                <a:ea typeface="Verdana" pitchFamily="34" charset="0"/>
              </a:rPr>
              <a:t>Art. 102–108</a:t>
            </a:r>
            <a:endParaRPr lang="en-GB" sz="1200" dirty="0">
              <a:solidFill>
                <a:schemeClr val="tx1"/>
              </a:solidFill>
              <a:latin typeface="Verdana" pitchFamily="34" charset="0"/>
              <a:ea typeface="Verdana" pitchFamily="34" charset="0"/>
            </a:endParaRPr>
          </a:p>
          <a:p>
            <a:pPr algn="ctr" defTabSz="400050">
              <a:spcAft>
                <a:spcPts val="600"/>
              </a:spcAft>
              <a:defRPr/>
            </a:pPr>
            <a:r>
              <a:rPr lang="en-GB" sz="1200" dirty="0">
                <a:solidFill>
                  <a:schemeClr val="tx1"/>
                </a:solidFill>
                <a:latin typeface="Verdana" pitchFamily="34" charset="0"/>
                <a:ea typeface="Verdana" pitchFamily="34" charset="0"/>
              </a:rPr>
              <a:t>Administrative Assistance </a:t>
            </a:r>
          </a:p>
          <a:p>
            <a:pPr algn="ctr" defTabSz="400050">
              <a:spcAft>
                <a:spcPts val="600"/>
              </a:spcAft>
              <a:defRPr/>
            </a:pPr>
            <a:r>
              <a:rPr lang="en-GB" sz="1200" dirty="0">
                <a:solidFill>
                  <a:schemeClr val="tx1"/>
                </a:solidFill>
                <a:latin typeface="Verdana" pitchFamily="34" charset="0"/>
                <a:ea typeface="Verdana" pitchFamily="34" charset="0"/>
              </a:rPr>
              <a:t>+ Cooperation </a:t>
            </a:r>
          </a:p>
        </p:txBody>
      </p:sp>
      <p:sp>
        <p:nvSpPr>
          <p:cNvPr id="9232" name="Rectangle 1"/>
          <p:cNvSpPr>
            <a:spLocks noChangeArrowheads="1"/>
          </p:cNvSpPr>
          <p:nvPr/>
        </p:nvSpPr>
        <p:spPr bwMode="auto">
          <a:xfrm>
            <a:off x="2135188" y="1697039"/>
            <a:ext cx="7777162"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F5494"/>
              </a:buClr>
              <a:buChar char="•"/>
              <a:defRPr sz="2400" i="1">
                <a:solidFill>
                  <a:srgbClr val="0F5494"/>
                </a:solidFill>
                <a:latin typeface="Verdana" panose="020B0604030504040204" pitchFamily="34" charset="0"/>
                <a:ea typeface="ＭＳ Ｐゴシック" panose="020B0600070205080204" pitchFamily="34" charset="-128"/>
                <a:cs typeface="Verdana" panose="020B0604030504040204" pitchFamily="34" charset="0"/>
              </a:defRPr>
            </a:lvl1pPr>
            <a:lvl2pPr marL="742950" indent="-285750" eaLnBrk="0" hangingPunct="0">
              <a:spcBef>
                <a:spcPct val="20000"/>
              </a:spcBef>
              <a:buClr>
                <a:srgbClr val="56932F"/>
              </a:buClr>
              <a:buChar char="•"/>
              <a:defRPr sz="2000" b="1">
                <a:solidFill>
                  <a:srgbClr val="0F5494"/>
                </a:solidFill>
                <a:latin typeface="Verdana" panose="020B0604030504040204" pitchFamily="34" charset="0"/>
                <a:ea typeface="ＭＳ Ｐゴシック" panose="020B0600070205080204" pitchFamily="34" charset="-128"/>
                <a:cs typeface="Verdana" panose="020B0604030504040204" pitchFamily="34" charset="0"/>
              </a:defRPr>
            </a:lvl2pPr>
            <a:lvl3pPr marL="1143000" indent="-228600" eaLnBrk="0" hangingPunct="0">
              <a:spcBef>
                <a:spcPct val="20000"/>
              </a:spcBef>
              <a:defRPr sz="1400">
                <a:solidFill>
                  <a:srgbClr val="0F5494"/>
                </a:solidFill>
                <a:latin typeface="Verdana" panose="020B0604030504040204" pitchFamily="34" charset="0"/>
                <a:ea typeface="ＭＳ Ｐゴシック" panose="020B0600070205080204" pitchFamily="34" charset="-128"/>
                <a:cs typeface="Verdana" panose="020B0604030504040204" pitchFamily="34" charset="0"/>
              </a:defRPr>
            </a:lvl3pPr>
            <a:lvl4pPr marL="1600200" indent="-228600" eaLnBrk="0" hangingPunct="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FontTx/>
              <a:buNone/>
            </a:pPr>
            <a:endParaRPr lang="en-US" altLang="en-US" sz="1100" i="0">
              <a:solidFill>
                <a:srgbClr val="FFD624"/>
              </a:solidFill>
            </a:endParaRPr>
          </a:p>
        </p:txBody>
      </p:sp>
      <p:sp>
        <p:nvSpPr>
          <p:cNvPr id="9233" name="Rectangle 2"/>
          <p:cNvSpPr>
            <a:spLocks noChangeArrowheads="1"/>
          </p:cNvSpPr>
          <p:nvPr/>
        </p:nvSpPr>
        <p:spPr bwMode="auto">
          <a:xfrm>
            <a:off x="1177636" y="1304925"/>
            <a:ext cx="9670471"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0F5494"/>
              </a:buClr>
              <a:buChar char="•"/>
              <a:defRPr sz="2400" i="1">
                <a:solidFill>
                  <a:srgbClr val="0F5494"/>
                </a:solidFill>
                <a:latin typeface="Verdana" panose="020B0604030504040204" pitchFamily="34" charset="0"/>
                <a:ea typeface="ＭＳ Ｐゴシック" panose="020B0600070205080204" pitchFamily="34" charset="-128"/>
                <a:cs typeface="Verdana" panose="020B0604030504040204" pitchFamily="34" charset="0"/>
              </a:defRPr>
            </a:lvl1pPr>
            <a:lvl2pPr marL="742950" indent="-285750" eaLnBrk="0" hangingPunct="0">
              <a:spcBef>
                <a:spcPct val="20000"/>
              </a:spcBef>
              <a:buClr>
                <a:srgbClr val="56932F"/>
              </a:buClr>
              <a:buChar char="•"/>
              <a:defRPr sz="2000" b="1">
                <a:solidFill>
                  <a:srgbClr val="0F5494"/>
                </a:solidFill>
                <a:latin typeface="Verdana" panose="020B0604030504040204" pitchFamily="34" charset="0"/>
                <a:ea typeface="ＭＳ Ｐゴシック" panose="020B0600070205080204" pitchFamily="34" charset="-128"/>
                <a:cs typeface="Verdana" panose="020B0604030504040204" pitchFamily="34" charset="0"/>
              </a:defRPr>
            </a:lvl2pPr>
            <a:lvl3pPr marL="1143000" indent="-228600" eaLnBrk="0" hangingPunct="0">
              <a:spcBef>
                <a:spcPct val="20000"/>
              </a:spcBef>
              <a:defRPr sz="1400">
                <a:solidFill>
                  <a:srgbClr val="0F5494"/>
                </a:solidFill>
                <a:latin typeface="Verdana" panose="020B0604030504040204" pitchFamily="34" charset="0"/>
                <a:ea typeface="ＭＳ Ｐゴシック" panose="020B0600070205080204" pitchFamily="34" charset="-128"/>
                <a:cs typeface="Verdana" panose="020B0604030504040204" pitchFamily="34" charset="0"/>
              </a:defRPr>
            </a:lvl3pPr>
            <a:lvl4pPr marL="1600200" indent="-228600" eaLnBrk="0" hangingPunct="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ClrTx/>
              <a:buFontTx/>
              <a:buNone/>
            </a:pPr>
            <a:r>
              <a:rPr lang="en-GB" altLang="en-US" sz="2800" b="1" i="0" dirty="0">
                <a:solidFill>
                  <a:schemeClr val="accent5">
                    <a:lumMod val="50000"/>
                  </a:schemeClr>
                </a:solidFill>
              </a:rPr>
              <a:t>Structure of Regulation 2017/625 (OCR)</a:t>
            </a:r>
          </a:p>
          <a:p>
            <a:pPr algn="ctr" eaLnBrk="1" hangingPunct="1">
              <a:spcBef>
                <a:spcPct val="0"/>
              </a:spcBef>
              <a:buClrTx/>
              <a:buFontTx/>
              <a:buNone/>
            </a:pPr>
            <a:endParaRPr lang="en-GB" altLang="en-US" sz="2800" i="0" dirty="0">
              <a:solidFill>
                <a:schemeClr val="accent2"/>
              </a:solidFill>
            </a:endParaRPr>
          </a:p>
        </p:txBody>
      </p:sp>
      <p:sp>
        <p:nvSpPr>
          <p:cNvPr id="8" name="Freeform 7"/>
          <p:cNvSpPr/>
          <p:nvPr/>
        </p:nvSpPr>
        <p:spPr>
          <a:xfrm>
            <a:off x="7464425" y="3725864"/>
            <a:ext cx="1314450" cy="1093787"/>
          </a:xfrm>
          <a:custGeom>
            <a:avLst/>
            <a:gdLst>
              <a:gd name="connsiteX0" fmla="*/ 0 w 1093341"/>
              <a:gd name="connsiteY0" fmla="*/ 0 h 1161276"/>
              <a:gd name="connsiteX1" fmla="*/ 1093341 w 1093341"/>
              <a:gd name="connsiteY1" fmla="*/ 0 h 1161276"/>
              <a:gd name="connsiteX2" fmla="*/ 1093341 w 1093341"/>
              <a:gd name="connsiteY2" fmla="*/ 1161276 h 1161276"/>
              <a:gd name="connsiteX3" fmla="*/ 0 w 1093341"/>
              <a:gd name="connsiteY3" fmla="*/ 1161276 h 1161276"/>
              <a:gd name="connsiteX4" fmla="*/ 0 w 1093341"/>
              <a:gd name="connsiteY4" fmla="*/ 0 h 1161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41" h="1161276">
                <a:moveTo>
                  <a:pt x="0" y="0"/>
                </a:moveTo>
                <a:lnTo>
                  <a:pt x="1093341" y="0"/>
                </a:lnTo>
                <a:lnTo>
                  <a:pt x="1093341" y="1161276"/>
                </a:lnTo>
                <a:lnTo>
                  <a:pt x="0" y="1161276"/>
                </a:lnTo>
                <a:lnTo>
                  <a:pt x="0" y="0"/>
                </a:lnTo>
                <a:close/>
              </a:path>
            </a:pathLst>
          </a:custGeom>
        </p:spPr>
        <p:style>
          <a:lnRef idx="2">
            <a:schemeClr val="dk1"/>
          </a:lnRef>
          <a:fillRef idx="1">
            <a:schemeClr val="lt1"/>
          </a:fillRef>
          <a:effectRef idx="0">
            <a:schemeClr val="dk1"/>
          </a:effectRef>
          <a:fontRef idx="minor">
            <a:schemeClr val="dk1"/>
          </a:fontRef>
        </p:style>
        <p:txBody>
          <a:bodyPr lIns="45720" rIns="45720" spcCol="1270" anchor="ctr"/>
          <a:lstStyle/>
          <a:p>
            <a:pPr algn="ctr" defTabSz="533400">
              <a:spcAft>
                <a:spcPts val="600"/>
              </a:spcAft>
              <a:defRPr/>
            </a:pPr>
            <a:r>
              <a:rPr lang="en-GB" sz="1200" dirty="0">
                <a:solidFill>
                  <a:srgbClr val="00B050"/>
                </a:solidFill>
                <a:latin typeface="Verdana" pitchFamily="34" charset="0"/>
                <a:ea typeface="Verdana" pitchFamily="34" charset="0"/>
              </a:rPr>
              <a:t>Art. 92-101 </a:t>
            </a:r>
          </a:p>
          <a:p>
            <a:pPr algn="ctr" defTabSz="533400">
              <a:spcAft>
                <a:spcPts val="600"/>
              </a:spcAft>
              <a:defRPr/>
            </a:pPr>
            <a:r>
              <a:rPr lang="en-GB" sz="1200" dirty="0">
                <a:solidFill>
                  <a:schemeClr val="tx1"/>
                </a:solidFill>
                <a:latin typeface="Verdana" pitchFamily="34" charset="0"/>
                <a:ea typeface="Verdana" pitchFamily="34" charset="0"/>
              </a:rPr>
              <a:t>EURLs </a:t>
            </a:r>
          </a:p>
          <a:p>
            <a:pPr algn="ctr" defTabSz="533400">
              <a:spcAft>
                <a:spcPts val="600"/>
              </a:spcAft>
              <a:defRPr/>
            </a:pPr>
            <a:r>
              <a:rPr lang="en-GB" sz="1200" dirty="0">
                <a:solidFill>
                  <a:schemeClr val="tx1"/>
                </a:solidFill>
                <a:latin typeface="Verdana" pitchFamily="34" charset="0"/>
                <a:ea typeface="Verdana" pitchFamily="34" charset="0"/>
              </a:rPr>
              <a:t>EURCs</a:t>
            </a:r>
          </a:p>
        </p:txBody>
      </p:sp>
      <p:sp>
        <p:nvSpPr>
          <p:cNvPr id="14" name="Freeform 13"/>
          <p:cNvSpPr/>
          <p:nvPr/>
        </p:nvSpPr>
        <p:spPr>
          <a:xfrm>
            <a:off x="1879600" y="4859339"/>
            <a:ext cx="1314450" cy="1093787"/>
          </a:xfrm>
          <a:custGeom>
            <a:avLst/>
            <a:gdLst>
              <a:gd name="connsiteX0" fmla="*/ 0 w 1093341"/>
              <a:gd name="connsiteY0" fmla="*/ 0 h 1161276"/>
              <a:gd name="connsiteX1" fmla="*/ 1093341 w 1093341"/>
              <a:gd name="connsiteY1" fmla="*/ 0 h 1161276"/>
              <a:gd name="connsiteX2" fmla="*/ 1093341 w 1093341"/>
              <a:gd name="connsiteY2" fmla="*/ 1161276 h 1161276"/>
              <a:gd name="connsiteX3" fmla="*/ 0 w 1093341"/>
              <a:gd name="connsiteY3" fmla="*/ 1161276 h 1161276"/>
              <a:gd name="connsiteX4" fmla="*/ 0 w 1093341"/>
              <a:gd name="connsiteY4" fmla="*/ 0 h 1161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41" h="1161276">
                <a:moveTo>
                  <a:pt x="0" y="0"/>
                </a:moveTo>
                <a:lnTo>
                  <a:pt x="1093341" y="0"/>
                </a:lnTo>
                <a:lnTo>
                  <a:pt x="1093341" y="1161276"/>
                </a:lnTo>
                <a:lnTo>
                  <a:pt x="0" y="1161276"/>
                </a:lnTo>
                <a:lnTo>
                  <a:pt x="0" y="0"/>
                </a:lnTo>
                <a:close/>
              </a:path>
            </a:pathLst>
          </a:custGeom>
        </p:spPr>
        <p:style>
          <a:lnRef idx="2">
            <a:schemeClr val="dk1"/>
          </a:lnRef>
          <a:fillRef idx="1">
            <a:schemeClr val="lt1"/>
          </a:fillRef>
          <a:effectRef idx="0">
            <a:schemeClr val="dk1"/>
          </a:effectRef>
          <a:fontRef idx="minor">
            <a:schemeClr val="dk1"/>
          </a:fontRef>
        </p:style>
        <p:txBody>
          <a:bodyPr lIns="34290" tIns="34290" rIns="34290" bIns="34290" spcCol="1270" anchor="ctr"/>
          <a:lstStyle/>
          <a:p>
            <a:pPr algn="ctr" defTabSz="400050">
              <a:spcAft>
                <a:spcPts val="600"/>
              </a:spcAft>
              <a:defRPr/>
            </a:pPr>
            <a:r>
              <a:rPr lang="en-GB" sz="1200" dirty="0">
                <a:solidFill>
                  <a:srgbClr val="00B050"/>
                </a:solidFill>
                <a:latin typeface="Verdana" pitchFamily="34" charset="0"/>
                <a:ea typeface="Verdana" pitchFamily="34" charset="0"/>
              </a:rPr>
              <a:t>Art. 109-115</a:t>
            </a:r>
          </a:p>
          <a:p>
            <a:pPr algn="ctr" defTabSz="400050">
              <a:spcAft>
                <a:spcPts val="600"/>
              </a:spcAft>
              <a:defRPr/>
            </a:pPr>
            <a:r>
              <a:rPr lang="en-GB" sz="1200" dirty="0">
                <a:solidFill>
                  <a:schemeClr val="tx1"/>
                </a:solidFill>
                <a:latin typeface="Verdana" pitchFamily="34" charset="0"/>
                <a:ea typeface="Verdana" pitchFamily="34" charset="0"/>
              </a:rPr>
              <a:t>Planning + Reporting</a:t>
            </a:r>
          </a:p>
        </p:txBody>
      </p:sp>
      <p:sp>
        <p:nvSpPr>
          <p:cNvPr id="16" name="Freeform 15"/>
          <p:cNvSpPr/>
          <p:nvPr/>
        </p:nvSpPr>
        <p:spPr>
          <a:xfrm>
            <a:off x="3267075" y="4878389"/>
            <a:ext cx="1314450" cy="1093787"/>
          </a:xfrm>
          <a:custGeom>
            <a:avLst/>
            <a:gdLst>
              <a:gd name="connsiteX0" fmla="*/ 0 w 1093341"/>
              <a:gd name="connsiteY0" fmla="*/ 0 h 1161276"/>
              <a:gd name="connsiteX1" fmla="*/ 1093341 w 1093341"/>
              <a:gd name="connsiteY1" fmla="*/ 0 h 1161276"/>
              <a:gd name="connsiteX2" fmla="*/ 1093341 w 1093341"/>
              <a:gd name="connsiteY2" fmla="*/ 1161276 h 1161276"/>
              <a:gd name="connsiteX3" fmla="*/ 0 w 1093341"/>
              <a:gd name="connsiteY3" fmla="*/ 1161276 h 1161276"/>
              <a:gd name="connsiteX4" fmla="*/ 0 w 1093341"/>
              <a:gd name="connsiteY4" fmla="*/ 0 h 1161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41" h="1161276">
                <a:moveTo>
                  <a:pt x="0" y="0"/>
                </a:moveTo>
                <a:lnTo>
                  <a:pt x="1093341" y="0"/>
                </a:lnTo>
                <a:lnTo>
                  <a:pt x="1093341" y="1161276"/>
                </a:lnTo>
                <a:lnTo>
                  <a:pt x="0" y="1161276"/>
                </a:lnTo>
                <a:lnTo>
                  <a:pt x="0" y="0"/>
                </a:lnTo>
                <a:close/>
              </a:path>
            </a:pathLst>
          </a:custGeom>
        </p:spPr>
        <p:style>
          <a:lnRef idx="2">
            <a:schemeClr val="dk1"/>
          </a:lnRef>
          <a:fillRef idx="1">
            <a:schemeClr val="lt1"/>
          </a:fillRef>
          <a:effectRef idx="0">
            <a:schemeClr val="dk1"/>
          </a:effectRef>
          <a:fontRef idx="minor">
            <a:schemeClr val="dk1"/>
          </a:fontRef>
        </p:style>
        <p:txBody>
          <a:bodyPr lIns="34290" tIns="34290" rIns="34290" bIns="34290" spcCol="1270" anchor="ctr"/>
          <a:lstStyle/>
          <a:p>
            <a:pPr algn="ctr" defTabSz="400050">
              <a:spcAft>
                <a:spcPts val="600"/>
              </a:spcAft>
              <a:defRPr/>
            </a:pPr>
            <a:r>
              <a:rPr lang="en-GB" sz="1200" dirty="0">
                <a:solidFill>
                  <a:srgbClr val="00B050"/>
                </a:solidFill>
                <a:latin typeface="Verdana" pitchFamily="34" charset="0"/>
                <a:ea typeface="Verdana" pitchFamily="34" charset="0"/>
              </a:rPr>
              <a:t>Art. 116–124</a:t>
            </a:r>
          </a:p>
          <a:p>
            <a:pPr algn="ctr" defTabSz="400050">
              <a:spcAft>
                <a:spcPts val="600"/>
              </a:spcAft>
              <a:defRPr/>
            </a:pPr>
            <a:r>
              <a:rPr lang="en-GB" sz="1200" dirty="0">
                <a:solidFill>
                  <a:schemeClr val="tx1"/>
                </a:solidFill>
                <a:latin typeface="Verdana" pitchFamily="34" charset="0"/>
                <a:ea typeface="Verdana" pitchFamily="34" charset="0"/>
              </a:rPr>
              <a:t>Commission Controls</a:t>
            </a:r>
          </a:p>
        </p:txBody>
      </p:sp>
      <p:sp>
        <p:nvSpPr>
          <p:cNvPr id="17" name="Freeform 16"/>
          <p:cNvSpPr/>
          <p:nvPr/>
        </p:nvSpPr>
        <p:spPr>
          <a:xfrm>
            <a:off x="4660900" y="4870450"/>
            <a:ext cx="1314450" cy="1093788"/>
          </a:xfrm>
          <a:custGeom>
            <a:avLst/>
            <a:gdLst>
              <a:gd name="connsiteX0" fmla="*/ 0 w 1093341"/>
              <a:gd name="connsiteY0" fmla="*/ 0 h 1161276"/>
              <a:gd name="connsiteX1" fmla="*/ 1093341 w 1093341"/>
              <a:gd name="connsiteY1" fmla="*/ 0 h 1161276"/>
              <a:gd name="connsiteX2" fmla="*/ 1093341 w 1093341"/>
              <a:gd name="connsiteY2" fmla="*/ 1161276 h 1161276"/>
              <a:gd name="connsiteX3" fmla="*/ 0 w 1093341"/>
              <a:gd name="connsiteY3" fmla="*/ 1161276 h 1161276"/>
              <a:gd name="connsiteX4" fmla="*/ 0 w 1093341"/>
              <a:gd name="connsiteY4" fmla="*/ 0 h 1161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41" h="1161276">
                <a:moveTo>
                  <a:pt x="0" y="0"/>
                </a:moveTo>
                <a:lnTo>
                  <a:pt x="1093341" y="0"/>
                </a:lnTo>
                <a:lnTo>
                  <a:pt x="1093341" y="1161276"/>
                </a:lnTo>
                <a:lnTo>
                  <a:pt x="0" y="1161276"/>
                </a:lnTo>
                <a:lnTo>
                  <a:pt x="0" y="0"/>
                </a:lnTo>
                <a:close/>
              </a:path>
            </a:pathLst>
          </a:custGeom>
          <a:ln/>
        </p:spPr>
        <p:style>
          <a:lnRef idx="2">
            <a:schemeClr val="dk1"/>
          </a:lnRef>
          <a:fillRef idx="1">
            <a:schemeClr val="lt1"/>
          </a:fillRef>
          <a:effectRef idx="0">
            <a:schemeClr val="dk1"/>
          </a:effectRef>
          <a:fontRef idx="minor">
            <a:schemeClr val="dk1"/>
          </a:fontRef>
        </p:style>
        <p:txBody>
          <a:bodyPr lIns="34290" tIns="34290" rIns="34290" bIns="34290" spcCol="1270" anchor="ctr"/>
          <a:lstStyle/>
          <a:p>
            <a:pPr algn="ctr" defTabSz="400050">
              <a:spcAft>
                <a:spcPts val="600"/>
              </a:spcAft>
              <a:defRPr/>
            </a:pPr>
            <a:r>
              <a:rPr lang="en-GB" sz="1200" dirty="0">
                <a:solidFill>
                  <a:srgbClr val="00B050"/>
                </a:solidFill>
                <a:latin typeface="Verdana" pitchFamily="34" charset="0"/>
                <a:ea typeface="Verdana" pitchFamily="34" charset="0"/>
              </a:rPr>
              <a:t>Art. 125–129</a:t>
            </a:r>
          </a:p>
          <a:p>
            <a:pPr algn="ctr" defTabSz="400050">
              <a:spcAft>
                <a:spcPts val="600"/>
              </a:spcAft>
              <a:defRPr/>
            </a:pPr>
            <a:r>
              <a:rPr lang="en-GB" sz="1200" dirty="0">
                <a:solidFill>
                  <a:schemeClr val="tx1"/>
                </a:solidFill>
                <a:latin typeface="Verdana" pitchFamily="34" charset="0"/>
                <a:ea typeface="Verdana" pitchFamily="34" charset="0"/>
              </a:rPr>
              <a:t>Conditions for entry into the EU</a:t>
            </a:r>
          </a:p>
        </p:txBody>
      </p:sp>
      <p:sp>
        <p:nvSpPr>
          <p:cNvPr id="18" name="Freeform 17"/>
          <p:cNvSpPr/>
          <p:nvPr/>
        </p:nvSpPr>
        <p:spPr>
          <a:xfrm>
            <a:off x="6062663" y="4870450"/>
            <a:ext cx="1314450" cy="1093788"/>
          </a:xfrm>
          <a:custGeom>
            <a:avLst/>
            <a:gdLst>
              <a:gd name="connsiteX0" fmla="*/ 0 w 1093341"/>
              <a:gd name="connsiteY0" fmla="*/ 0 h 1161276"/>
              <a:gd name="connsiteX1" fmla="*/ 1093341 w 1093341"/>
              <a:gd name="connsiteY1" fmla="*/ 0 h 1161276"/>
              <a:gd name="connsiteX2" fmla="*/ 1093341 w 1093341"/>
              <a:gd name="connsiteY2" fmla="*/ 1161276 h 1161276"/>
              <a:gd name="connsiteX3" fmla="*/ 0 w 1093341"/>
              <a:gd name="connsiteY3" fmla="*/ 1161276 h 1161276"/>
              <a:gd name="connsiteX4" fmla="*/ 0 w 1093341"/>
              <a:gd name="connsiteY4" fmla="*/ 0 h 1161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41" h="1161276">
                <a:moveTo>
                  <a:pt x="0" y="0"/>
                </a:moveTo>
                <a:lnTo>
                  <a:pt x="1093341" y="0"/>
                </a:lnTo>
                <a:lnTo>
                  <a:pt x="1093341" y="1161276"/>
                </a:lnTo>
                <a:lnTo>
                  <a:pt x="0" y="1161276"/>
                </a:lnTo>
                <a:lnTo>
                  <a:pt x="0" y="0"/>
                </a:lnTo>
                <a:close/>
              </a:path>
            </a:pathLst>
          </a:custGeom>
        </p:spPr>
        <p:style>
          <a:lnRef idx="2">
            <a:schemeClr val="dk1"/>
          </a:lnRef>
          <a:fillRef idx="1">
            <a:schemeClr val="lt1"/>
          </a:fillRef>
          <a:effectRef idx="0">
            <a:schemeClr val="dk1"/>
          </a:effectRef>
          <a:fontRef idx="minor">
            <a:schemeClr val="dk1"/>
          </a:fontRef>
        </p:style>
        <p:txBody>
          <a:bodyPr lIns="34290" tIns="34290" rIns="34290" bIns="34290" spcCol="1270" anchor="ctr"/>
          <a:lstStyle/>
          <a:p>
            <a:pPr algn="ctr" defTabSz="400050">
              <a:spcAft>
                <a:spcPts val="600"/>
              </a:spcAft>
              <a:defRPr/>
            </a:pPr>
            <a:r>
              <a:rPr lang="en-GB" sz="1200" dirty="0">
                <a:solidFill>
                  <a:srgbClr val="00B050"/>
                </a:solidFill>
                <a:latin typeface="Verdana" pitchFamily="34" charset="0"/>
                <a:ea typeface="Verdana" pitchFamily="34" charset="0"/>
              </a:rPr>
              <a:t>Art. 130</a:t>
            </a:r>
          </a:p>
          <a:p>
            <a:pPr algn="ctr" defTabSz="400050">
              <a:spcAft>
                <a:spcPts val="600"/>
              </a:spcAft>
              <a:defRPr/>
            </a:pPr>
            <a:r>
              <a:rPr lang="en-GB" sz="1200" dirty="0">
                <a:solidFill>
                  <a:schemeClr val="tx1"/>
                </a:solidFill>
                <a:latin typeface="Verdana" pitchFamily="34" charset="0"/>
                <a:ea typeface="Verdana" pitchFamily="34" charset="0"/>
              </a:rPr>
              <a:t>Training (BTSF)</a:t>
            </a:r>
            <a:r>
              <a:rPr lang="en-GB" sz="1400" dirty="0">
                <a:solidFill>
                  <a:schemeClr val="tx1"/>
                </a:solidFill>
                <a:latin typeface="+mj-lt"/>
              </a:rPr>
              <a:t> </a:t>
            </a:r>
          </a:p>
        </p:txBody>
      </p:sp>
      <p:sp>
        <p:nvSpPr>
          <p:cNvPr id="20" name="Freeform 19"/>
          <p:cNvSpPr/>
          <p:nvPr/>
        </p:nvSpPr>
        <p:spPr>
          <a:xfrm>
            <a:off x="7464425" y="4870450"/>
            <a:ext cx="1314450" cy="1093788"/>
          </a:xfrm>
          <a:custGeom>
            <a:avLst/>
            <a:gdLst>
              <a:gd name="connsiteX0" fmla="*/ 0 w 1093341"/>
              <a:gd name="connsiteY0" fmla="*/ 0 h 1161276"/>
              <a:gd name="connsiteX1" fmla="*/ 1093341 w 1093341"/>
              <a:gd name="connsiteY1" fmla="*/ 0 h 1161276"/>
              <a:gd name="connsiteX2" fmla="*/ 1093341 w 1093341"/>
              <a:gd name="connsiteY2" fmla="*/ 1161276 h 1161276"/>
              <a:gd name="connsiteX3" fmla="*/ 0 w 1093341"/>
              <a:gd name="connsiteY3" fmla="*/ 1161276 h 1161276"/>
              <a:gd name="connsiteX4" fmla="*/ 0 w 1093341"/>
              <a:gd name="connsiteY4" fmla="*/ 0 h 1161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41" h="1161276">
                <a:moveTo>
                  <a:pt x="0" y="0"/>
                </a:moveTo>
                <a:lnTo>
                  <a:pt x="1093341" y="0"/>
                </a:lnTo>
                <a:lnTo>
                  <a:pt x="1093341" y="1161276"/>
                </a:lnTo>
                <a:lnTo>
                  <a:pt x="0" y="1161276"/>
                </a:lnTo>
                <a:lnTo>
                  <a:pt x="0" y="0"/>
                </a:lnTo>
                <a:close/>
              </a:path>
            </a:pathLst>
          </a:custGeom>
        </p:spPr>
        <p:style>
          <a:lnRef idx="2">
            <a:schemeClr val="dk1"/>
          </a:lnRef>
          <a:fillRef idx="1">
            <a:schemeClr val="lt1"/>
          </a:fillRef>
          <a:effectRef idx="0">
            <a:schemeClr val="dk1"/>
          </a:effectRef>
          <a:fontRef idx="minor">
            <a:schemeClr val="dk1"/>
          </a:fontRef>
        </p:style>
        <p:txBody>
          <a:bodyPr lIns="34290" tIns="34290" rIns="34290" bIns="34290" spcCol="1270" anchor="ctr"/>
          <a:lstStyle/>
          <a:p>
            <a:pPr algn="ctr" defTabSz="400050">
              <a:spcAft>
                <a:spcPts val="600"/>
              </a:spcAft>
              <a:defRPr/>
            </a:pPr>
            <a:r>
              <a:rPr lang="en-GB" sz="1200" dirty="0">
                <a:solidFill>
                  <a:srgbClr val="00B050"/>
                </a:solidFill>
                <a:latin typeface="Verdana" pitchFamily="34" charset="0"/>
                <a:ea typeface="Verdana" pitchFamily="34" charset="0"/>
              </a:rPr>
              <a:t>Art. 131–136</a:t>
            </a:r>
          </a:p>
          <a:p>
            <a:pPr algn="ctr" defTabSz="400050">
              <a:spcAft>
                <a:spcPts val="600"/>
              </a:spcAft>
              <a:defRPr/>
            </a:pPr>
            <a:r>
              <a:rPr lang="en-GB" sz="1200" dirty="0">
                <a:solidFill>
                  <a:schemeClr val="tx1"/>
                </a:solidFill>
                <a:latin typeface="Verdana" pitchFamily="34" charset="0"/>
                <a:ea typeface="Verdana" pitchFamily="34" charset="0"/>
              </a:rPr>
              <a:t>IMSOC</a:t>
            </a:r>
          </a:p>
        </p:txBody>
      </p:sp>
      <p:sp>
        <p:nvSpPr>
          <p:cNvPr id="21" name="Freeform 20"/>
          <p:cNvSpPr/>
          <p:nvPr/>
        </p:nvSpPr>
        <p:spPr>
          <a:xfrm>
            <a:off x="8899525" y="4859339"/>
            <a:ext cx="1314450" cy="1093787"/>
          </a:xfrm>
          <a:custGeom>
            <a:avLst/>
            <a:gdLst>
              <a:gd name="connsiteX0" fmla="*/ 0 w 1093341"/>
              <a:gd name="connsiteY0" fmla="*/ 0 h 1161276"/>
              <a:gd name="connsiteX1" fmla="*/ 1093341 w 1093341"/>
              <a:gd name="connsiteY1" fmla="*/ 0 h 1161276"/>
              <a:gd name="connsiteX2" fmla="*/ 1093341 w 1093341"/>
              <a:gd name="connsiteY2" fmla="*/ 1161276 h 1161276"/>
              <a:gd name="connsiteX3" fmla="*/ 0 w 1093341"/>
              <a:gd name="connsiteY3" fmla="*/ 1161276 h 1161276"/>
              <a:gd name="connsiteX4" fmla="*/ 0 w 1093341"/>
              <a:gd name="connsiteY4" fmla="*/ 0 h 1161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41" h="1161276">
                <a:moveTo>
                  <a:pt x="0" y="0"/>
                </a:moveTo>
                <a:lnTo>
                  <a:pt x="1093341" y="0"/>
                </a:lnTo>
                <a:lnTo>
                  <a:pt x="1093341" y="1161276"/>
                </a:lnTo>
                <a:lnTo>
                  <a:pt x="0" y="1161276"/>
                </a:lnTo>
                <a:lnTo>
                  <a:pt x="0" y="0"/>
                </a:lnTo>
                <a:close/>
              </a:path>
            </a:pathLst>
          </a:custGeom>
        </p:spPr>
        <p:style>
          <a:lnRef idx="2">
            <a:schemeClr val="dk1"/>
          </a:lnRef>
          <a:fillRef idx="1">
            <a:schemeClr val="lt1"/>
          </a:fillRef>
          <a:effectRef idx="0">
            <a:schemeClr val="dk1"/>
          </a:effectRef>
          <a:fontRef idx="minor">
            <a:schemeClr val="dk1"/>
          </a:fontRef>
        </p:style>
        <p:txBody>
          <a:bodyPr lIns="34290" tIns="34290" rIns="34290" bIns="34290" spcCol="1270" anchor="ctr"/>
          <a:lstStyle/>
          <a:p>
            <a:pPr algn="ctr" defTabSz="400050">
              <a:spcAft>
                <a:spcPts val="600"/>
              </a:spcAft>
              <a:defRPr/>
            </a:pPr>
            <a:r>
              <a:rPr lang="en-GB" sz="1200" dirty="0">
                <a:solidFill>
                  <a:srgbClr val="00B050"/>
                </a:solidFill>
                <a:latin typeface="Verdana" pitchFamily="34" charset="0"/>
                <a:ea typeface="Verdana" pitchFamily="34" charset="0"/>
              </a:rPr>
              <a:t>Art. 137– 141</a:t>
            </a:r>
          </a:p>
          <a:p>
            <a:pPr algn="ctr" defTabSz="400050">
              <a:spcAft>
                <a:spcPts val="600"/>
              </a:spcAft>
              <a:defRPr/>
            </a:pPr>
            <a:r>
              <a:rPr lang="en-GB" sz="1200" dirty="0">
                <a:solidFill>
                  <a:schemeClr val="tx1"/>
                </a:solidFill>
                <a:latin typeface="Verdana" pitchFamily="34" charset="0"/>
                <a:ea typeface="Verdana" pitchFamily="34" charset="0"/>
              </a:rPr>
              <a:t>Enforcement</a:t>
            </a:r>
          </a:p>
        </p:txBody>
      </p:sp>
    </p:spTree>
    <p:extLst>
      <p:ext uri="{BB962C8B-B14F-4D97-AF65-F5344CB8AC3E}">
        <p14:creationId xmlns:p14="http://schemas.microsoft.com/office/powerpoint/2010/main" val="645871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5"/>
          <p:cNvSpPr txBox="1">
            <a:spLocks noChangeArrowheads="1"/>
          </p:cNvSpPr>
          <p:nvPr/>
        </p:nvSpPr>
        <p:spPr bwMode="auto">
          <a:xfrm>
            <a:off x="568832" y="1307462"/>
            <a:ext cx="11135301" cy="7612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marL="358775" indent="-357188">
              <a:tabLst>
                <a:tab pos="358775" algn="l"/>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WenQuanYi Micro Hei"/>
                <a:cs typeface="WenQuanYi Micro Hei"/>
              </a:defRPr>
            </a:lvl1pPr>
            <a:lvl2pPr>
              <a:tabLst>
                <a:tab pos="358775" algn="l"/>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WenQuanYi Micro Hei"/>
                <a:cs typeface="WenQuanYi Micro Hei"/>
              </a:defRPr>
            </a:lvl2pPr>
            <a:lvl3pPr>
              <a:tabLst>
                <a:tab pos="358775" algn="l"/>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WenQuanYi Micro Hei"/>
                <a:cs typeface="WenQuanYi Micro Hei"/>
              </a:defRPr>
            </a:lvl3pPr>
            <a:lvl4pPr>
              <a:tabLst>
                <a:tab pos="358775" algn="l"/>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WenQuanYi Micro Hei"/>
                <a:cs typeface="WenQuanYi Micro Hei"/>
              </a:defRPr>
            </a:lvl4pPr>
            <a:lvl5pPr>
              <a:tabLst>
                <a:tab pos="358775" algn="l"/>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WenQuanYi Micro Hei"/>
                <a:cs typeface="WenQuanYi Micro Hei"/>
              </a:defRPr>
            </a:lvl5pPr>
            <a:lvl6pPr marL="2514600" indent="-228600" defTabSz="449263" eaLnBrk="0" fontAlgn="base" hangingPunct="0">
              <a:spcBef>
                <a:spcPct val="0"/>
              </a:spcBef>
              <a:spcAft>
                <a:spcPct val="0"/>
              </a:spcAft>
              <a:tabLst>
                <a:tab pos="358775" algn="l"/>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WenQuanYi Micro Hei"/>
                <a:cs typeface="WenQuanYi Micro Hei"/>
              </a:defRPr>
            </a:lvl6pPr>
            <a:lvl7pPr marL="2971800" indent="-228600" defTabSz="449263" eaLnBrk="0" fontAlgn="base" hangingPunct="0">
              <a:spcBef>
                <a:spcPct val="0"/>
              </a:spcBef>
              <a:spcAft>
                <a:spcPct val="0"/>
              </a:spcAft>
              <a:tabLst>
                <a:tab pos="358775" algn="l"/>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WenQuanYi Micro Hei"/>
                <a:cs typeface="WenQuanYi Micro Hei"/>
              </a:defRPr>
            </a:lvl7pPr>
            <a:lvl8pPr marL="3429000" indent="-228600" defTabSz="449263" eaLnBrk="0" fontAlgn="base" hangingPunct="0">
              <a:spcBef>
                <a:spcPct val="0"/>
              </a:spcBef>
              <a:spcAft>
                <a:spcPct val="0"/>
              </a:spcAft>
              <a:tabLst>
                <a:tab pos="358775" algn="l"/>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WenQuanYi Micro Hei"/>
                <a:cs typeface="WenQuanYi Micro Hei"/>
              </a:defRPr>
            </a:lvl8pPr>
            <a:lvl9pPr marL="3886200" indent="-228600" defTabSz="449263" eaLnBrk="0" fontAlgn="base" hangingPunct="0">
              <a:spcBef>
                <a:spcPct val="0"/>
              </a:spcBef>
              <a:spcAft>
                <a:spcPct val="0"/>
              </a:spcAft>
              <a:tabLst>
                <a:tab pos="358775" algn="l"/>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WenQuanYi Micro Hei"/>
                <a:cs typeface="WenQuanYi Micro Hei"/>
              </a:defRPr>
            </a:lvl9pPr>
          </a:lstStyle>
          <a:p>
            <a:pPr algn="ctr" defTabSz="449263" fontAlgn="base">
              <a:spcBef>
                <a:spcPct val="0"/>
              </a:spcBef>
              <a:spcAft>
                <a:spcPct val="0"/>
              </a:spcAft>
              <a:buSzPct val="100000"/>
            </a:pPr>
            <a:r>
              <a:rPr lang="lt-LT" altLang="en-US" sz="2000" b="1" dirty="0">
                <a:solidFill>
                  <a:srgbClr val="0F5494"/>
                </a:solidFill>
                <a:latin typeface="Verdana" panose="020B0604030504040204" pitchFamily="34" charset="0"/>
                <a:ea typeface="MS PGothic" panose="020B0600070205080204" pitchFamily="34" charset="-128"/>
              </a:rPr>
              <a:t>OCR </a:t>
            </a:r>
            <a:r>
              <a:rPr lang="sv-SE" altLang="en-US" sz="2000" b="1" dirty="0">
                <a:solidFill>
                  <a:srgbClr val="0F5494"/>
                </a:solidFill>
                <a:latin typeface="Verdana" panose="020B0604030504040204" pitchFamily="34" charset="0"/>
                <a:ea typeface="MS PGothic" panose="020B0600070205080204" pitchFamily="34" charset="-128"/>
              </a:rPr>
              <a:t>2017/625</a:t>
            </a:r>
            <a:r>
              <a:rPr lang="lt-LT" altLang="en-US" sz="2000" b="1" dirty="0">
                <a:solidFill>
                  <a:srgbClr val="0F5494"/>
                </a:solidFill>
                <a:latin typeface="Verdana" panose="020B0604030504040204" pitchFamily="34" charset="0"/>
                <a:ea typeface="MS PGothic" panose="020B0600070205080204" pitchFamily="34" charset="-128"/>
              </a:rPr>
              <a:t> Title </a:t>
            </a:r>
            <a:r>
              <a:rPr lang="en-GB" altLang="en-US" sz="2000" b="1" dirty="0">
                <a:solidFill>
                  <a:srgbClr val="0F5494"/>
                </a:solidFill>
                <a:latin typeface="Verdana" panose="020B0604030504040204" pitchFamily="34" charset="0"/>
                <a:ea typeface="MS PGothic" panose="020B0600070205080204" pitchFamily="34" charset="-128"/>
              </a:rPr>
              <a:t>I</a:t>
            </a:r>
            <a:r>
              <a:rPr lang="lt-LT" altLang="en-US" sz="2000" b="1" dirty="0">
                <a:solidFill>
                  <a:srgbClr val="0F5494"/>
                </a:solidFill>
                <a:latin typeface="Verdana" panose="020B0604030504040204" pitchFamily="34" charset="0"/>
                <a:ea typeface="MS PGothic" panose="020B0600070205080204" pitchFamily="34" charset="-128"/>
              </a:rPr>
              <a:t>I Chapter</a:t>
            </a:r>
            <a:r>
              <a:rPr lang="en-GB" altLang="en-US" sz="2000" b="1" dirty="0">
                <a:solidFill>
                  <a:srgbClr val="0F5494"/>
                </a:solidFill>
                <a:latin typeface="Verdana" panose="020B0604030504040204" pitchFamily="34" charset="0"/>
                <a:ea typeface="MS PGothic" panose="020B0600070205080204" pitchFamily="34" charset="-128"/>
              </a:rPr>
              <a:t> V</a:t>
            </a:r>
            <a:r>
              <a:rPr lang="lt-LT" altLang="en-US" sz="2000" b="1" dirty="0">
                <a:solidFill>
                  <a:srgbClr val="0F5494"/>
                </a:solidFill>
                <a:latin typeface="Verdana" panose="020B0604030504040204" pitchFamily="34" charset="0"/>
                <a:ea typeface="MS PGothic" panose="020B0600070205080204" pitchFamily="34" charset="-128"/>
              </a:rPr>
              <a:t>:  </a:t>
            </a:r>
            <a:endParaRPr lang="en-GB" altLang="en-US" sz="2000" b="1" dirty="0">
              <a:solidFill>
                <a:srgbClr val="0F5494"/>
              </a:solidFill>
              <a:latin typeface="Verdana" panose="020B0604030504040204" pitchFamily="34" charset="0"/>
              <a:ea typeface="MS PGothic" panose="020B0600070205080204" pitchFamily="34" charset="-128"/>
            </a:endParaRPr>
          </a:p>
          <a:p>
            <a:pPr algn="ctr" defTabSz="449263" fontAlgn="base">
              <a:spcBef>
                <a:spcPct val="0"/>
              </a:spcBef>
              <a:spcAft>
                <a:spcPct val="0"/>
              </a:spcAft>
              <a:buSzPct val="100000"/>
            </a:pPr>
            <a:r>
              <a:rPr lang="en-US" altLang="en-US" sz="2000" b="1" dirty="0">
                <a:solidFill>
                  <a:srgbClr val="0F5494"/>
                </a:solidFill>
                <a:latin typeface="Verdana" panose="020B0604030504040204" pitchFamily="34" charset="0"/>
                <a:ea typeface="MS PGothic" panose="020B0600070205080204" pitchFamily="34" charset="-128"/>
              </a:rPr>
              <a:t>Official controls on animals and goods entering the Union </a:t>
            </a:r>
            <a:endParaRPr lang="sv-SE" altLang="en-US" sz="2000" b="1" dirty="0">
              <a:solidFill>
                <a:srgbClr val="0F5494"/>
              </a:solidFill>
              <a:latin typeface="Verdana" panose="020B0604030504040204" pitchFamily="34" charset="0"/>
              <a:ea typeface="MS PGothic" panose="020B0600070205080204" pitchFamily="34" charset="-128"/>
            </a:endParaRPr>
          </a:p>
        </p:txBody>
      </p:sp>
      <p:sp>
        <p:nvSpPr>
          <p:cNvPr id="39941" name="Rectangle 10"/>
          <p:cNvSpPr>
            <a:spLocks noChangeArrowheads="1"/>
          </p:cNvSpPr>
          <p:nvPr/>
        </p:nvSpPr>
        <p:spPr bwMode="auto">
          <a:xfrm>
            <a:off x="558367" y="5138213"/>
            <a:ext cx="5537633" cy="1271465"/>
          </a:xfrm>
          <a:prstGeom prst="rect">
            <a:avLst/>
          </a:prstGeom>
          <a:solidFill>
            <a:srgbClr val="FFC000"/>
          </a:solidFill>
          <a:ln w="9360" cap="sq">
            <a:solidFill>
              <a:srgbClr val="133176"/>
            </a:solidFill>
            <a:miter lim="800000"/>
            <a:headEnd/>
            <a:tailEnd/>
          </a:ln>
          <a:effectLst>
            <a:outerShdw dist="23040" dir="5400000" algn="ctr" rotWithShape="0">
              <a:srgbClr val="000000">
                <a:alpha val="35036"/>
              </a:srgbClr>
            </a:outerShdw>
          </a:effec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9pPr>
          </a:lstStyle>
          <a:p>
            <a:pPr defTabSz="449263" fontAlgn="base">
              <a:spcBef>
                <a:spcPct val="0"/>
              </a:spcBef>
              <a:spcAft>
                <a:spcPct val="0"/>
              </a:spcAft>
              <a:buSzPct val="100000"/>
            </a:pPr>
            <a:r>
              <a:rPr lang="lt-LT" altLang="en-US" sz="1400" dirty="0">
                <a:solidFill>
                  <a:schemeClr val="tx1"/>
                </a:solidFill>
                <a:latin typeface="Verdana" pitchFamily="34" charset="0"/>
                <a:ea typeface="Verdana" pitchFamily="34" charset="0"/>
                <a:cs typeface="Arial" panose="020B0604020202020204" pitchFamily="34" charset="0"/>
              </a:rPr>
              <a:t>At BCP;</a:t>
            </a:r>
          </a:p>
          <a:p>
            <a:pPr defTabSz="449263" fontAlgn="base">
              <a:spcBef>
                <a:spcPct val="0"/>
              </a:spcBef>
              <a:spcAft>
                <a:spcPct val="0"/>
              </a:spcAft>
              <a:buSzPct val="100000"/>
            </a:pPr>
            <a:r>
              <a:rPr lang="en-US" altLang="en-US" sz="1400" dirty="0">
                <a:solidFill>
                  <a:schemeClr val="tx1"/>
                </a:solidFill>
                <a:latin typeface="Verdana" pitchFamily="34" charset="0"/>
                <a:ea typeface="Verdana" pitchFamily="34" charset="0"/>
                <a:cs typeface="Arial" panose="020B0604020202020204" pitchFamily="34" charset="0"/>
              </a:rPr>
              <a:t>At points of entry into the EU</a:t>
            </a:r>
            <a:r>
              <a:rPr lang="lt-LT" altLang="en-US" sz="1400" dirty="0">
                <a:solidFill>
                  <a:schemeClr val="tx1"/>
                </a:solidFill>
                <a:latin typeface="Verdana" pitchFamily="34" charset="0"/>
                <a:ea typeface="Verdana" pitchFamily="34" charset="0"/>
                <a:cs typeface="Arial" panose="020B0604020202020204" pitchFamily="34" charset="0"/>
              </a:rPr>
              <a:t>;</a:t>
            </a:r>
          </a:p>
          <a:p>
            <a:pPr defTabSz="449263" fontAlgn="base">
              <a:spcBef>
                <a:spcPct val="0"/>
              </a:spcBef>
              <a:spcAft>
                <a:spcPct val="0"/>
              </a:spcAft>
              <a:buSzPct val="100000"/>
            </a:pPr>
            <a:r>
              <a:rPr lang="en-US" altLang="en-US" sz="1400" dirty="0">
                <a:solidFill>
                  <a:schemeClr val="tx1"/>
                </a:solidFill>
                <a:latin typeface="Verdana" pitchFamily="34" charset="0"/>
                <a:ea typeface="Verdana" pitchFamily="34" charset="0"/>
                <a:cs typeface="Arial" panose="020B0604020202020204" pitchFamily="34" charset="0"/>
              </a:rPr>
              <a:t>At the points of release for free circulation</a:t>
            </a:r>
            <a:r>
              <a:rPr lang="lt-LT" altLang="en-US" sz="1400" dirty="0">
                <a:solidFill>
                  <a:schemeClr val="tx1"/>
                </a:solidFill>
                <a:latin typeface="Verdana" pitchFamily="34" charset="0"/>
                <a:ea typeface="Verdana" pitchFamily="34" charset="0"/>
                <a:cs typeface="Arial" panose="020B0604020202020204" pitchFamily="34" charset="0"/>
              </a:rPr>
              <a:t>;</a:t>
            </a:r>
          </a:p>
          <a:p>
            <a:pPr defTabSz="449263" fontAlgn="base">
              <a:spcBef>
                <a:spcPct val="0"/>
              </a:spcBef>
              <a:spcAft>
                <a:spcPct val="0"/>
              </a:spcAft>
              <a:buSzPct val="100000"/>
            </a:pPr>
            <a:r>
              <a:rPr lang="en-US" altLang="en-US" sz="1400" dirty="0">
                <a:solidFill>
                  <a:schemeClr val="tx1"/>
                </a:solidFill>
                <a:latin typeface="Verdana" pitchFamily="34" charset="0"/>
                <a:ea typeface="Verdana" pitchFamily="34" charset="0"/>
                <a:cs typeface="Arial" panose="020B0604020202020204" pitchFamily="34" charset="0"/>
              </a:rPr>
              <a:t>At the holding of the operator (</a:t>
            </a:r>
            <a:r>
              <a:rPr lang="en-US" sz="1400" dirty="0">
                <a:solidFill>
                  <a:schemeClr val="tx1"/>
                </a:solidFill>
                <a:latin typeface="Verdana" pitchFamily="34" charset="0"/>
                <a:ea typeface="Verdana" pitchFamily="34" charset="0"/>
                <a:cs typeface="Arial" panose="020B0604020202020204" pitchFamily="34" charset="0"/>
              </a:rPr>
              <a:t>warehouses and the premises)</a:t>
            </a:r>
            <a:r>
              <a:rPr lang="lt-LT" altLang="en-US" sz="1400" dirty="0">
                <a:solidFill>
                  <a:schemeClr val="tx1"/>
                </a:solidFill>
                <a:latin typeface="Verdana" pitchFamily="34" charset="0"/>
                <a:ea typeface="Verdana" pitchFamily="34" charset="0"/>
                <a:cs typeface="Arial" panose="020B0604020202020204" pitchFamily="34" charset="0"/>
              </a:rPr>
              <a:t>;</a:t>
            </a:r>
            <a:endParaRPr lang="en-GB" altLang="en-US" sz="1400" dirty="0">
              <a:solidFill>
                <a:schemeClr val="tx1"/>
              </a:solidFill>
              <a:latin typeface="Verdana" pitchFamily="34" charset="0"/>
              <a:ea typeface="Verdana" pitchFamily="34" charset="0"/>
              <a:cs typeface="Arial" panose="020B0604020202020204" pitchFamily="34" charset="0"/>
            </a:endParaRPr>
          </a:p>
          <a:p>
            <a:pPr defTabSz="449263" fontAlgn="base">
              <a:spcBef>
                <a:spcPct val="0"/>
              </a:spcBef>
              <a:spcAft>
                <a:spcPct val="0"/>
              </a:spcAft>
              <a:buSzPct val="100000"/>
            </a:pPr>
            <a:r>
              <a:rPr lang="en-GB" altLang="en-US" sz="1400" dirty="0">
                <a:solidFill>
                  <a:schemeClr val="tx1"/>
                </a:solidFill>
                <a:latin typeface="Verdana" pitchFamily="34" charset="0"/>
                <a:ea typeface="Verdana" pitchFamily="34" charset="0"/>
                <a:cs typeface="Arial" panose="020B0604020202020204" pitchFamily="34" charset="0"/>
              </a:rPr>
              <a:t>At the places of destination.</a:t>
            </a:r>
          </a:p>
        </p:txBody>
      </p:sp>
      <p:sp>
        <p:nvSpPr>
          <p:cNvPr id="39939" name="Rectangle 8"/>
          <p:cNvSpPr>
            <a:spLocks noChangeArrowheads="1"/>
          </p:cNvSpPr>
          <p:nvPr/>
        </p:nvSpPr>
        <p:spPr bwMode="auto">
          <a:xfrm>
            <a:off x="558367" y="3422508"/>
            <a:ext cx="5551489" cy="770370"/>
          </a:xfrm>
          <a:prstGeom prst="rect">
            <a:avLst/>
          </a:prstGeom>
          <a:solidFill>
            <a:srgbClr val="FFC000"/>
          </a:solidFill>
          <a:ln w="9360" cap="sq">
            <a:solidFill>
              <a:srgbClr val="133176"/>
            </a:solidFill>
            <a:miter lim="800000"/>
            <a:headEnd/>
            <a:tailEnd/>
          </a:ln>
          <a:effectLst>
            <a:outerShdw dist="23040" dir="5400000" algn="ctr" rotWithShape="0">
              <a:srgbClr val="000000">
                <a:alpha val="35036"/>
              </a:srgbClr>
            </a:outerShdw>
          </a:effec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9pPr>
          </a:lstStyle>
          <a:p>
            <a:pPr algn="ctr" defTabSz="449263" fontAlgn="base">
              <a:spcBef>
                <a:spcPct val="0"/>
              </a:spcBef>
              <a:spcAft>
                <a:spcPct val="0"/>
              </a:spcAft>
              <a:buSzPct val="100000"/>
            </a:pPr>
            <a:r>
              <a:rPr lang="en-US" altLang="en-US" sz="1400" dirty="0">
                <a:solidFill>
                  <a:srgbClr val="000000"/>
                </a:solidFill>
                <a:latin typeface="Verdana" pitchFamily="34" charset="0"/>
                <a:ea typeface="Verdana" pitchFamily="34" charset="0"/>
                <a:cs typeface="Arial" panose="020B0604020202020204" pitchFamily="34" charset="0"/>
              </a:rPr>
              <a:t>Animals and goods, excluding those subject to official controls at </a:t>
            </a:r>
            <a:r>
              <a:rPr lang="lt-LT" altLang="en-US" sz="1400" dirty="0">
                <a:solidFill>
                  <a:srgbClr val="000000"/>
                </a:solidFill>
                <a:latin typeface="Verdana" pitchFamily="34" charset="0"/>
                <a:ea typeface="Verdana" pitchFamily="34" charset="0"/>
                <a:cs typeface="Arial" panose="020B0604020202020204" pitchFamily="34" charset="0"/>
              </a:rPr>
              <a:t>BCP</a:t>
            </a:r>
            <a:endParaRPr lang="en-US" altLang="en-US" sz="1400" dirty="0">
              <a:solidFill>
                <a:srgbClr val="000000"/>
              </a:solidFill>
              <a:latin typeface="Verdana" pitchFamily="34" charset="0"/>
              <a:ea typeface="Verdana" pitchFamily="34" charset="0"/>
              <a:cs typeface="Arial" panose="020B0604020202020204" pitchFamily="34" charset="0"/>
            </a:endParaRPr>
          </a:p>
          <a:p>
            <a:pPr algn="ctr" defTabSz="449263" fontAlgn="base">
              <a:spcBef>
                <a:spcPct val="0"/>
              </a:spcBef>
              <a:spcAft>
                <a:spcPct val="0"/>
              </a:spcAft>
              <a:buSzPct val="100000"/>
            </a:pPr>
            <a:r>
              <a:rPr lang="en-US" altLang="en-US" sz="1400" dirty="0">
                <a:solidFill>
                  <a:srgbClr val="000000"/>
                </a:solidFill>
                <a:latin typeface="Verdana" pitchFamily="34" charset="0"/>
                <a:ea typeface="Verdana" pitchFamily="34" charset="0"/>
                <a:cs typeface="Arial" panose="020B0604020202020204" pitchFamily="34" charset="0"/>
              </a:rPr>
              <a:t>in accordance with Section II </a:t>
            </a:r>
          </a:p>
        </p:txBody>
      </p:sp>
      <p:sp>
        <p:nvSpPr>
          <p:cNvPr id="45060" name="Rectangle 7"/>
          <p:cNvSpPr>
            <a:spLocks noChangeArrowheads="1"/>
          </p:cNvSpPr>
          <p:nvPr/>
        </p:nvSpPr>
        <p:spPr bwMode="auto">
          <a:xfrm>
            <a:off x="558367" y="2679662"/>
            <a:ext cx="5568950" cy="661195"/>
          </a:xfrm>
          <a:prstGeom prst="rect">
            <a:avLst/>
          </a:prstGeom>
          <a:solidFill>
            <a:schemeClr val="accent2">
              <a:lumMod val="75000"/>
            </a:schemeClr>
          </a:solidFill>
          <a:ln w="9360" cap="sq">
            <a:solidFill>
              <a:srgbClr val="133176"/>
            </a:solidFill>
            <a:miter lim="800000"/>
            <a:headEnd/>
            <a:tailEnd/>
          </a:ln>
          <a:effectLst>
            <a:outerShdw dist="23040" dir="5400000" algn="ctr" rotWithShape="0">
              <a:srgbClr val="000000">
                <a:alpha val="35036"/>
              </a:srgbClr>
            </a:outerShdw>
          </a:effec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9pPr>
          </a:lstStyle>
          <a:p>
            <a:pPr algn="ctr" defTabSz="449263" fontAlgn="base">
              <a:spcBef>
                <a:spcPct val="0"/>
              </a:spcBef>
              <a:spcAft>
                <a:spcPct val="0"/>
              </a:spcAft>
              <a:buSzPct val="100000"/>
              <a:defRPr/>
            </a:pPr>
            <a:r>
              <a:rPr lang="en-US" altLang="en-US" sz="1600" dirty="0">
                <a:solidFill>
                  <a:prstClr val="white"/>
                </a:solidFill>
                <a:cs typeface="WenQuanYi Micro Hei" charset="0"/>
              </a:rPr>
              <a:t>O</a:t>
            </a:r>
            <a:r>
              <a:rPr lang="lt-LT" altLang="en-US" sz="1600" dirty="0">
                <a:solidFill>
                  <a:prstClr val="white"/>
                </a:solidFill>
                <a:cs typeface="WenQuanYi Micro Hei" charset="0"/>
              </a:rPr>
              <a:t>C </a:t>
            </a:r>
            <a:r>
              <a:rPr lang="en-US" altLang="en-US" sz="1600" dirty="0">
                <a:solidFill>
                  <a:prstClr val="white"/>
                </a:solidFill>
                <a:cs typeface="WenQuanYi Micro Hei" charset="0"/>
              </a:rPr>
              <a:t>shall be organized on a risk basis</a:t>
            </a:r>
            <a:r>
              <a:rPr lang="lt-LT" altLang="en-US" sz="1600" dirty="0">
                <a:solidFill>
                  <a:prstClr val="white"/>
                </a:solidFill>
                <a:cs typeface="WenQuanYi Micro Hei" charset="0"/>
              </a:rPr>
              <a:t> </a:t>
            </a:r>
            <a:r>
              <a:rPr lang="en-US" sz="1600" dirty="0">
                <a:solidFill>
                  <a:prstClr val="white"/>
                </a:solidFill>
                <a:cs typeface="WenQuanYi Micro Hei" charset="0"/>
              </a:rPr>
              <a:t>and with appropriate frequency</a:t>
            </a:r>
            <a:endParaRPr lang="sv-SE" altLang="en-US" sz="1600" dirty="0">
              <a:solidFill>
                <a:prstClr val="white"/>
              </a:solidFill>
              <a:cs typeface="WenQuanYi Micro Hei" charset="0"/>
            </a:endParaRPr>
          </a:p>
        </p:txBody>
      </p:sp>
      <p:sp>
        <p:nvSpPr>
          <p:cNvPr id="39942" name="Rectangle 11"/>
          <p:cNvSpPr>
            <a:spLocks noChangeArrowheads="1"/>
          </p:cNvSpPr>
          <p:nvPr/>
        </p:nvSpPr>
        <p:spPr bwMode="auto">
          <a:xfrm>
            <a:off x="6376193" y="5935581"/>
            <a:ext cx="5416158" cy="474097"/>
          </a:xfrm>
          <a:prstGeom prst="rect">
            <a:avLst/>
          </a:prstGeom>
          <a:solidFill>
            <a:srgbClr val="92D050"/>
          </a:solidFill>
          <a:ln w="9360" cap="sq">
            <a:solidFill>
              <a:srgbClr val="133176"/>
            </a:solidFill>
            <a:miter lim="800000"/>
            <a:headEnd/>
            <a:tailEnd/>
          </a:ln>
          <a:effectLst>
            <a:outerShdw dist="23040" dir="5400000" algn="ctr" rotWithShape="0">
              <a:srgbClr val="000000">
                <a:alpha val="35036"/>
              </a:srgbClr>
            </a:outerShdw>
          </a:effec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9pPr>
          </a:lstStyle>
          <a:p>
            <a:pPr algn="ctr" defTabSz="449263" fontAlgn="base">
              <a:spcBef>
                <a:spcPct val="0"/>
              </a:spcBef>
              <a:spcAft>
                <a:spcPct val="0"/>
              </a:spcAft>
              <a:buSzPct val="100000"/>
            </a:pPr>
            <a:r>
              <a:rPr lang="en-US" altLang="en-US" sz="1400" dirty="0">
                <a:solidFill>
                  <a:srgbClr val="000000"/>
                </a:solidFill>
                <a:latin typeface="Verdana" pitchFamily="34" charset="0"/>
                <a:ea typeface="Verdana" pitchFamily="34" charset="0"/>
                <a:cs typeface="Arial" panose="020B0604020202020204" pitchFamily="34" charset="0"/>
              </a:rPr>
              <a:t>Operators must ensure that animals and goods are submitted to official controls at </a:t>
            </a:r>
            <a:r>
              <a:rPr lang="lt-LT" altLang="en-US" sz="1400" dirty="0">
                <a:solidFill>
                  <a:srgbClr val="000000"/>
                </a:solidFill>
                <a:latin typeface="Verdana" pitchFamily="34" charset="0"/>
                <a:ea typeface="Verdana" pitchFamily="34" charset="0"/>
                <a:cs typeface="Arial" panose="020B0604020202020204" pitchFamily="34" charset="0"/>
              </a:rPr>
              <a:t>BCP</a:t>
            </a:r>
            <a:endParaRPr lang="en-GB" altLang="en-US" sz="1400" dirty="0">
              <a:solidFill>
                <a:srgbClr val="000000"/>
              </a:solidFill>
              <a:latin typeface="Verdana" pitchFamily="34" charset="0"/>
              <a:ea typeface="Verdana" pitchFamily="34" charset="0"/>
              <a:cs typeface="Arial" panose="020B0604020202020204" pitchFamily="34" charset="0"/>
            </a:endParaRPr>
          </a:p>
        </p:txBody>
      </p:sp>
      <p:sp>
        <p:nvSpPr>
          <p:cNvPr id="39943" name="Rectangle 8"/>
          <p:cNvSpPr>
            <a:spLocks noChangeArrowheads="1"/>
          </p:cNvSpPr>
          <p:nvPr/>
        </p:nvSpPr>
        <p:spPr bwMode="auto">
          <a:xfrm>
            <a:off x="558367" y="2068690"/>
            <a:ext cx="5551488" cy="360363"/>
          </a:xfrm>
          <a:prstGeom prst="rect">
            <a:avLst/>
          </a:prstGeom>
          <a:solidFill>
            <a:schemeClr val="accent2"/>
          </a:solidFill>
          <a:ln w="9360" cap="sq">
            <a:solidFill>
              <a:srgbClr val="133176"/>
            </a:solidFill>
            <a:miter lim="800000"/>
            <a:headEnd/>
            <a:tailEnd/>
          </a:ln>
          <a:effectLst>
            <a:outerShdw dist="23040" dir="5400000" algn="ctr" rotWithShape="0">
              <a:srgbClr val="000000">
                <a:alpha val="35036"/>
              </a:srgbClr>
            </a:outerShdw>
          </a:effec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9pPr>
          </a:lstStyle>
          <a:p>
            <a:pPr algn="ctr" defTabSz="449263" fontAlgn="base">
              <a:spcBef>
                <a:spcPct val="0"/>
              </a:spcBef>
              <a:spcAft>
                <a:spcPct val="0"/>
              </a:spcAft>
              <a:buSzPct val="100000"/>
            </a:pPr>
            <a:endParaRPr lang="lt-LT" altLang="en-US" sz="1600" dirty="0">
              <a:solidFill>
                <a:srgbClr val="000000"/>
              </a:solidFill>
              <a:latin typeface="Verdana" panose="020B0604030504040204" pitchFamily="34" charset="0"/>
              <a:ea typeface="MS PGothic" panose="020B0600070205080204" pitchFamily="34" charset="-128"/>
            </a:endParaRPr>
          </a:p>
          <a:p>
            <a:pPr algn="ctr" defTabSz="449263" fontAlgn="base">
              <a:spcBef>
                <a:spcPct val="0"/>
              </a:spcBef>
              <a:spcAft>
                <a:spcPct val="0"/>
              </a:spcAft>
              <a:buSzPct val="100000"/>
            </a:pPr>
            <a:r>
              <a:rPr lang="lt-LT" altLang="en-US" sz="1600" b="1" dirty="0">
                <a:solidFill>
                  <a:srgbClr val="000000"/>
                </a:solidFill>
                <a:latin typeface="Verdana" panose="020B0604030504040204" pitchFamily="34" charset="0"/>
                <a:ea typeface="MS PGothic" panose="020B0600070205080204" pitchFamily="34" charset="-128"/>
              </a:rPr>
              <a:t>I </a:t>
            </a:r>
            <a:r>
              <a:rPr lang="lt-LT" altLang="en-US" sz="1600" b="1" dirty="0" err="1">
                <a:solidFill>
                  <a:srgbClr val="000000"/>
                </a:solidFill>
                <a:latin typeface="Verdana" panose="020B0604030504040204" pitchFamily="34" charset="0"/>
                <a:ea typeface="MS PGothic" panose="020B0600070205080204" pitchFamily="34" charset="-128"/>
              </a:rPr>
              <a:t>section</a:t>
            </a:r>
            <a:r>
              <a:rPr lang="lt-LT" altLang="en-US" sz="1600" b="1" dirty="0">
                <a:solidFill>
                  <a:srgbClr val="000000"/>
                </a:solidFill>
                <a:latin typeface="Verdana" panose="020B0604030504040204" pitchFamily="34" charset="0"/>
                <a:ea typeface="MS PGothic" panose="020B0600070205080204" pitchFamily="34" charset="-128"/>
              </a:rPr>
              <a:t> </a:t>
            </a:r>
            <a:r>
              <a:rPr lang="en-GB" sz="1600" dirty="0">
                <a:solidFill>
                  <a:schemeClr val="tx2">
                    <a:lumMod val="75000"/>
                  </a:schemeClr>
                </a:solidFill>
                <a:latin typeface="Verdana" panose="020B0604030504040204" pitchFamily="34" charset="0"/>
                <a:ea typeface="Verdana" panose="020B0604030504040204" pitchFamily="34" charset="0"/>
              </a:rPr>
              <a:t>Article</a:t>
            </a:r>
            <a:r>
              <a:rPr lang="lt-LT" sz="1600" dirty="0">
                <a:solidFill>
                  <a:schemeClr val="tx2">
                    <a:lumMod val="75000"/>
                  </a:schemeClr>
                </a:solidFill>
                <a:latin typeface="Verdana" panose="020B0604030504040204" pitchFamily="34" charset="0"/>
                <a:ea typeface="Verdana" panose="020B0604030504040204" pitchFamily="34" charset="0"/>
              </a:rPr>
              <a:t>s</a:t>
            </a:r>
            <a:r>
              <a:rPr lang="en-GB" sz="1600" dirty="0">
                <a:solidFill>
                  <a:schemeClr val="tx2">
                    <a:lumMod val="75000"/>
                  </a:schemeClr>
                </a:solidFill>
                <a:latin typeface="Verdana" panose="020B0604030504040204" pitchFamily="34" charset="0"/>
                <a:ea typeface="Verdana" panose="020B0604030504040204" pitchFamily="34" charset="0"/>
              </a:rPr>
              <a:t> 4</a:t>
            </a:r>
            <a:r>
              <a:rPr lang="lt-LT" sz="1600" dirty="0">
                <a:solidFill>
                  <a:schemeClr val="tx2">
                    <a:lumMod val="75000"/>
                  </a:schemeClr>
                </a:solidFill>
                <a:latin typeface="Verdana" panose="020B0604030504040204" pitchFamily="34" charset="0"/>
                <a:ea typeface="Verdana" panose="020B0604030504040204" pitchFamily="34" charset="0"/>
              </a:rPr>
              <a:t>4</a:t>
            </a:r>
            <a:r>
              <a:rPr lang="en-GB" sz="1600" dirty="0">
                <a:solidFill>
                  <a:schemeClr val="tx2">
                    <a:lumMod val="75000"/>
                  </a:schemeClr>
                </a:solidFill>
                <a:latin typeface="Verdana" panose="020B0604030504040204" pitchFamily="34" charset="0"/>
                <a:ea typeface="Verdana" panose="020B0604030504040204" pitchFamily="34" charset="0"/>
              </a:rPr>
              <a:t>-46</a:t>
            </a:r>
            <a:endParaRPr lang="lt-LT" altLang="en-US" sz="1600" dirty="0">
              <a:solidFill>
                <a:srgbClr val="000000"/>
              </a:solidFill>
              <a:latin typeface="Verdana" panose="020B0604030504040204" pitchFamily="34" charset="0"/>
              <a:ea typeface="Verdana" panose="020B0604030504040204" pitchFamily="34" charset="0"/>
            </a:endParaRPr>
          </a:p>
          <a:p>
            <a:pPr algn="ctr" defTabSz="449263" fontAlgn="base">
              <a:spcBef>
                <a:spcPct val="0"/>
              </a:spcBef>
              <a:spcAft>
                <a:spcPct val="0"/>
              </a:spcAft>
              <a:buSzPct val="100000"/>
            </a:pPr>
            <a:endParaRPr lang="en-US" altLang="en-US" sz="1600" dirty="0">
              <a:solidFill>
                <a:srgbClr val="000000"/>
              </a:solidFill>
              <a:latin typeface="Verdana" panose="020B0604030504040204" pitchFamily="34" charset="0"/>
              <a:ea typeface="MS PGothic" panose="020B0600070205080204" pitchFamily="34" charset="-128"/>
            </a:endParaRPr>
          </a:p>
        </p:txBody>
      </p:sp>
      <p:sp>
        <p:nvSpPr>
          <p:cNvPr id="11" name="Rectangle 11"/>
          <p:cNvSpPr>
            <a:spLocks noChangeArrowheads="1"/>
          </p:cNvSpPr>
          <p:nvPr/>
        </p:nvSpPr>
        <p:spPr bwMode="auto">
          <a:xfrm>
            <a:off x="6356349" y="2068690"/>
            <a:ext cx="5455844" cy="345498"/>
          </a:xfrm>
          <a:prstGeom prst="rect">
            <a:avLst/>
          </a:prstGeom>
          <a:solidFill>
            <a:schemeClr val="accent6">
              <a:lumMod val="75000"/>
            </a:schemeClr>
          </a:solidFill>
          <a:ln w="9360" cap="sq">
            <a:solidFill>
              <a:srgbClr val="133176"/>
            </a:solidFill>
            <a:miter lim="800000"/>
            <a:headEnd/>
            <a:tailEnd/>
          </a:ln>
          <a:effectLst>
            <a:outerShdw dist="23040" dir="5400000" algn="ctr" rotWithShape="0">
              <a:srgbClr val="000000">
                <a:alpha val="35036"/>
              </a:srgbClr>
            </a:outerShdw>
          </a:effec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9pPr>
          </a:lstStyle>
          <a:p>
            <a:pPr algn="ctr" defTabSz="449263" fontAlgn="base">
              <a:spcBef>
                <a:spcPct val="0"/>
              </a:spcBef>
              <a:spcAft>
                <a:spcPct val="0"/>
              </a:spcAft>
              <a:buSzPct val="100000"/>
              <a:defRPr/>
            </a:pPr>
            <a:endParaRPr lang="lt-LT" altLang="en-US" sz="1600" b="0" dirty="0">
              <a:solidFill>
                <a:srgbClr val="000000"/>
              </a:solidFill>
              <a:cs typeface="WenQuanYi Micro Hei" charset="0"/>
            </a:endParaRPr>
          </a:p>
          <a:p>
            <a:pPr algn="ctr" defTabSz="449263" fontAlgn="base">
              <a:spcBef>
                <a:spcPct val="0"/>
              </a:spcBef>
              <a:spcAft>
                <a:spcPct val="0"/>
              </a:spcAft>
              <a:buSzPct val="100000"/>
              <a:defRPr/>
            </a:pPr>
            <a:r>
              <a:rPr lang="lt-LT" altLang="en-US" sz="1600" dirty="0">
                <a:solidFill>
                  <a:srgbClr val="000000"/>
                </a:solidFill>
                <a:cs typeface="WenQuanYi Micro Hei" charset="0"/>
              </a:rPr>
              <a:t>II </a:t>
            </a:r>
            <a:r>
              <a:rPr lang="lt-LT" altLang="en-US" sz="1600" dirty="0" err="1">
                <a:solidFill>
                  <a:srgbClr val="000000"/>
                </a:solidFill>
                <a:cs typeface="WenQuanYi Micro Hei" charset="0"/>
              </a:rPr>
              <a:t>section</a:t>
            </a:r>
            <a:r>
              <a:rPr lang="lt-LT" altLang="en-US" sz="1600" dirty="0">
                <a:solidFill>
                  <a:srgbClr val="000000"/>
                </a:solidFill>
                <a:cs typeface="WenQuanYi Micro Hei" charset="0"/>
              </a:rPr>
              <a:t> </a:t>
            </a:r>
            <a:r>
              <a:rPr lang="lt-LT" altLang="en-US" sz="1600" b="0" dirty="0" err="1">
                <a:solidFill>
                  <a:srgbClr val="000000"/>
                </a:solidFill>
                <a:cs typeface="WenQuanYi Micro Hei" charset="0"/>
              </a:rPr>
              <a:t>Articles</a:t>
            </a:r>
            <a:r>
              <a:rPr lang="lt-LT" altLang="en-US" sz="1600" b="0" dirty="0">
                <a:solidFill>
                  <a:srgbClr val="000000"/>
                </a:solidFill>
                <a:cs typeface="WenQuanYi Micro Hei" charset="0"/>
              </a:rPr>
              <a:t> 47-64</a:t>
            </a:r>
            <a:br>
              <a:rPr lang="en-GB" altLang="en-US" sz="1600" b="0" dirty="0">
                <a:solidFill>
                  <a:srgbClr val="000000"/>
                </a:solidFill>
                <a:cs typeface="WenQuanYi Micro Hei" charset="0"/>
              </a:rPr>
            </a:br>
            <a:r>
              <a:rPr lang="en-GB" altLang="en-US" sz="1600" b="0" dirty="0">
                <a:solidFill>
                  <a:srgbClr val="000000"/>
                </a:solidFill>
                <a:cs typeface="WenQuanYi Micro Hei" charset="0"/>
              </a:rPr>
              <a:t> </a:t>
            </a:r>
          </a:p>
        </p:txBody>
      </p:sp>
      <p:sp>
        <p:nvSpPr>
          <p:cNvPr id="39945" name="Rectangle 8"/>
          <p:cNvSpPr>
            <a:spLocks noChangeArrowheads="1"/>
          </p:cNvSpPr>
          <p:nvPr/>
        </p:nvSpPr>
        <p:spPr bwMode="auto">
          <a:xfrm>
            <a:off x="558367" y="4241728"/>
            <a:ext cx="5553076" cy="807522"/>
          </a:xfrm>
          <a:prstGeom prst="rect">
            <a:avLst/>
          </a:prstGeom>
          <a:solidFill>
            <a:srgbClr val="FFC000"/>
          </a:solidFill>
          <a:ln w="9360" cap="sq">
            <a:solidFill>
              <a:srgbClr val="133176"/>
            </a:solidFill>
            <a:miter lim="800000"/>
            <a:headEnd/>
            <a:tailEnd/>
          </a:ln>
          <a:effectLst>
            <a:outerShdw dist="23040" dir="5400000" algn="ctr" rotWithShape="0">
              <a:srgbClr val="000000">
                <a:alpha val="35036"/>
              </a:srgbClr>
            </a:outerShdw>
          </a:effec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9pPr>
          </a:lstStyle>
          <a:p>
            <a:pPr algn="ctr" defTabSz="449263" fontAlgn="base">
              <a:spcBef>
                <a:spcPct val="0"/>
              </a:spcBef>
              <a:spcAft>
                <a:spcPct val="0"/>
              </a:spcAft>
              <a:buSzPct val="100000"/>
            </a:pPr>
            <a:endParaRPr lang="lt-LT" altLang="en-US" sz="1600" dirty="0">
              <a:solidFill>
                <a:srgbClr val="000000"/>
              </a:solidFill>
              <a:latin typeface="Verdana" panose="020B0604030504040204" pitchFamily="34" charset="0"/>
              <a:ea typeface="MS PGothic" panose="020B0600070205080204" pitchFamily="34" charset="-128"/>
            </a:endParaRPr>
          </a:p>
          <a:p>
            <a:pPr lvl="0">
              <a:spcAft>
                <a:spcPts val="0"/>
              </a:spcAft>
              <a:buClrTx/>
              <a:defRPr/>
            </a:pPr>
            <a:endParaRPr lang="lt-LT" sz="1700" dirty="0">
              <a:ea typeface="Verdana" panose="020B0604030504040204" pitchFamily="34" charset="0"/>
              <a:cs typeface="Arial" panose="020B0604020202020204" pitchFamily="34" charset="0"/>
            </a:endParaRPr>
          </a:p>
          <a:p>
            <a:pPr lvl="0">
              <a:spcAft>
                <a:spcPts val="0"/>
              </a:spcAft>
              <a:buClrTx/>
              <a:defRPr/>
            </a:pPr>
            <a:endParaRPr lang="lt-LT" sz="1700" dirty="0">
              <a:ea typeface="Verdana" panose="020B0604030504040204" pitchFamily="34" charset="0"/>
              <a:cs typeface="Arial" panose="020B0604020202020204" pitchFamily="34" charset="0"/>
            </a:endParaRPr>
          </a:p>
          <a:p>
            <a:pPr lvl="0">
              <a:spcAft>
                <a:spcPts val="0"/>
              </a:spcAft>
              <a:buClrTx/>
              <a:defRPr/>
            </a:pPr>
            <a:r>
              <a:rPr lang="en-GB" sz="1400" dirty="0">
                <a:solidFill>
                  <a:schemeClr val="tx1"/>
                </a:solidFill>
                <a:latin typeface="Verdana" pitchFamily="34" charset="0"/>
                <a:ea typeface="Verdana" pitchFamily="34" charset="0"/>
                <a:cs typeface="Arial" panose="020B0604020202020204" pitchFamily="34" charset="0"/>
              </a:rPr>
              <a:t>If there is a suspicion that there is a risk OCs may include:</a:t>
            </a:r>
            <a:r>
              <a:rPr lang="lt-LT" sz="1400" dirty="0">
                <a:solidFill>
                  <a:schemeClr val="tx1"/>
                </a:solidFill>
                <a:latin typeface="Verdana" pitchFamily="34" charset="0"/>
                <a:ea typeface="Verdana" pitchFamily="34" charset="0"/>
                <a:cs typeface="Arial" panose="020B0604020202020204" pitchFamily="34" charset="0"/>
              </a:rPr>
              <a:t>    </a:t>
            </a:r>
            <a:r>
              <a:rPr lang="es-ES" sz="1400" dirty="0">
                <a:solidFill>
                  <a:schemeClr val="tx1"/>
                </a:solidFill>
                <a:latin typeface="Verdana" pitchFamily="34" charset="0"/>
                <a:ea typeface="Verdana" pitchFamily="34" charset="0"/>
                <a:cs typeface="Arial" panose="020B0604020202020204" pitchFamily="34" charset="0"/>
              </a:rPr>
              <a:t>		</a:t>
            </a:r>
            <a:r>
              <a:rPr kumimoji="0" lang="lt-LT" sz="1400" b="0" i="0" u="none" strike="noStrike" kern="1200" cap="none" spc="0" normalizeH="0" baseline="0" noProof="0" dirty="0">
                <a:ln>
                  <a:noFill/>
                </a:ln>
                <a:solidFill>
                  <a:schemeClr val="tx1"/>
                </a:solidFill>
                <a:effectLst/>
                <a:uLnTx/>
                <a:uFillTx/>
                <a:latin typeface="Verdana" pitchFamily="34" charset="0"/>
                <a:ea typeface="Verdana" pitchFamily="34" charset="0"/>
                <a:cs typeface="Arial" panose="020B0604020202020204" pitchFamily="34" charset="0"/>
              </a:rPr>
              <a:t>•</a:t>
            </a:r>
            <a:r>
              <a:rPr lang="lt-LT" sz="1400" dirty="0">
                <a:solidFill>
                  <a:schemeClr val="tx1"/>
                </a:solidFill>
                <a:latin typeface="Verdana" pitchFamily="34" charset="0"/>
                <a:ea typeface="Verdana" pitchFamily="34" charset="0"/>
                <a:cs typeface="Arial" panose="020B0604020202020204" pitchFamily="34" charset="0"/>
              </a:rPr>
              <a:t> </a:t>
            </a:r>
            <a:r>
              <a:rPr lang="en-GB" sz="1400" dirty="0">
                <a:solidFill>
                  <a:schemeClr val="tx1"/>
                </a:solidFill>
                <a:latin typeface="Verdana" pitchFamily="34" charset="0"/>
                <a:ea typeface="Verdana" pitchFamily="34" charset="0"/>
                <a:cs typeface="Arial" panose="020B0604020202020204" pitchFamily="34" charset="0"/>
              </a:rPr>
              <a:t>transport, including where empty</a:t>
            </a:r>
            <a:endParaRPr lang="lt-LT" sz="1400" dirty="0">
              <a:solidFill>
                <a:schemeClr val="tx1"/>
              </a:solidFill>
              <a:latin typeface="Verdana" pitchFamily="34" charset="0"/>
              <a:ea typeface="Verdana" pitchFamily="34" charset="0"/>
              <a:cs typeface="Arial" panose="020B0604020202020204" pitchFamily="34" charset="0"/>
            </a:endParaRPr>
          </a:p>
          <a:p>
            <a:pPr lvl="0">
              <a:spcAft>
                <a:spcPts val="0"/>
              </a:spcAft>
              <a:buClrTx/>
              <a:defRPr/>
            </a:pPr>
            <a:r>
              <a:rPr kumimoji="0" lang="lt-LT" sz="1400" b="0" i="0" u="none" strike="noStrike" kern="1200" cap="none" spc="0" normalizeH="0" baseline="0" noProof="0" dirty="0">
                <a:ln>
                  <a:noFill/>
                </a:ln>
                <a:solidFill>
                  <a:schemeClr val="tx1"/>
                </a:solidFill>
                <a:effectLst/>
                <a:uLnTx/>
                <a:uFillTx/>
                <a:latin typeface="Verdana" pitchFamily="34" charset="0"/>
                <a:ea typeface="Verdana" pitchFamily="34" charset="0"/>
                <a:cs typeface="Arial" panose="020B0604020202020204" pitchFamily="34" charset="0"/>
              </a:rPr>
              <a:t>               • </a:t>
            </a:r>
            <a:r>
              <a:rPr lang="en-GB" sz="1400" dirty="0">
                <a:solidFill>
                  <a:schemeClr val="tx1"/>
                </a:solidFill>
                <a:latin typeface="Verdana" pitchFamily="34" charset="0"/>
                <a:ea typeface="Verdana" pitchFamily="34" charset="0"/>
                <a:cs typeface="Arial" panose="020B0604020202020204" pitchFamily="34" charset="0"/>
              </a:rPr>
              <a:t>packaging, including pallets</a:t>
            </a:r>
          </a:p>
          <a:p>
            <a:endParaRPr lang="en-US" dirty="0">
              <a:solidFill>
                <a:srgbClr val="C00000"/>
              </a:solidFill>
              <a:cs typeface="Arial" panose="020B0604020202020204" pitchFamily="34" charset="0"/>
            </a:endParaRPr>
          </a:p>
          <a:p>
            <a:pPr algn="ctr" defTabSz="449263" fontAlgn="base">
              <a:spcBef>
                <a:spcPct val="0"/>
              </a:spcBef>
              <a:spcAft>
                <a:spcPct val="0"/>
              </a:spcAft>
              <a:buSzPct val="100000"/>
            </a:pPr>
            <a:endParaRPr lang="lt-LT" altLang="en-US" sz="1600" dirty="0">
              <a:solidFill>
                <a:srgbClr val="FF0000"/>
              </a:solidFill>
              <a:latin typeface="Verdana" panose="020B0604030504040204" pitchFamily="34" charset="0"/>
              <a:ea typeface="MS PGothic" panose="020B0600070205080204" pitchFamily="34" charset="-128"/>
            </a:endParaRPr>
          </a:p>
          <a:p>
            <a:pPr algn="ctr" defTabSz="449263" fontAlgn="base">
              <a:spcBef>
                <a:spcPct val="0"/>
              </a:spcBef>
              <a:spcAft>
                <a:spcPct val="0"/>
              </a:spcAft>
              <a:buSzPct val="100000"/>
            </a:pPr>
            <a:endParaRPr lang="en-US" altLang="en-US" sz="1600" dirty="0">
              <a:solidFill>
                <a:srgbClr val="000000"/>
              </a:solidFill>
              <a:latin typeface="Verdana" panose="020B0604030504040204" pitchFamily="34" charset="0"/>
              <a:ea typeface="MS PGothic" panose="020B0600070205080204" pitchFamily="34" charset="-128"/>
            </a:endParaRPr>
          </a:p>
        </p:txBody>
      </p:sp>
      <p:sp>
        <p:nvSpPr>
          <p:cNvPr id="39946" name="Rectangle 11"/>
          <p:cNvSpPr>
            <a:spLocks noChangeArrowheads="1"/>
          </p:cNvSpPr>
          <p:nvPr/>
        </p:nvSpPr>
        <p:spPr bwMode="auto">
          <a:xfrm>
            <a:off x="6376193" y="3453064"/>
            <a:ext cx="5416157" cy="2388631"/>
          </a:xfrm>
          <a:prstGeom prst="rect">
            <a:avLst/>
          </a:prstGeom>
          <a:solidFill>
            <a:srgbClr val="92D050"/>
          </a:solidFill>
          <a:ln w="9360" cap="sq">
            <a:solidFill>
              <a:srgbClr val="133176"/>
            </a:solidFill>
            <a:miter lim="800000"/>
            <a:headEnd/>
            <a:tailEnd/>
          </a:ln>
          <a:effectLst>
            <a:outerShdw dist="23040" dir="5400000" algn="ctr" rotWithShape="0">
              <a:srgbClr val="000000">
                <a:alpha val="35036"/>
              </a:srgbClr>
            </a:outerShdw>
          </a:effec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WenQuanYi Micro Hei"/>
                <a:cs typeface="WenQuanYi Micro Hei"/>
              </a:defRPr>
            </a:lvl9pPr>
          </a:lstStyle>
          <a:p>
            <a:endParaRPr lang="lt-LT" dirty="0"/>
          </a:p>
          <a:p>
            <a:r>
              <a:rPr lang="lt-LT" sz="1400" dirty="0">
                <a:solidFill>
                  <a:schemeClr val="tx1"/>
                </a:solidFill>
                <a:latin typeface="Verdana" pitchFamily="34" charset="0"/>
                <a:ea typeface="Verdana" pitchFamily="34" charset="0"/>
              </a:rPr>
              <a:t>•</a:t>
            </a:r>
            <a:r>
              <a:rPr lang="en-GB" sz="1400" dirty="0">
                <a:solidFill>
                  <a:schemeClr val="tx1"/>
                </a:solidFill>
                <a:latin typeface="Verdana" pitchFamily="34" charset="0"/>
                <a:ea typeface="Verdana" pitchFamily="34" charset="0"/>
              </a:rPr>
              <a:t> </a:t>
            </a:r>
            <a:r>
              <a:rPr lang="lt-LT" sz="1400" dirty="0">
                <a:solidFill>
                  <a:schemeClr val="tx1"/>
                </a:solidFill>
                <a:latin typeface="Verdana" pitchFamily="34" charset="0"/>
                <a:ea typeface="Verdana" pitchFamily="34" charset="0"/>
              </a:rPr>
              <a:t>animals</a:t>
            </a:r>
          </a:p>
          <a:p>
            <a:r>
              <a:rPr lang="en-US" sz="1400" dirty="0">
                <a:solidFill>
                  <a:schemeClr val="tx1"/>
                </a:solidFill>
                <a:latin typeface="Verdana" pitchFamily="34" charset="0"/>
                <a:ea typeface="Verdana" pitchFamily="34" charset="0"/>
              </a:rPr>
              <a:t>• products of animal origin, germinal products, animal by-products, hay and straw, composite products</a:t>
            </a:r>
          </a:p>
          <a:p>
            <a:r>
              <a:rPr lang="en-US" sz="1400" dirty="0">
                <a:solidFill>
                  <a:schemeClr val="tx1"/>
                </a:solidFill>
                <a:latin typeface="Verdana" pitchFamily="34" charset="0"/>
                <a:ea typeface="Verdana" pitchFamily="34" charset="0"/>
              </a:rPr>
              <a:t>• plants, plant products, and other objects (listed in the Regulation (EU) 2016/2031)</a:t>
            </a:r>
          </a:p>
          <a:p>
            <a:r>
              <a:rPr lang="en-US" sz="1400" dirty="0">
                <a:solidFill>
                  <a:schemeClr val="tx1"/>
                </a:solidFill>
                <a:latin typeface="Verdana" pitchFamily="34" charset="0"/>
                <a:ea typeface="Verdana" pitchFamily="34" charset="0"/>
              </a:rPr>
              <a:t>• </a:t>
            </a:r>
            <a:r>
              <a:rPr lang="en-US" sz="1400" b="1" dirty="0">
                <a:solidFill>
                  <a:schemeClr val="tx1"/>
                </a:solidFill>
                <a:latin typeface="Verdana" pitchFamily="34" charset="0"/>
                <a:ea typeface="Verdana" pitchFamily="34" charset="0"/>
              </a:rPr>
              <a:t>goods from certain third countries with temporary increase controls due to a known or emerging risk </a:t>
            </a:r>
          </a:p>
          <a:p>
            <a:r>
              <a:rPr lang="en-US" sz="1400" b="1" dirty="0">
                <a:solidFill>
                  <a:schemeClr val="tx1"/>
                </a:solidFill>
                <a:latin typeface="Verdana" pitchFamily="34" charset="0"/>
                <a:ea typeface="Verdana" pitchFamily="34" charset="0"/>
              </a:rPr>
              <a:t>• animals and goods which are subject to an emergency measure in accordance with Article 53 of Regulation (EC) No 178/2002</a:t>
            </a:r>
          </a:p>
          <a:p>
            <a:pPr defTabSz="449263" fontAlgn="base">
              <a:spcBef>
                <a:spcPct val="0"/>
              </a:spcBef>
              <a:spcAft>
                <a:spcPct val="0"/>
              </a:spcAft>
              <a:buSzPct val="100000"/>
            </a:pPr>
            <a:endParaRPr lang="en-GB" altLang="en-US" sz="1600" dirty="0">
              <a:solidFill>
                <a:srgbClr val="FF0000"/>
              </a:solidFill>
              <a:latin typeface="Verdana" panose="020B0604030504040204" pitchFamily="34" charset="0"/>
              <a:ea typeface="MS PGothic" panose="020B0600070205080204" pitchFamily="34" charset="-128"/>
            </a:endParaRPr>
          </a:p>
        </p:txBody>
      </p:sp>
      <p:sp>
        <p:nvSpPr>
          <p:cNvPr id="14" name="Rectangle 7"/>
          <p:cNvSpPr>
            <a:spLocks noChangeArrowheads="1"/>
          </p:cNvSpPr>
          <p:nvPr/>
        </p:nvSpPr>
        <p:spPr bwMode="auto">
          <a:xfrm>
            <a:off x="6376192" y="2684170"/>
            <a:ext cx="5416158" cy="661195"/>
          </a:xfrm>
          <a:prstGeom prst="rect">
            <a:avLst/>
          </a:prstGeom>
          <a:solidFill>
            <a:schemeClr val="accent6">
              <a:lumMod val="50000"/>
            </a:schemeClr>
          </a:solidFill>
          <a:ln w="9360" cap="sq">
            <a:solidFill>
              <a:srgbClr val="133176"/>
            </a:solidFill>
            <a:miter lim="800000"/>
            <a:headEnd/>
            <a:tailEnd/>
          </a:ln>
          <a:effectLst>
            <a:outerShdw dist="23040" dir="5400000" algn="ctr" rotWithShape="0">
              <a:srgbClr val="000000">
                <a:alpha val="35036"/>
              </a:srgbClr>
            </a:outerShdw>
          </a:effec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7600" b="1">
                <a:solidFill>
                  <a:schemeClr val="bg1"/>
                </a:solidFill>
                <a:latin typeface="Verdana" panose="020B0604030504040204" pitchFamily="34" charset="0"/>
                <a:ea typeface="MS PGothic" panose="020B0600070205080204" pitchFamily="34" charset="-128"/>
              </a:defRPr>
            </a:lvl9pPr>
          </a:lstStyle>
          <a:p>
            <a:pPr algn="ctr" defTabSz="449263" fontAlgn="base">
              <a:spcBef>
                <a:spcPct val="0"/>
              </a:spcBef>
              <a:spcAft>
                <a:spcPct val="0"/>
              </a:spcAft>
              <a:buSzPct val="100000"/>
              <a:defRPr/>
            </a:pPr>
            <a:r>
              <a:rPr lang="lt-LT" altLang="en-US" sz="1400" dirty="0">
                <a:solidFill>
                  <a:prstClr val="white"/>
                </a:solidFill>
                <a:cs typeface="WenQuanYi Micro Hei" charset="0"/>
              </a:rPr>
              <a:t>OC </a:t>
            </a:r>
            <a:r>
              <a:rPr lang="en-US" altLang="en-US" sz="1400" dirty="0">
                <a:solidFill>
                  <a:prstClr val="white"/>
                </a:solidFill>
                <a:cs typeface="WenQuanYi Micro Hei" charset="0"/>
              </a:rPr>
              <a:t>shall be</a:t>
            </a:r>
            <a:r>
              <a:rPr lang="lt-LT" altLang="en-US" sz="1400" dirty="0">
                <a:solidFill>
                  <a:prstClr val="white"/>
                </a:solidFill>
                <a:cs typeface="WenQuanYi Micro Hei" charset="0"/>
              </a:rPr>
              <a:t> performed</a:t>
            </a:r>
            <a:r>
              <a:rPr lang="en-US" altLang="en-US" sz="1400" dirty="0">
                <a:solidFill>
                  <a:prstClr val="white"/>
                </a:solidFill>
                <a:cs typeface="WenQuanYi Micro Hei" charset="0"/>
              </a:rPr>
              <a:t> </a:t>
            </a:r>
            <a:r>
              <a:rPr lang="en-US" sz="1400" dirty="0">
                <a:solidFill>
                  <a:prstClr val="white"/>
                </a:solidFill>
                <a:cs typeface="WenQuanYi Micro Hei" charset="0"/>
              </a:rPr>
              <a:t>on each consignment</a:t>
            </a:r>
            <a:endParaRPr lang="sv-SE" altLang="en-US" sz="1400" dirty="0">
              <a:solidFill>
                <a:prstClr val="white"/>
              </a:solidFill>
              <a:cs typeface="WenQuanYi Micro Hei" charset="0"/>
            </a:endParaRPr>
          </a:p>
          <a:p>
            <a:pPr algn="ctr" defTabSz="449263" fontAlgn="base">
              <a:spcBef>
                <a:spcPct val="0"/>
              </a:spcBef>
              <a:spcAft>
                <a:spcPct val="0"/>
              </a:spcAft>
              <a:buSzPct val="100000"/>
              <a:defRPr/>
            </a:pPr>
            <a:r>
              <a:rPr lang="en-US" sz="1400" dirty="0">
                <a:solidFill>
                  <a:prstClr val="white"/>
                </a:solidFill>
                <a:cs typeface="WenQuanYi Micro Hei" charset="0"/>
              </a:rPr>
              <a:t>at the border control post of first arrival into the Union </a:t>
            </a:r>
            <a:endParaRPr lang="sv-SE" altLang="en-US" sz="1400" dirty="0">
              <a:solidFill>
                <a:prstClr val="white"/>
              </a:solidFill>
              <a:cs typeface="WenQuanYi Micro Hei" charset="0"/>
            </a:endParaRPr>
          </a:p>
        </p:txBody>
      </p:sp>
      <p:sp>
        <p:nvSpPr>
          <p:cNvPr id="3" name="Down Arrow 2"/>
          <p:cNvSpPr/>
          <p:nvPr/>
        </p:nvSpPr>
        <p:spPr>
          <a:xfrm>
            <a:off x="3162301" y="2414188"/>
            <a:ext cx="431800" cy="2349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9263" eaLnBrk="0" fontAlgn="base" hangingPunct="0">
              <a:spcBef>
                <a:spcPct val="0"/>
              </a:spcBef>
              <a:spcAft>
                <a:spcPct val="0"/>
              </a:spcAft>
              <a:defRPr/>
            </a:pPr>
            <a:endParaRPr lang="en-US">
              <a:solidFill>
                <a:prstClr val="white"/>
              </a:solidFill>
              <a:latin typeface="Calibri" panose="020F0502020204030204"/>
            </a:endParaRPr>
          </a:p>
        </p:txBody>
      </p:sp>
      <p:sp>
        <p:nvSpPr>
          <p:cNvPr id="15" name="Down Arrow 14"/>
          <p:cNvSpPr/>
          <p:nvPr/>
        </p:nvSpPr>
        <p:spPr>
          <a:xfrm>
            <a:off x="8868371" y="2418659"/>
            <a:ext cx="431800" cy="2349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9263" eaLnBrk="0" fontAlgn="base" hangingPunct="0">
              <a:spcBef>
                <a:spcPct val="0"/>
              </a:spcBef>
              <a:spcAft>
                <a:spcPct val="0"/>
              </a:spcAft>
              <a:defRPr/>
            </a:pPr>
            <a:endParaRPr lang="en-US">
              <a:solidFill>
                <a:prstClr val="white"/>
              </a:solidFill>
              <a:latin typeface="Calibri" panose="020F0502020204030204"/>
            </a:endParaRPr>
          </a:p>
        </p:txBody>
      </p:sp>
    </p:spTree>
    <p:extLst>
      <p:ext uri="{BB962C8B-B14F-4D97-AF65-F5344CB8AC3E}">
        <p14:creationId xmlns:p14="http://schemas.microsoft.com/office/powerpoint/2010/main" val="343760567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970088" y="1510146"/>
            <a:ext cx="8229600" cy="665018"/>
          </a:xfrm>
        </p:spPr>
        <p:txBody>
          <a:bodyPr anchor="t"/>
          <a:lstStyle/>
          <a:p>
            <a:pPr algn="ctr"/>
            <a:r>
              <a:rPr lang="en-US" altLang="en-US" sz="2800" b="1" dirty="0">
                <a:solidFill>
                  <a:schemeClr val="accent5">
                    <a:lumMod val="50000"/>
                  </a:schemeClr>
                </a:solidFill>
                <a:ea typeface="MS PGothic" panose="020B0600070205080204" pitchFamily="34" charset="-128"/>
              </a:rPr>
              <a:t>Entry into the Union – Main rules</a:t>
            </a:r>
            <a:endParaRPr lang="en-US" altLang="en-US" sz="2800" b="1" dirty="0">
              <a:solidFill>
                <a:schemeClr val="accent5">
                  <a:lumMod val="50000"/>
                </a:schemeClr>
              </a:solidFill>
              <a:ea typeface="ＭＳ Ｐゴシック" panose="020B0600070205080204" pitchFamily="34" charset="-128"/>
            </a:endParaRPr>
          </a:p>
        </p:txBody>
      </p:sp>
      <p:sp>
        <p:nvSpPr>
          <p:cNvPr id="3" name="Rectangle 2"/>
          <p:cNvSpPr/>
          <p:nvPr/>
        </p:nvSpPr>
        <p:spPr>
          <a:xfrm>
            <a:off x="1781539" y="2426763"/>
            <a:ext cx="4103688" cy="2087562"/>
          </a:xfrm>
          <a:prstGeom prst="rect">
            <a:avLst/>
          </a:prstGeom>
          <a:solidFill>
            <a:srgbClr val="00B0F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r>
              <a:rPr lang="en-GB" dirty="0">
                <a:solidFill>
                  <a:srgbClr val="000000"/>
                </a:solidFill>
                <a:latin typeface="Verdana" pitchFamily="34" charset="0"/>
                <a:ea typeface="Verdana" pitchFamily="34" charset="0"/>
              </a:rPr>
              <a:t>Animals and goods whose inherent risks do not require systematic border controls =</a:t>
            </a:r>
          </a:p>
          <a:p>
            <a:pPr algn="ctr" defTabSz="457200">
              <a:defRPr/>
            </a:pPr>
            <a:endParaRPr lang="en-GB" dirty="0">
              <a:solidFill>
                <a:srgbClr val="000000"/>
              </a:solidFill>
              <a:latin typeface="Verdana" pitchFamily="34" charset="0"/>
              <a:ea typeface="Verdana" pitchFamily="34" charset="0"/>
            </a:endParaRPr>
          </a:p>
          <a:p>
            <a:pPr algn="ctr" defTabSz="457200">
              <a:defRPr/>
            </a:pPr>
            <a:r>
              <a:rPr lang="en-GB" dirty="0">
                <a:solidFill>
                  <a:srgbClr val="000000"/>
                </a:solidFill>
                <a:latin typeface="Verdana" pitchFamily="34" charset="0"/>
                <a:ea typeface="Verdana" pitchFamily="34" charset="0"/>
              </a:rPr>
              <a:t>An </a:t>
            </a:r>
            <a:r>
              <a:rPr lang="en-GB" b="1" dirty="0">
                <a:solidFill>
                  <a:srgbClr val="000000"/>
                </a:solidFill>
                <a:latin typeface="Verdana" pitchFamily="34" charset="0"/>
                <a:ea typeface="Verdana" pitchFamily="34" charset="0"/>
              </a:rPr>
              <a:t>appropriate place </a:t>
            </a:r>
            <a:r>
              <a:rPr lang="en-GB" dirty="0">
                <a:solidFill>
                  <a:srgbClr val="000000"/>
                </a:solidFill>
                <a:latin typeface="Verdana" pitchFamily="34" charset="0"/>
                <a:ea typeface="Verdana" pitchFamily="34" charset="0"/>
              </a:rPr>
              <a:t>within the customs territory of the Union</a:t>
            </a:r>
          </a:p>
        </p:txBody>
      </p:sp>
      <p:sp>
        <p:nvSpPr>
          <p:cNvPr id="4" name="Rectangle 3"/>
          <p:cNvSpPr/>
          <p:nvPr/>
        </p:nvSpPr>
        <p:spPr>
          <a:xfrm>
            <a:off x="6126984" y="4772584"/>
            <a:ext cx="3887788" cy="431800"/>
          </a:xfrm>
          <a:prstGeom prst="rect">
            <a:avLst/>
          </a:prstGeom>
          <a:solidFill>
            <a:srgbClr val="FFC00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r>
              <a:rPr lang="en-GB" sz="1200" dirty="0">
                <a:solidFill>
                  <a:srgbClr val="000000"/>
                </a:solidFill>
                <a:latin typeface="Verdana" pitchFamily="34" charset="0"/>
                <a:ea typeface="Verdana" pitchFamily="34" charset="0"/>
              </a:rPr>
              <a:t>Always documentary checks; risk based identity and physical checks</a:t>
            </a:r>
          </a:p>
        </p:txBody>
      </p:sp>
      <p:sp>
        <p:nvSpPr>
          <p:cNvPr id="7" name="Rectangle 6"/>
          <p:cNvSpPr/>
          <p:nvPr/>
        </p:nvSpPr>
        <p:spPr>
          <a:xfrm>
            <a:off x="1767251" y="5414673"/>
            <a:ext cx="8207375" cy="708025"/>
          </a:xfrm>
          <a:prstGeom prst="rect">
            <a:avLst/>
          </a:prstGeom>
          <a:solidFill>
            <a:srgbClr val="92D05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r>
              <a:rPr lang="en-GB" dirty="0">
                <a:solidFill>
                  <a:schemeClr val="tx1"/>
                </a:solidFill>
                <a:latin typeface="Verdana" pitchFamily="34" charset="0"/>
                <a:ea typeface="Verdana" pitchFamily="34" charset="0"/>
              </a:rPr>
              <a:t>Same set of measures in cases of non-compliance, including enforcement measures</a:t>
            </a:r>
          </a:p>
        </p:txBody>
      </p:sp>
      <p:sp>
        <p:nvSpPr>
          <p:cNvPr id="8" name="Down Arrow 7"/>
          <p:cNvSpPr/>
          <p:nvPr/>
        </p:nvSpPr>
        <p:spPr>
          <a:xfrm>
            <a:off x="3841341" y="4526521"/>
            <a:ext cx="242887" cy="246063"/>
          </a:xfrm>
          <a:prstGeom prst="downArrow">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GB">
              <a:solidFill>
                <a:srgbClr val="FFFFFF"/>
              </a:solidFill>
            </a:endParaRPr>
          </a:p>
        </p:txBody>
      </p:sp>
      <p:sp>
        <p:nvSpPr>
          <p:cNvPr id="12" name="Down Arrow 11"/>
          <p:cNvSpPr/>
          <p:nvPr/>
        </p:nvSpPr>
        <p:spPr>
          <a:xfrm>
            <a:off x="8000061" y="4497153"/>
            <a:ext cx="242888" cy="246063"/>
          </a:xfrm>
          <a:prstGeom prst="downArrow">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GB">
              <a:solidFill>
                <a:srgbClr val="FFFFFF"/>
              </a:solidFill>
            </a:endParaRPr>
          </a:p>
        </p:txBody>
      </p:sp>
      <p:sp>
        <p:nvSpPr>
          <p:cNvPr id="13" name="Down Arrow 12"/>
          <p:cNvSpPr/>
          <p:nvPr/>
        </p:nvSpPr>
        <p:spPr>
          <a:xfrm>
            <a:off x="3846513" y="5220494"/>
            <a:ext cx="241300" cy="244475"/>
          </a:xfrm>
          <a:prstGeom prst="downArrow">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GB">
              <a:solidFill>
                <a:srgbClr val="FFFFFF"/>
              </a:solidFill>
            </a:endParaRPr>
          </a:p>
        </p:txBody>
      </p:sp>
      <p:sp>
        <p:nvSpPr>
          <p:cNvPr id="14" name="Down Arrow 13"/>
          <p:cNvSpPr/>
          <p:nvPr/>
        </p:nvSpPr>
        <p:spPr>
          <a:xfrm>
            <a:off x="8026400" y="5168611"/>
            <a:ext cx="242888" cy="246062"/>
          </a:xfrm>
          <a:prstGeom prst="downArrow">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GB">
              <a:solidFill>
                <a:srgbClr val="FFFFFF"/>
              </a:solidFill>
            </a:endParaRPr>
          </a:p>
        </p:txBody>
      </p:sp>
      <p:sp>
        <p:nvSpPr>
          <p:cNvPr id="10" name="Rectangle 9"/>
          <p:cNvSpPr/>
          <p:nvPr/>
        </p:nvSpPr>
        <p:spPr>
          <a:xfrm>
            <a:off x="1781539" y="6149396"/>
            <a:ext cx="3323026" cy="360363"/>
          </a:xfrm>
          <a:prstGeom prst="rect">
            <a:avLst/>
          </a:prstGeom>
          <a:solidFill>
            <a:schemeClr val="bg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r>
              <a:rPr lang="en-GB" dirty="0">
                <a:solidFill>
                  <a:srgbClr val="000000"/>
                </a:solidFill>
              </a:rPr>
              <a:t>* </a:t>
            </a:r>
            <a:r>
              <a:rPr lang="en-GB" sz="1200" dirty="0">
                <a:solidFill>
                  <a:srgbClr val="000000"/>
                </a:solidFill>
              </a:rPr>
              <a:t>A list with CN codes to be established</a:t>
            </a:r>
          </a:p>
        </p:txBody>
      </p:sp>
      <p:sp>
        <p:nvSpPr>
          <p:cNvPr id="15" name="Rectangle 14"/>
          <p:cNvSpPr/>
          <p:nvPr/>
        </p:nvSpPr>
        <p:spPr>
          <a:xfrm>
            <a:off x="6126984" y="2426763"/>
            <a:ext cx="3887787" cy="2087562"/>
          </a:xfrm>
          <a:prstGeom prst="rect">
            <a:avLst/>
          </a:prstGeom>
          <a:solidFill>
            <a:srgbClr val="FFFF0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defRPr/>
            </a:pPr>
            <a:r>
              <a:rPr lang="en-GB" altLang="en-US" sz="1600" dirty="0">
                <a:solidFill>
                  <a:srgbClr val="000000"/>
                </a:solidFill>
                <a:latin typeface="Verdana" pitchFamily="34" charset="0"/>
                <a:ea typeface="Verdana" pitchFamily="34" charset="0"/>
              </a:rPr>
              <a:t>Animals, products of animal origin, germinal products, animal by-products, plant, plant products and certain feed and food of non-animal origin* =</a:t>
            </a:r>
          </a:p>
          <a:p>
            <a:pPr>
              <a:defRPr/>
            </a:pPr>
            <a:endParaRPr lang="en-GB" altLang="en-US" sz="1600" dirty="0">
              <a:solidFill>
                <a:srgbClr val="000000"/>
              </a:solidFill>
              <a:latin typeface="Verdana" pitchFamily="34" charset="0"/>
              <a:ea typeface="Verdana" pitchFamily="34" charset="0"/>
            </a:endParaRPr>
          </a:p>
          <a:p>
            <a:pPr>
              <a:defRPr/>
            </a:pPr>
            <a:r>
              <a:rPr lang="en-GB" altLang="en-US" sz="1600" dirty="0">
                <a:solidFill>
                  <a:srgbClr val="000000"/>
                </a:solidFill>
                <a:latin typeface="Verdana" pitchFamily="34" charset="0"/>
                <a:ea typeface="Verdana" pitchFamily="34" charset="0"/>
              </a:rPr>
              <a:t>Designated </a:t>
            </a:r>
            <a:r>
              <a:rPr lang="en-GB" altLang="en-US" sz="1600" b="1" dirty="0">
                <a:solidFill>
                  <a:srgbClr val="000000"/>
                </a:solidFill>
                <a:latin typeface="Verdana" pitchFamily="34" charset="0"/>
                <a:ea typeface="Verdana" pitchFamily="34" charset="0"/>
              </a:rPr>
              <a:t>BCP</a:t>
            </a:r>
            <a:r>
              <a:rPr lang="en-GB" altLang="en-US" sz="1600" dirty="0">
                <a:solidFill>
                  <a:srgbClr val="000000"/>
                </a:solidFill>
                <a:latin typeface="Verdana" pitchFamily="34" charset="0"/>
                <a:ea typeface="Verdana" pitchFamily="34" charset="0"/>
              </a:rPr>
              <a:t> of first arrival</a:t>
            </a:r>
          </a:p>
        </p:txBody>
      </p:sp>
      <p:sp>
        <p:nvSpPr>
          <p:cNvPr id="2" name="Rectangle 1"/>
          <p:cNvSpPr/>
          <p:nvPr/>
        </p:nvSpPr>
        <p:spPr>
          <a:xfrm>
            <a:off x="1781539" y="4772584"/>
            <a:ext cx="4089400" cy="431800"/>
          </a:xfrm>
          <a:prstGeom prst="rect">
            <a:avLst/>
          </a:prstGeom>
          <a:solidFill>
            <a:srgbClr val="38D4D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r>
              <a:rPr lang="en-GB" sz="1200" dirty="0">
                <a:solidFill>
                  <a:srgbClr val="000000"/>
                </a:solidFill>
                <a:latin typeface="Verdana" pitchFamily="34" charset="0"/>
                <a:ea typeface="Verdana" pitchFamily="34" charset="0"/>
              </a:rPr>
              <a:t>Regular, risk based controls with appropriate frequency (established by MS)</a:t>
            </a:r>
          </a:p>
        </p:txBody>
      </p:sp>
      <p:sp>
        <p:nvSpPr>
          <p:cNvPr id="16" name="Rectangle 15"/>
          <p:cNvSpPr/>
          <p:nvPr/>
        </p:nvSpPr>
        <p:spPr>
          <a:xfrm>
            <a:off x="1967879" y="1964800"/>
            <a:ext cx="8158162" cy="348909"/>
          </a:xfrm>
          <a:prstGeom prst="rec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r>
              <a:rPr lang="en-GB" b="1" dirty="0">
                <a:solidFill>
                  <a:schemeClr val="accent5">
                    <a:lumMod val="50000"/>
                  </a:schemeClr>
                </a:solidFill>
                <a:latin typeface="Verdana" pitchFamily="34" charset="0"/>
                <a:ea typeface="Verdana" pitchFamily="34" charset="0"/>
              </a:rPr>
              <a:t>“Low risk"                                       “High risk"</a:t>
            </a:r>
          </a:p>
        </p:txBody>
      </p:sp>
      <p:sp>
        <p:nvSpPr>
          <p:cNvPr id="14352" name="Slide Number Placeholder 4"/>
          <p:cNvSpPr>
            <a:spLocks noGrp="1"/>
          </p:cNvSpPr>
          <p:nvPr>
            <p:ph type="sldNum" sz="quarter" idx="11"/>
          </p:nvPr>
        </p:nvSpPr>
        <p:spPr>
          <a:xfrm>
            <a:off x="10543308" y="6092825"/>
            <a:ext cx="1039091"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F5494"/>
              </a:buClr>
              <a:buChar char="•"/>
              <a:defRPr sz="2400" i="1">
                <a:solidFill>
                  <a:srgbClr val="0F5494"/>
                </a:solidFill>
                <a:latin typeface="Verdana" panose="020B0604030504040204" pitchFamily="34" charset="0"/>
                <a:ea typeface="ＭＳ Ｐゴシック" panose="020B0600070205080204" pitchFamily="34" charset="-128"/>
                <a:cs typeface="Verdana" panose="020B0604030504040204" pitchFamily="34" charset="0"/>
              </a:defRPr>
            </a:lvl1pPr>
            <a:lvl2pPr marL="742950" indent="-285750" eaLnBrk="0" hangingPunct="0">
              <a:spcBef>
                <a:spcPct val="20000"/>
              </a:spcBef>
              <a:buClr>
                <a:srgbClr val="56932F"/>
              </a:buClr>
              <a:buChar char="•"/>
              <a:defRPr sz="2000" b="1">
                <a:solidFill>
                  <a:srgbClr val="0F5494"/>
                </a:solidFill>
                <a:latin typeface="Verdana" panose="020B0604030504040204" pitchFamily="34" charset="0"/>
                <a:ea typeface="ＭＳ Ｐゴシック" panose="020B0600070205080204" pitchFamily="34" charset="-128"/>
                <a:cs typeface="Verdana" panose="020B0604030504040204" pitchFamily="34" charset="0"/>
              </a:defRPr>
            </a:lvl2pPr>
            <a:lvl3pPr marL="1143000" indent="-228600" eaLnBrk="0" hangingPunct="0">
              <a:spcBef>
                <a:spcPct val="20000"/>
              </a:spcBef>
              <a:defRPr sz="1400">
                <a:solidFill>
                  <a:srgbClr val="0F5494"/>
                </a:solidFill>
                <a:latin typeface="Verdana" panose="020B0604030504040204" pitchFamily="34" charset="0"/>
                <a:ea typeface="ＭＳ Ｐゴシック" panose="020B0600070205080204" pitchFamily="34" charset="-128"/>
                <a:cs typeface="Verdana" panose="020B0604030504040204" pitchFamily="34" charset="0"/>
              </a:defRPr>
            </a:lvl3pPr>
            <a:lvl4pPr marL="1600200" indent="-228600" eaLnBrk="0" hangingPunct="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FontTx/>
              <a:buNone/>
            </a:pPr>
            <a:fld id="{9937F54E-D31F-4951-B656-1958BB28F6B9}" type="slidenum">
              <a:rPr lang="en-GB" altLang="en-US" sz="1400" i="0">
                <a:solidFill>
                  <a:schemeClr val="tx1"/>
                </a:solidFill>
              </a:rPr>
              <a:pPr eaLnBrk="1" hangingPunct="1">
                <a:spcBef>
                  <a:spcPct val="0"/>
                </a:spcBef>
                <a:buClrTx/>
                <a:buFontTx/>
                <a:buNone/>
              </a:pPr>
              <a:t>9</a:t>
            </a:fld>
            <a:endParaRPr lang="en-GB" altLang="en-US" sz="1400" i="0">
              <a:solidFill>
                <a:schemeClr val="tx1"/>
              </a:solidFill>
            </a:endParaRPr>
          </a:p>
        </p:txBody>
      </p:sp>
      <p:cxnSp>
        <p:nvCxnSpPr>
          <p:cNvPr id="14348" name="Straight Arrow Connector 15"/>
          <p:cNvCxnSpPr>
            <a:cxnSpLocks noChangeShapeType="1"/>
          </p:cNvCxnSpPr>
          <p:nvPr/>
        </p:nvCxnSpPr>
        <p:spPr bwMode="auto">
          <a:xfrm flipH="1">
            <a:off x="4066117" y="2232294"/>
            <a:ext cx="431800" cy="465137"/>
          </a:xfrm>
          <a:prstGeom prst="straightConnector1">
            <a:avLst/>
          </a:prstGeom>
          <a:noFill/>
          <a:ln w="762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4349" name="Straight Arrow Connector 17"/>
          <p:cNvCxnSpPr>
            <a:cxnSpLocks noChangeShapeType="1"/>
          </p:cNvCxnSpPr>
          <p:nvPr/>
        </p:nvCxnSpPr>
        <p:spPr bwMode="auto">
          <a:xfrm>
            <a:off x="7516622" y="2213244"/>
            <a:ext cx="504825" cy="427037"/>
          </a:xfrm>
          <a:prstGeom prst="straightConnector1">
            <a:avLst/>
          </a:prstGeom>
          <a:noFill/>
          <a:ln w="76200"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8514493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Default Design">
      <a:majorFont>
        <a:latin typeface="Verdana"/>
        <a:ea typeface="ＭＳ Ｐゴシック"/>
        <a:cs typeface="Verdana"/>
      </a:majorFont>
      <a:minorFont>
        <a:latin typeface="Verdana"/>
        <a:ea typeface="ＭＳ Ｐゴシック"/>
        <a:cs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2196</TotalTime>
  <Words>4379</Words>
  <Application>Microsoft Office PowerPoint</Application>
  <PresentationFormat>Widescreen</PresentationFormat>
  <Paragraphs>538</Paragraphs>
  <Slides>43</Slides>
  <Notes>43</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43</vt:i4>
      </vt:variant>
    </vt:vector>
  </HeadingPairs>
  <TitlesOfParts>
    <vt:vector size="53" baseType="lpstr">
      <vt:lpstr>Arial</vt:lpstr>
      <vt:lpstr>Calibri</vt:lpstr>
      <vt:lpstr>Calibri Light</vt:lpstr>
      <vt:lpstr>Courier New</vt:lpstr>
      <vt:lpstr>Tahoma</vt:lpstr>
      <vt:lpstr>Times New Roman</vt:lpstr>
      <vt:lpstr>Verdana</vt:lpstr>
      <vt:lpstr>Wingdings</vt:lpstr>
      <vt:lpstr>Office Theme</vt:lpstr>
      <vt:lpstr>7_Default Design</vt:lpstr>
      <vt:lpstr>Official controls on products of  non-animal origin  introduced into the Union</vt:lpstr>
      <vt:lpstr>PowerPoint Presentation</vt:lpstr>
      <vt:lpstr>PowerPoint Presentation</vt:lpstr>
      <vt:lpstr>PowerPoint Presentation</vt:lpstr>
      <vt:lpstr>The risk based approach</vt:lpstr>
      <vt:lpstr>Operators are responsible</vt:lpstr>
      <vt:lpstr>PowerPoint Presentation</vt:lpstr>
      <vt:lpstr>PowerPoint Presentation</vt:lpstr>
      <vt:lpstr>Entry into the Union – Main rules</vt:lpstr>
      <vt:lpstr>Official controls on ‘Low risk’ goods</vt:lpstr>
      <vt:lpstr>Official controls on ‘High risk’ goods</vt:lpstr>
      <vt:lpstr>Common framework for border controls </vt:lpstr>
      <vt:lpstr>PowerPoint Presentation</vt:lpstr>
      <vt:lpstr>Border control process</vt:lpstr>
      <vt:lpstr>PowerPoint Presentation</vt:lpstr>
      <vt:lpstr>IMSOC</vt:lpstr>
      <vt:lpstr>PowerPoint Presentation</vt:lpstr>
      <vt:lpstr>PowerPoint Presentation</vt:lpstr>
      <vt:lpstr>PowerPoint Presentation</vt:lpstr>
      <vt:lpstr>PowerPoint Presentation</vt:lpstr>
      <vt:lpstr>PowerPoint Presentation</vt:lpstr>
      <vt:lpstr>PowerPoint Presentation</vt:lpstr>
      <vt:lpstr>Implementing Regulation (EU) 2019/1793</vt:lpstr>
      <vt:lpstr>Regulation (EU) 2019/1793 (1)</vt:lpstr>
      <vt:lpstr>Regulation (EU) 2019/1793 (2)</vt:lpstr>
      <vt:lpstr>Lists of food and feed of non-animal origin  subject to official controls upon entry into the  Union Regulation (EU) 2019/1793</vt:lpstr>
      <vt:lpstr>Annex I – increased official controls (Regulation (EU) 2019/1793)</vt:lpstr>
      <vt:lpstr>Annex II - special conditions (Regulation (EU) 2019/1793)</vt:lpstr>
      <vt:lpstr>Implementing Regulation (EU) 2019/1793 – Annexes I and Annex II</vt:lpstr>
      <vt:lpstr>Implementing Regulation (EU) 2019/1793 – Annexes I</vt:lpstr>
      <vt:lpstr>Implementing Regulation (EU) 2019/1793 –Annex II</vt:lpstr>
      <vt:lpstr>Regular reviews of Regulation (EU) 2019/1793 (Art. 12)</vt:lpstr>
      <vt:lpstr>Implementing Regulation (EU) 2019/1793  simplified overview of the 6 months review cycle</vt:lpstr>
      <vt:lpstr>Sources of information</vt:lpstr>
      <vt:lpstr>Information retrieved for each commodity</vt:lpstr>
      <vt:lpstr>Reference period and considerations</vt:lpstr>
      <vt:lpstr>Possible decisions</vt:lpstr>
      <vt:lpstr>Procedure</vt:lpstr>
      <vt:lpstr>Methodology </vt:lpstr>
      <vt:lpstr>Conclusions (1)</vt:lpstr>
      <vt:lpstr>Conclusions (2)</vt:lpstr>
      <vt:lpstr>See SANTE website for more information:   </vt:lpstr>
      <vt:lpstr>Thank you for your attention</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Border control process</dc:title>
  <dc:creator>MOLINA ALANON Maria Luisa (SANTE)</dc:creator>
  <cp:lastModifiedBy>COULON Sylvie (SANTE)</cp:lastModifiedBy>
  <cp:revision>51</cp:revision>
  <dcterms:created xsi:type="dcterms:W3CDTF">2024-03-25T09:39:45Z</dcterms:created>
  <dcterms:modified xsi:type="dcterms:W3CDTF">2024-04-29T07:40:23Z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2024-03-25T09:39:45Z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750bb794-67b0-4d5b-996e-97d973c600b4</vt:lpwstr>
  </property>
  <property fmtid="{D5CDD505-2E9C-101B-9397-08002B2CF9AE}" pid="8" name="MSIP_Label_6bd9ddd1-4d20-43f6-abfa-fc3c07406f94_ContentBits">
    <vt:lpwstr>0</vt:lpwstr>
  </property>
</Properties>
</file>