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58" r:id="rId2"/>
    <p:sldMasterId id="2147483736" r:id="rId3"/>
  </p:sldMasterIdLst>
  <p:notesMasterIdLst>
    <p:notesMasterId r:id="rId38"/>
  </p:notesMasterIdLst>
  <p:handoutMasterIdLst>
    <p:handoutMasterId r:id="rId39"/>
  </p:handoutMasterIdLst>
  <p:sldIdLst>
    <p:sldId id="279" r:id="rId4"/>
    <p:sldId id="298" r:id="rId5"/>
    <p:sldId id="359" r:id="rId6"/>
    <p:sldId id="349" r:id="rId7"/>
    <p:sldId id="365" r:id="rId8"/>
    <p:sldId id="358" r:id="rId9"/>
    <p:sldId id="343" r:id="rId10"/>
    <p:sldId id="345" r:id="rId11"/>
    <p:sldId id="307" r:id="rId12"/>
    <p:sldId id="306" r:id="rId13"/>
    <p:sldId id="347" r:id="rId14"/>
    <p:sldId id="348" r:id="rId15"/>
    <p:sldId id="305" r:id="rId16"/>
    <p:sldId id="354" r:id="rId17"/>
    <p:sldId id="351" r:id="rId18"/>
    <p:sldId id="360" r:id="rId19"/>
    <p:sldId id="327" r:id="rId20"/>
    <p:sldId id="292" r:id="rId21"/>
    <p:sldId id="293" r:id="rId22"/>
    <p:sldId id="364" r:id="rId23"/>
    <p:sldId id="328" r:id="rId24"/>
    <p:sldId id="361" r:id="rId25"/>
    <p:sldId id="362" r:id="rId26"/>
    <p:sldId id="331" r:id="rId27"/>
    <p:sldId id="344" r:id="rId28"/>
    <p:sldId id="353" r:id="rId29"/>
    <p:sldId id="368" r:id="rId30"/>
    <p:sldId id="366" r:id="rId31"/>
    <p:sldId id="334" r:id="rId32"/>
    <p:sldId id="335" r:id="rId33"/>
    <p:sldId id="336" r:id="rId34"/>
    <p:sldId id="337" r:id="rId35"/>
    <p:sldId id="363" r:id="rId36"/>
    <p:sldId id="283" r:id="rId37"/>
  </p:sldIdLst>
  <p:sldSz cx="9144000" cy="6858000" type="screen4x3"/>
  <p:notesSz cx="7010400" cy="9296400"/>
  <p:defaultTextStyle>
    <a:defPPr>
      <a:defRPr lang="en-AU"/>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orient="horz" pos="2928">
          <p15:clr>
            <a:srgbClr val="A4A3A4"/>
          </p15:clr>
        </p15:guide>
        <p15:guide id="3" pos="216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0000FF"/>
    <a:srgbClr val="216B2D"/>
    <a:srgbClr val="CCCCFF"/>
    <a:srgbClr val="E85A1A"/>
    <a:srgbClr val="001148"/>
    <a:srgbClr val="000F40"/>
    <a:srgbClr val="001350"/>
    <a:srgbClr val="005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89" autoAdjust="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1843" y="-101"/>
      </p:cViewPr>
      <p:guideLst>
        <p:guide orient="horz" pos="3120"/>
        <p:guide orient="horz" pos="2928"/>
        <p:guide pos="216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B07218-8EA6-4FF2-A608-9A70FB0A112A}"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1FBB0142-F68D-4ECD-AA25-BDD11B9F75DE}">
      <dgm:prSet custT="1"/>
      <dgm:spPr/>
      <dgm:t>
        <a:bodyPr/>
        <a:lstStyle/>
        <a:p>
          <a:pPr rtl="0"/>
          <a:r>
            <a:rPr lang="en-US" sz="700" b="1" dirty="0" smtClean="0"/>
            <a:t>1. </a:t>
          </a:r>
          <a:r>
            <a:rPr lang="en-US" sz="1100" b="1" dirty="0" err="1" smtClean="0">
              <a:latin typeface="Times New Roman" panose="02020603050405020304" pitchFamily="18" charset="0"/>
              <a:cs typeface="Times New Roman" panose="02020603050405020304" pitchFamily="18" charset="0"/>
            </a:rPr>
            <a:t>Thực</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hiện</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quản</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lý</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cấp</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phép</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nghiêm</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về</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kiểm</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dịch</a:t>
          </a:r>
          <a:endParaRPr lang="en-US" sz="1100" dirty="0">
            <a:latin typeface="Times New Roman" panose="02020603050405020304" pitchFamily="18" charset="0"/>
            <a:cs typeface="Times New Roman" panose="02020603050405020304" pitchFamily="18" charset="0"/>
          </a:endParaRPr>
        </a:p>
      </dgm:t>
    </dgm:pt>
    <dgm:pt modelId="{531792C1-9B0E-4656-9A85-4A91E8712130}" type="parTrans" cxnId="{7B9F3724-A017-4C17-8DF7-29EDC6486C89}">
      <dgm:prSet/>
      <dgm:spPr/>
      <dgm:t>
        <a:bodyPr/>
        <a:lstStyle/>
        <a:p>
          <a:endParaRPr lang="en-US"/>
        </a:p>
      </dgm:t>
    </dgm:pt>
    <dgm:pt modelId="{2F2CB4C4-07F6-4C32-9908-27E42617822F}" type="sibTrans" cxnId="{7B9F3724-A017-4C17-8DF7-29EDC6486C89}">
      <dgm:prSet/>
      <dgm:spPr/>
      <dgm:t>
        <a:bodyPr/>
        <a:lstStyle/>
        <a:p>
          <a:endParaRPr lang="en-US"/>
        </a:p>
      </dgm:t>
    </dgm:pt>
    <dgm:pt modelId="{20EBED2F-DBD8-4B05-8367-317F8278C17B}">
      <dgm:prSet custT="1"/>
      <dgm:spPr/>
      <dgm:t>
        <a:bodyPr/>
        <a:lstStyle/>
        <a:p>
          <a:pPr rtl="0"/>
          <a:r>
            <a:rPr lang="en-US" sz="1100" b="1" dirty="0" smtClean="0">
              <a:latin typeface="Times New Roman" panose="02020603050405020304" pitchFamily="18" charset="0"/>
              <a:cs typeface="Times New Roman" panose="02020603050405020304" pitchFamily="18" charset="0"/>
            </a:rPr>
            <a:t>(</a:t>
          </a:r>
          <a:r>
            <a:rPr lang="en-US" sz="1100" b="1" dirty="0" err="1" smtClean="0">
              <a:latin typeface="Times New Roman" panose="02020603050405020304" pitchFamily="18" charset="0"/>
              <a:cs typeface="Times New Roman" panose="02020603050405020304" pitchFamily="18" charset="0"/>
            </a:rPr>
            <a:t>Mã</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vùng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trồng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doanh</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nghiệp</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đóng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gói</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phải</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được</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đăng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ký</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với</a:t>
          </a:r>
          <a:r>
            <a:rPr lang="en-US" sz="1100" b="1" dirty="0" smtClean="0">
              <a:latin typeface="Times New Roman" panose="02020603050405020304" pitchFamily="18" charset="0"/>
              <a:cs typeface="Times New Roman" panose="02020603050405020304" pitchFamily="18" charset="0"/>
            </a:rPr>
            <a:t> TCHQ </a:t>
          </a:r>
          <a:r>
            <a:rPr lang="en-US" sz="1100" b="1" dirty="0" err="1" smtClean="0">
              <a:latin typeface="Times New Roman" panose="02020603050405020304" pitchFamily="18" charset="0"/>
              <a:cs typeface="Times New Roman" panose="02020603050405020304" pitchFamily="18" charset="0"/>
            </a:rPr>
            <a:t>Trung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Quốc</a:t>
          </a:r>
          <a:r>
            <a:rPr lang="en-US" sz="1100" b="1"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dgm:t>
    </dgm:pt>
    <dgm:pt modelId="{422A6BF5-2690-4C1C-B995-27A6DAAE19B4}" type="parTrans" cxnId="{B2EF0409-3FB6-4C8D-AF14-36D110E57A10}">
      <dgm:prSet/>
      <dgm:spPr/>
      <dgm:t>
        <a:bodyPr/>
        <a:lstStyle/>
        <a:p>
          <a:endParaRPr lang="en-US"/>
        </a:p>
      </dgm:t>
    </dgm:pt>
    <dgm:pt modelId="{6A3B2E66-E427-4E90-981C-211ACC6E0C88}" type="sibTrans" cxnId="{B2EF0409-3FB6-4C8D-AF14-36D110E57A10}">
      <dgm:prSet/>
      <dgm:spPr/>
      <dgm:t>
        <a:bodyPr/>
        <a:lstStyle/>
        <a:p>
          <a:endParaRPr lang="en-US"/>
        </a:p>
      </dgm:t>
    </dgm:pt>
    <dgm:pt modelId="{29DC1A16-CEA8-4698-9393-690020163470}">
      <dgm:prSet custT="1"/>
      <dgm:spPr/>
      <dgm:t>
        <a:bodyPr/>
        <a:lstStyle/>
        <a:p>
          <a:pPr rtl="0"/>
          <a:r>
            <a:rPr lang="en-US" sz="1100" b="1" dirty="0" smtClean="0">
              <a:latin typeface="Times New Roman" panose="02020603050405020304" pitchFamily="18" charset="0"/>
              <a:cs typeface="Times New Roman" panose="02020603050405020304" pitchFamily="18" charset="0"/>
            </a:rPr>
            <a:t>2. </a:t>
          </a:r>
          <a:r>
            <a:rPr lang="en-US" sz="1100" b="1" dirty="0" err="1" smtClean="0">
              <a:latin typeface="Times New Roman" panose="02020603050405020304" pitchFamily="18" charset="0"/>
              <a:cs typeface="Times New Roman" panose="02020603050405020304" pitchFamily="18" charset="0"/>
            </a:rPr>
            <a:t>Đáp</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ứng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yêu</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cầu</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về</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đóng</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gói</a:t>
          </a:r>
          <a:r>
            <a:rPr lang="en-US" sz="1100" b="1" dirty="0" smtClean="0">
              <a:latin typeface="Times New Roman" panose="02020603050405020304" pitchFamily="18" charset="0"/>
              <a:cs typeface="Times New Roman" panose="02020603050405020304" pitchFamily="18" charset="0"/>
            </a:rPr>
            <a:t>, tem </a:t>
          </a:r>
          <a:r>
            <a:rPr lang="en-US" sz="1100" b="1" dirty="0" err="1" smtClean="0">
              <a:latin typeface="Times New Roman" panose="02020603050405020304" pitchFamily="18" charset="0"/>
              <a:cs typeface="Times New Roman" panose="02020603050405020304" pitchFamily="18" charset="0"/>
            </a:rPr>
            <a:t>mác</a:t>
          </a:r>
          <a:endParaRPr lang="en-US" sz="1100" dirty="0">
            <a:latin typeface="Times New Roman" panose="02020603050405020304" pitchFamily="18" charset="0"/>
            <a:cs typeface="Times New Roman" panose="02020603050405020304" pitchFamily="18" charset="0"/>
          </a:endParaRPr>
        </a:p>
      </dgm:t>
    </dgm:pt>
    <dgm:pt modelId="{FBB31C1A-AD6C-4230-BE9D-AF89727C4DE4}" type="parTrans" cxnId="{1566AA03-7F35-47AB-8F44-E1FD21B468C4}">
      <dgm:prSet/>
      <dgm:spPr/>
      <dgm:t>
        <a:bodyPr/>
        <a:lstStyle/>
        <a:p>
          <a:endParaRPr lang="en-US"/>
        </a:p>
      </dgm:t>
    </dgm:pt>
    <dgm:pt modelId="{473A07B7-5FFC-4BF6-AD4D-5198D011DFCB}" type="sibTrans" cxnId="{1566AA03-7F35-47AB-8F44-E1FD21B468C4}">
      <dgm:prSet/>
      <dgm:spPr/>
      <dgm:t>
        <a:bodyPr/>
        <a:lstStyle/>
        <a:p>
          <a:endParaRPr lang="en-US"/>
        </a:p>
      </dgm:t>
    </dgm:pt>
    <dgm:pt modelId="{B5A007D9-CB45-4C8D-A44E-E96A5C24D11E}">
      <dgm:prSet custT="1"/>
      <dgm:spPr/>
      <dgm:t>
        <a:bodyPr/>
        <a:lstStyle/>
        <a:p>
          <a:pPr rtl="0"/>
          <a:r>
            <a:rPr lang="en-US" sz="1100" b="1" dirty="0" smtClean="0">
              <a:latin typeface="Times New Roman" panose="02020603050405020304" pitchFamily="18" charset="0"/>
              <a:cs typeface="Times New Roman" panose="02020603050405020304" pitchFamily="18" charset="0"/>
            </a:rPr>
            <a:t>3. </a:t>
          </a:r>
          <a:r>
            <a:rPr lang="en-US" sz="1100" b="1" dirty="0" err="1" smtClean="0">
              <a:latin typeface="Times New Roman" panose="02020603050405020304" pitchFamily="18" charset="0"/>
              <a:cs typeface="Times New Roman" panose="02020603050405020304" pitchFamily="18" charset="0"/>
            </a:rPr>
            <a:t>Thực</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hiện</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nhập</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khẩu</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và</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kiểm</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nghiệm</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tại</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cửa</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khẩu</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được</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chỉ</a:t>
          </a:r>
          <a:r>
            <a:rPr lang="en-US" sz="1100" b="1" dirty="0" smtClean="0">
              <a:latin typeface="Times New Roman" panose="02020603050405020304" pitchFamily="18" charset="0"/>
              <a:cs typeface="Times New Roman" panose="02020603050405020304" pitchFamily="18" charset="0"/>
            </a:rPr>
            <a:t> </a:t>
          </a:r>
          <a:r>
            <a:rPr lang="en-US" sz="1100" b="1" dirty="0" err="1" smtClean="0">
              <a:latin typeface="Times New Roman" panose="02020603050405020304" pitchFamily="18" charset="0"/>
              <a:cs typeface="Times New Roman" panose="02020603050405020304" pitchFamily="18" charset="0"/>
            </a:rPr>
            <a:t>định</a:t>
          </a:r>
          <a:endParaRPr lang="en-US" sz="1100" dirty="0">
            <a:latin typeface="Times New Roman" panose="02020603050405020304" pitchFamily="18" charset="0"/>
            <a:cs typeface="Times New Roman" panose="02020603050405020304" pitchFamily="18" charset="0"/>
          </a:endParaRPr>
        </a:p>
      </dgm:t>
    </dgm:pt>
    <dgm:pt modelId="{EC9EB142-87D1-423A-832E-58094CF66A18}" type="parTrans" cxnId="{D5BF5A62-ADC8-4D54-9F50-C1248339881E}">
      <dgm:prSet/>
      <dgm:spPr/>
      <dgm:t>
        <a:bodyPr/>
        <a:lstStyle/>
        <a:p>
          <a:endParaRPr lang="en-US"/>
        </a:p>
      </dgm:t>
    </dgm:pt>
    <dgm:pt modelId="{908503C6-54E9-4066-A3C5-8A9A2FB5F04E}" type="sibTrans" cxnId="{D5BF5A62-ADC8-4D54-9F50-C1248339881E}">
      <dgm:prSet/>
      <dgm:spPr/>
      <dgm:t>
        <a:bodyPr/>
        <a:lstStyle/>
        <a:p>
          <a:endParaRPr lang="en-US"/>
        </a:p>
      </dgm:t>
    </dgm:pt>
    <dgm:pt modelId="{3E0D30DC-6591-488A-AF98-E7E920B4309E}" type="pres">
      <dgm:prSet presAssocID="{C2B07218-8EA6-4FF2-A608-9A70FB0A112A}" presName="Name0" presStyleCnt="0">
        <dgm:presLayoutVars>
          <dgm:chMax val="7"/>
          <dgm:chPref val="7"/>
          <dgm:dir/>
          <dgm:animLvl val="lvl"/>
        </dgm:presLayoutVars>
      </dgm:prSet>
      <dgm:spPr/>
      <dgm:t>
        <a:bodyPr/>
        <a:lstStyle/>
        <a:p>
          <a:endParaRPr lang="en-US"/>
        </a:p>
      </dgm:t>
    </dgm:pt>
    <dgm:pt modelId="{3F679F90-6F02-4869-A476-209BA74F1A24}" type="pres">
      <dgm:prSet presAssocID="{1FBB0142-F68D-4ECD-AA25-BDD11B9F75DE}" presName="Accent1" presStyleCnt="0"/>
      <dgm:spPr/>
    </dgm:pt>
    <dgm:pt modelId="{755E38EF-9FE0-4290-B563-F10F6748C511}" type="pres">
      <dgm:prSet presAssocID="{1FBB0142-F68D-4ECD-AA25-BDD11B9F75DE}" presName="Accent" presStyleLbl="node1" presStyleIdx="0" presStyleCnt="4" custScaleX="134052" custLinFactNeighborX="4866" custLinFactNeighborY="-9326"/>
      <dgm:spPr/>
    </dgm:pt>
    <dgm:pt modelId="{8125B91A-FA55-4FBF-8DF7-59D817B1216C}" type="pres">
      <dgm:prSet presAssocID="{1FBB0142-F68D-4ECD-AA25-BDD11B9F75DE}" presName="Parent1" presStyleLbl="revTx" presStyleIdx="0" presStyleCnt="4" custScaleX="154709" custScaleY="123551" custLinFactNeighborX="2725" custLinFactNeighborY="-40061">
        <dgm:presLayoutVars>
          <dgm:chMax val="1"/>
          <dgm:chPref val="1"/>
          <dgm:bulletEnabled val="1"/>
        </dgm:presLayoutVars>
      </dgm:prSet>
      <dgm:spPr/>
      <dgm:t>
        <a:bodyPr/>
        <a:lstStyle/>
        <a:p>
          <a:endParaRPr lang="en-US"/>
        </a:p>
      </dgm:t>
    </dgm:pt>
    <dgm:pt modelId="{457EF5F3-DFBB-4529-9E00-13E317DC0FB9}" type="pres">
      <dgm:prSet presAssocID="{20EBED2F-DBD8-4B05-8367-317F8278C17B}" presName="Accent2" presStyleCnt="0"/>
      <dgm:spPr/>
    </dgm:pt>
    <dgm:pt modelId="{BC3623FC-4A16-430A-A09B-3229A63527A7}" type="pres">
      <dgm:prSet presAssocID="{20EBED2F-DBD8-4B05-8367-317F8278C17B}" presName="Accent" presStyleLbl="node1" presStyleIdx="1" presStyleCnt="4" custScaleX="138634"/>
      <dgm:spPr/>
    </dgm:pt>
    <dgm:pt modelId="{2499EFEE-7964-4B79-8A33-4768A502DA7A}" type="pres">
      <dgm:prSet presAssocID="{20EBED2F-DBD8-4B05-8367-317F8278C17B}" presName="Parent2" presStyleLbl="revTx" presStyleIdx="1" presStyleCnt="4" custScaleX="157454" custScaleY="128318">
        <dgm:presLayoutVars>
          <dgm:chMax val="1"/>
          <dgm:chPref val="1"/>
          <dgm:bulletEnabled val="1"/>
        </dgm:presLayoutVars>
      </dgm:prSet>
      <dgm:spPr/>
      <dgm:t>
        <a:bodyPr/>
        <a:lstStyle/>
        <a:p>
          <a:endParaRPr lang="en-US"/>
        </a:p>
      </dgm:t>
    </dgm:pt>
    <dgm:pt modelId="{62A409AC-808E-4DA2-B60B-F1B09DA744CC}" type="pres">
      <dgm:prSet presAssocID="{29DC1A16-CEA8-4698-9393-690020163470}" presName="Accent3" presStyleCnt="0"/>
      <dgm:spPr/>
    </dgm:pt>
    <dgm:pt modelId="{A1D1C343-8B8D-48FE-B3FC-8D009E1E9D52}" type="pres">
      <dgm:prSet presAssocID="{29DC1A16-CEA8-4698-9393-690020163470}" presName="Accent" presStyleLbl="node1" presStyleIdx="2" presStyleCnt="4" custScaleX="127414" custScaleY="77574"/>
      <dgm:spPr/>
    </dgm:pt>
    <dgm:pt modelId="{08F5B1D6-023E-4B88-9BE9-6582193EF319}" type="pres">
      <dgm:prSet presAssocID="{29DC1A16-CEA8-4698-9393-690020163470}" presName="Parent3" presStyleLbl="revTx" presStyleIdx="2" presStyleCnt="4" custScaleY="150458">
        <dgm:presLayoutVars>
          <dgm:chMax val="1"/>
          <dgm:chPref val="1"/>
          <dgm:bulletEnabled val="1"/>
        </dgm:presLayoutVars>
      </dgm:prSet>
      <dgm:spPr/>
      <dgm:t>
        <a:bodyPr/>
        <a:lstStyle/>
        <a:p>
          <a:endParaRPr lang="en-US"/>
        </a:p>
      </dgm:t>
    </dgm:pt>
    <dgm:pt modelId="{C43A68D7-028D-4D5E-B507-E3A04A1AC628}" type="pres">
      <dgm:prSet presAssocID="{B5A007D9-CB45-4C8D-A44E-E96A5C24D11E}" presName="Accent4" presStyleCnt="0"/>
      <dgm:spPr/>
    </dgm:pt>
    <dgm:pt modelId="{9F170C5F-5CE9-4F2A-AE2A-983330BD09BD}" type="pres">
      <dgm:prSet presAssocID="{B5A007D9-CB45-4C8D-A44E-E96A5C24D11E}" presName="Accent" presStyleLbl="node1" presStyleIdx="3" presStyleCnt="4" custScaleX="141687" custLinFactNeighborX="-6350" custLinFactNeighborY="2769"/>
      <dgm:spPr/>
    </dgm:pt>
    <dgm:pt modelId="{E6B916EE-D651-487C-8D0E-FA85C8781252}" type="pres">
      <dgm:prSet presAssocID="{B5A007D9-CB45-4C8D-A44E-E96A5C24D11E}" presName="Parent4" presStyleLbl="revTx" presStyleIdx="3" presStyleCnt="4" custScaleY="169870">
        <dgm:presLayoutVars>
          <dgm:chMax val="1"/>
          <dgm:chPref val="1"/>
          <dgm:bulletEnabled val="1"/>
        </dgm:presLayoutVars>
      </dgm:prSet>
      <dgm:spPr/>
      <dgm:t>
        <a:bodyPr/>
        <a:lstStyle/>
        <a:p>
          <a:endParaRPr lang="en-US"/>
        </a:p>
      </dgm:t>
    </dgm:pt>
  </dgm:ptLst>
  <dgm:cxnLst>
    <dgm:cxn modelId="{414F9071-85FC-428B-B92B-D33CB5C99AC4}" type="presOf" srcId="{29DC1A16-CEA8-4698-9393-690020163470}" destId="{08F5B1D6-023E-4B88-9BE9-6582193EF319}" srcOrd="0" destOrd="0" presId="urn:microsoft.com/office/officeart/2009/layout/CircleArrowProcess"/>
    <dgm:cxn modelId="{1566AA03-7F35-47AB-8F44-E1FD21B468C4}" srcId="{C2B07218-8EA6-4FF2-A608-9A70FB0A112A}" destId="{29DC1A16-CEA8-4698-9393-690020163470}" srcOrd="2" destOrd="0" parTransId="{FBB31C1A-AD6C-4230-BE9D-AF89727C4DE4}" sibTransId="{473A07B7-5FFC-4BF6-AD4D-5198D011DFCB}"/>
    <dgm:cxn modelId="{30676363-A212-4CC5-8A12-DBA5B90C19B6}" type="presOf" srcId="{20EBED2F-DBD8-4B05-8367-317F8278C17B}" destId="{2499EFEE-7964-4B79-8A33-4768A502DA7A}" srcOrd="0" destOrd="0" presId="urn:microsoft.com/office/officeart/2009/layout/CircleArrowProcess"/>
    <dgm:cxn modelId="{B2EF0409-3FB6-4C8D-AF14-36D110E57A10}" srcId="{C2B07218-8EA6-4FF2-A608-9A70FB0A112A}" destId="{20EBED2F-DBD8-4B05-8367-317F8278C17B}" srcOrd="1" destOrd="0" parTransId="{422A6BF5-2690-4C1C-B995-27A6DAAE19B4}" sibTransId="{6A3B2E66-E427-4E90-981C-211ACC6E0C88}"/>
    <dgm:cxn modelId="{D5BF5A62-ADC8-4D54-9F50-C1248339881E}" srcId="{C2B07218-8EA6-4FF2-A608-9A70FB0A112A}" destId="{B5A007D9-CB45-4C8D-A44E-E96A5C24D11E}" srcOrd="3" destOrd="0" parTransId="{EC9EB142-87D1-423A-832E-58094CF66A18}" sibTransId="{908503C6-54E9-4066-A3C5-8A9A2FB5F04E}"/>
    <dgm:cxn modelId="{6014C20D-60FF-4118-8786-671D03B85F9A}" type="presOf" srcId="{B5A007D9-CB45-4C8D-A44E-E96A5C24D11E}" destId="{E6B916EE-D651-487C-8D0E-FA85C8781252}" srcOrd="0" destOrd="0" presId="urn:microsoft.com/office/officeart/2009/layout/CircleArrowProcess"/>
    <dgm:cxn modelId="{90E1E226-9C88-472B-A75C-DD9A24AEDF6F}" type="presOf" srcId="{1FBB0142-F68D-4ECD-AA25-BDD11B9F75DE}" destId="{8125B91A-FA55-4FBF-8DF7-59D817B1216C}" srcOrd="0" destOrd="0" presId="urn:microsoft.com/office/officeart/2009/layout/CircleArrowProcess"/>
    <dgm:cxn modelId="{7B9F3724-A017-4C17-8DF7-29EDC6486C89}" srcId="{C2B07218-8EA6-4FF2-A608-9A70FB0A112A}" destId="{1FBB0142-F68D-4ECD-AA25-BDD11B9F75DE}" srcOrd="0" destOrd="0" parTransId="{531792C1-9B0E-4656-9A85-4A91E8712130}" sibTransId="{2F2CB4C4-07F6-4C32-9908-27E42617822F}"/>
    <dgm:cxn modelId="{526B83DA-0B58-4F8A-B0B3-68FD2A624006}" type="presOf" srcId="{C2B07218-8EA6-4FF2-A608-9A70FB0A112A}" destId="{3E0D30DC-6591-488A-AF98-E7E920B4309E}" srcOrd="0" destOrd="0" presId="urn:microsoft.com/office/officeart/2009/layout/CircleArrowProcess"/>
    <dgm:cxn modelId="{3A030F06-03D6-49A9-95A7-EB8694136C07}" type="presParOf" srcId="{3E0D30DC-6591-488A-AF98-E7E920B4309E}" destId="{3F679F90-6F02-4869-A476-209BA74F1A24}" srcOrd="0" destOrd="0" presId="urn:microsoft.com/office/officeart/2009/layout/CircleArrowProcess"/>
    <dgm:cxn modelId="{C1118D5B-B736-4461-87D5-B1D280F66DDF}" type="presParOf" srcId="{3F679F90-6F02-4869-A476-209BA74F1A24}" destId="{755E38EF-9FE0-4290-B563-F10F6748C511}" srcOrd="0" destOrd="0" presId="urn:microsoft.com/office/officeart/2009/layout/CircleArrowProcess"/>
    <dgm:cxn modelId="{9723EF83-6BAD-4DB7-9A0D-3DAB8654BD4E}" type="presParOf" srcId="{3E0D30DC-6591-488A-AF98-E7E920B4309E}" destId="{8125B91A-FA55-4FBF-8DF7-59D817B1216C}" srcOrd="1" destOrd="0" presId="urn:microsoft.com/office/officeart/2009/layout/CircleArrowProcess"/>
    <dgm:cxn modelId="{463E1150-FC28-4736-ACF5-26D7999DA330}" type="presParOf" srcId="{3E0D30DC-6591-488A-AF98-E7E920B4309E}" destId="{457EF5F3-DFBB-4529-9E00-13E317DC0FB9}" srcOrd="2" destOrd="0" presId="urn:microsoft.com/office/officeart/2009/layout/CircleArrowProcess"/>
    <dgm:cxn modelId="{4EFC9FFC-78E2-4F97-B47D-6763233A80C9}" type="presParOf" srcId="{457EF5F3-DFBB-4529-9E00-13E317DC0FB9}" destId="{BC3623FC-4A16-430A-A09B-3229A63527A7}" srcOrd="0" destOrd="0" presId="urn:microsoft.com/office/officeart/2009/layout/CircleArrowProcess"/>
    <dgm:cxn modelId="{D5ABB705-6AF1-45A5-BC06-09114ABE9C63}" type="presParOf" srcId="{3E0D30DC-6591-488A-AF98-E7E920B4309E}" destId="{2499EFEE-7964-4B79-8A33-4768A502DA7A}" srcOrd="3" destOrd="0" presId="urn:microsoft.com/office/officeart/2009/layout/CircleArrowProcess"/>
    <dgm:cxn modelId="{544E9CC7-95D8-4CF5-A2CB-C0F443726F27}" type="presParOf" srcId="{3E0D30DC-6591-488A-AF98-E7E920B4309E}" destId="{62A409AC-808E-4DA2-B60B-F1B09DA744CC}" srcOrd="4" destOrd="0" presId="urn:microsoft.com/office/officeart/2009/layout/CircleArrowProcess"/>
    <dgm:cxn modelId="{E9B88744-7A2F-4137-8FBD-6104DD2A80D3}" type="presParOf" srcId="{62A409AC-808E-4DA2-B60B-F1B09DA744CC}" destId="{A1D1C343-8B8D-48FE-B3FC-8D009E1E9D52}" srcOrd="0" destOrd="0" presId="urn:microsoft.com/office/officeart/2009/layout/CircleArrowProcess"/>
    <dgm:cxn modelId="{CEBA20E8-C723-4A33-AA14-0789A826432D}" type="presParOf" srcId="{3E0D30DC-6591-488A-AF98-E7E920B4309E}" destId="{08F5B1D6-023E-4B88-9BE9-6582193EF319}" srcOrd="5" destOrd="0" presId="urn:microsoft.com/office/officeart/2009/layout/CircleArrowProcess"/>
    <dgm:cxn modelId="{87DAFFEE-11A5-443E-8076-880D11780572}" type="presParOf" srcId="{3E0D30DC-6591-488A-AF98-E7E920B4309E}" destId="{C43A68D7-028D-4D5E-B507-E3A04A1AC628}" srcOrd="6" destOrd="0" presId="urn:microsoft.com/office/officeart/2009/layout/CircleArrowProcess"/>
    <dgm:cxn modelId="{F0BE43DD-1979-4FA4-AA46-4ED39922AC1A}" type="presParOf" srcId="{C43A68D7-028D-4D5E-B507-E3A04A1AC628}" destId="{9F170C5F-5CE9-4F2A-AE2A-983330BD09BD}" srcOrd="0" destOrd="0" presId="urn:microsoft.com/office/officeart/2009/layout/CircleArrowProcess"/>
    <dgm:cxn modelId="{82921722-75B0-4597-95F2-C89CBBDB28D2}" type="presParOf" srcId="{3E0D30DC-6591-488A-AF98-E7E920B4309E}" destId="{E6B916EE-D651-487C-8D0E-FA85C8781252}"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A12C2C-DFFC-4B9D-A78C-37B5CEF9D35B}"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A036F26D-5427-421D-9749-0208A571D9D5}">
      <dgm:prSet phldrT="[Text]" custT="1"/>
      <dgm:spPr>
        <a:solidFill>
          <a:schemeClr val="accent4">
            <a:lumMod val="60000"/>
            <a:lumOff val="40000"/>
          </a:schemeClr>
        </a:solidFill>
      </dgm:spPr>
      <dgm:t>
        <a:bodyPr/>
        <a:lstStyle/>
        <a:p>
          <a:r>
            <a:rPr lang="en-US" sz="1800" b="1" dirty="0" err="1" smtClean="0">
              <a:solidFill>
                <a:schemeClr val="tx1"/>
              </a:solidFill>
              <a:latin typeface="Times New Roman" panose="02020603050405020304" pitchFamily="18" charset="0"/>
              <a:cs typeface="Times New Roman" panose="02020603050405020304" pitchFamily="18" charset="0"/>
            </a:rPr>
            <a:t>Cơ</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quan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quản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lý</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kiểm</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dịch</a:t>
          </a:r>
          <a:r>
            <a:rPr lang="en-US" sz="1800" b="1" dirty="0" smtClean="0">
              <a:solidFill>
                <a:schemeClr val="tx1"/>
              </a:solidFill>
              <a:latin typeface="Times New Roman" panose="02020603050405020304" pitchFamily="18" charset="0"/>
              <a:cs typeface="Times New Roman" panose="02020603050405020304" pitchFamily="18" charset="0"/>
            </a:rPr>
            <a:t> VIỆT NAM</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DA7391B1-419E-4A5D-9D3C-7A4CC9E54441}" type="parTrans" cxnId="{6A320858-6032-4080-86BB-C6C8911D52AE}">
      <dgm:prSet/>
      <dgm:spPr/>
      <dgm:t>
        <a:bodyPr/>
        <a:lstStyle/>
        <a:p>
          <a:endParaRPr lang="en-US"/>
        </a:p>
      </dgm:t>
    </dgm:pt>
    <dgm:pt modelId="{CBF90352-4A17-4FB7-87FD-71CD13191585}" type="sibTrans" cxnId="{6A320858-6032-4080-86BB-C6C8911D52AE}">
      <dgm:prSet/>
      <dgm:spPr/>
      <dgm:t>
        <a:bodyPr/>
        <a:lstStyle/>
        <a:p>
          <a:endParaRPr lang="en-US"/>
        </a:p>
      </dgm:t>
    </dgm:pt>
    <dgm:pt modelId="{9056A24F-FE45-4B9A-A4C9-874625B03CC4}">
      <dgm:prSet phldrT="[Text]" custT="1"/>
      <dgm:spPr>
        <a:solidFill>
          <a:schemeClr val="accent4">
            <a:lumMod val="60000"/>
            <a:lumOff val="40000"/>
          </a:schemeClr>
        </a:solidFill>
      </dgm:spPr>
      <dgm:t>
        <a:bodyPr/>
        <a:lstStyle/>
        <a:p>
          <a:r>
            <a:rPr lang="en-US" sz="1800" b="1" dirty="0" err="1" smtClean="0">
              <a:solidFill>
                <a:schemeClr val="tx1"/>
              </a:solidFill>
              <a:latin typeface="Times New Roman" panose="02020603050405020304" pitchFamily="18" charset="0"/>
              <a:cs typeface="Times New Roman" panose="02020603050405020304" pitchFamily="18" charset="0"/>
            </a:rPr>
            <a:t>Tổng</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cục</a:t>
          </a:r>
          <a:r>
            <a:rPr lang="en-US" sz="1800" b="1" dirty="0" smtClean="0">
              <a:solidFill>
                <a:schemeClr val="tx1"/>
              </a:solidFill>
              <a:latin typeface="Times New Roman" panose="02020603050405020304" pitchFamily="18" charset="0"/>
              <a:cs typeface="Times New Roman" panose="02020603050405020304" pitchFamily="18" charset="0"/>
            </a:rPr>
            <a:t> </a:t>
          </a:r>
        </a:p>
        <a:p>
          <a:r>
            <a:rPr lang="en-US" sz="1800" b="1" dirty="0" err="1" smtClean="0">
              <a:solidFill>
                <a:schemeClr val="tx1"/>
              </a:solidFill>
              <a:latin typeface="Times New Roman" panose="02020603050405020304" pitchFamily="18" charset="0"/>
              <a:cs typeface="Times New Roman" panose="02020603050405020304" pitchFamily="18" charset="0"/>
            </a:rPr>
            <a:t>hải</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quan</a:t>
          </a:r>
          <a:r>
            <a:rPr lang="en-US" sz="1800" b="1" dirty="0" smtClean="0">
              <a:solidFill>
                <a:schemeClr val="tx1"/>
              </a:solidFill>
              <a:latin typeface="Times New Roman" panose="02020603050405020304" pitchFamily="18" charset="0"/>
              <a:cs typeface="Times New Roman" panose="02020603050405020304" pitchFamily="18" charset="0"/>
            </a:rPr>
            <a:t> </a:t>
          </a:r>
        </a:p>
        <a:p>
          <a:r>
            <a:rPr lang="en-US" sz="1800" b="1" dirty="0" smtClean="0">
              <a:solidFill>
                <a:schemeClr val="tx1"/>
              </a:solidFill>
              <a:latin typeface="Times New Roman" panose="02020603050405020304" pitchFamily="18" charset="0"/>
              <a:cs typeface="Times New Roman" panose="02020603050405020304" pitchFamily="18" charset="0"/>
            </a:rPr>
            <a:t>TRUNG QUỐC</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A69888E4-F423-4E20-909E-7CBC526C54D3}" type="parTrans" cxnId="{1F626D38-F3CC-44C5-AD73-06FB7A3E45D8}">
      <dgm:prSet/>
      <dgm:spPr/>
      <dgm:t>
        <a:bodyPr/>
        <a:lstStyle/>
        <a:p>
          <a:endParaRPr lang="en-US"/>
        </a:p>
      </dgm:t>
    </dgm:pt>
    <dgm:pt modelId="{76906BC7-BD99-4248-BCFB-F25CB0A73F9C}" type="sibTrans" cxnId="{1F626D38-F3CC-44C5-AD73-06FB7A3E45D8}">
      <dgm:prSet/>
      <dgm:spPr/>
      <dgm:t>
        <a:bodyPr/>
        <a:lstStyle/>
        <a:p>
          <a:endParaRPr lang="en-US"/>
        </a:p>
      </dgm:t>
    </dgm:pt>
    <dgm:pt modelId="{B4FDD4B6-E96E-4182-A20A-59F67F32094A}">
      <dgm:prSet phldrT="[Text]" custT="1"/>
      <dgm:spPr>
        <a:solidFill>
          <a:schemeClr val="accent4">
            <a:lumMod val="60000"/>
            <a:lumOff val="40000"/>
          </a:schemeClr>
        </a:solidFill>
      </dgm:spPr>
      <dgm:t>
        <a:bodyPr/>
        <a:lstStyle/>
        <a:p>
          <a:r>
            <a:rPr lang="en-US" sz="1800" b="1" dirty="0" smtClean="0">
              <a:solidFill>
                <a:schemeClr val="tx1"/>
              </a:solidFill>
              <a:latin typeface="Times New Roman" panose="02020603050405020304" pitchFamily="18" charset="0"/>
              <a:cs typeface="Times New Roman" panose="02020603050405020304" pitchFamily="18" charset="0"/>
            </a:rPr>
            <a:t>TRUNG QUỐC</a:t>
          </a:r>
        </a:p>
        <a:p>
          <a:r>
            <a:rPr lang="en-US" sz="1800" b="1" dirty="0" err="1" smtClean="0">
              <a:solidFill>
                <a:schemeClr val="tx1"/>
              </a:solidFill>
              <a:latin typeface="Times New Roman" panose="02020603050405020304" pitchFamily="18" charset="0"/>
              <a:cs typeface="Times New Roman" panose="02020603050405020304" pitchFamily="18" charset="0"/>
            </a:rPr>
            <a:t>Thành</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lập</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nhóm</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chuyên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gia</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phân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tích</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rủi</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ro</a:t>
          </a:r>
          <a:endParaRPr lang="en-US" sz="1800" b="1" dirty="0" smtClean="0">
            <a:solidFill>
              <a:schemeClr val="tx1"/>
            </a:solidFill>
            <a:latin typeface="Times New Roman" panose="02020603050405020304" pitchFamily="18" charset="0"/>
            <a:cs typeface="Times New Roman" panose="02020603050405020304" pitchFamily="18" charset="0"/>
          </a:endParaRPr>
        </a:p>
      </dgm:t>
    </dgm:pt>
    <dgm:pt modelId="{0E86766B-C3A2-4315-8840-27AD804834EF}" type="parTrans" cxnId="{C6B1FE89-72A4-4A9F-8203-AAF93146D5D7}">
      <dgm:prSet/>
      <dgm:spPr/>
      <dgm:t>
        <a:bodyPr/>
        <a:lstStyle/>
        <a:p>
          <a:endParaRPr lang="en-US"/>
        </a:p>
      </dgm:t>
    </dgm:pt>
    <dgm:pt modelId="{1DCDBBA7-E2BC-4E58-828B-BA3671DB5F18}" type="sibTrans" cxnId="{C6B1FE89-72A4-4A9F-8203-AAF93146D5D7}">
      <dgm:prSet/>
      <dgm:spPr/>
      <dgm:t>
        <a:bodyPr/>
        <a:lstStyle/>
        <a:p>
          <a:endParaRPr lang="en-US"/>
        </a:p>
      </dgm:t>
    </dgm:pt>
    <dgm:pt modelId="{350EBC1B-0844-43F6-BA5E-6F7E62718CB3}">
      <dgm:prSet phldrT="[Text]" custT="1"/>
      <dgm:spPr>
        <a:solidFill>
          <a:schemeClr val="accent4">
            <a:lumMod val="60000"/>
            <a:lumOff val="40000"/>
          </a:schemeClr>
        </a:solidFill>
      </dgm:spPr>
      <dgm:t>
        <a:bodyPr/>
        <a:lstStyle/>
        <a:p>
          <a:r>
            <a:rPr lang="en-US" sz="1800" b="1" dirty="0" err="1" smtClean="0">
              <a:solidFill>
                <a:schemeClr val="tx1"/>
              </a:solidFill>
              <a:latin typeface="Times New Roman" panose="02020603050405020304" pitchFamily="18" charset="0"/>
              <a:cs typeface="Times New Roman" panose="02020603050405020304" pitchFamily="18" charset="0"/>
            </a:rPr>
            <a:t>Nghị</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định</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thư</a:t>
          </a:r>
          <a:r>
            <a:rPr lang="en-US" sz="1800" b="1" dirty="0" smtClean="0">
              <a:solidFill>
                <a:schemeClr val="tx1"/>
              </a:solidFill>
              <a:latin typeface="Times New Roman" panose="02020603050405020304" pitchFamily="18" charset="0"/>
              <a:cs typeface="Times New Roman" panose="02020603050405020304" pitchFamily="18" charset="0"/>
            </a:rPr>
            <a:t>/</a:t>
          </a:r>
          <a:r>
            <a:rPr lang="en-US" sz="1800" b="1" dirty="0" err="1" smtClean="0">
              <a:solidFill>
                <a:schemeClr val="tx1"/>
              </a:solidFill>
              <a:latin typeface="Times New Roman" panose="02020603050405020304" pitchFamily="18" charset="0"/>
              <a:cs typeface="Times New Roman" panose="02020603050405020304" pitchFamily="18" charset="0"/>
            </a:rPr>
            <a:t>yêu</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cầu</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kiểm</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dịch</a:t>
          </a:r>
          <a:r>
            <a:rPr lang="en-US" sz="1800" b="1" dirty="0" smtClean="0">
              <a:solidFill>
                <a:schemeClr val="tx1"/>
              </a:solidFill>
              <a:latin typeface="Times New Roman" panose="02020603050405020304" pitchFamily="18" charset="0"/>
              <a:cs typeface="Times New Roman" panose="02020603050405020304" pitchFamily="18" charset="0"/>
            </a:rPr>
            <a:t> HAI BÊN </a:t>
          </a:r>
          <a:r>
            <a:rPr lang="en-US" sz="1800" b="1" dirty="0" err="1" smtClean="0">
              <a:solidFill>
                <a:schemeClr val="tx1"/>
              </a:solidFill>
              <a:latin typeface="Times New Roman" panose="02020603050405020304" pitchFamily="18" charset="0"/>
              <a:cs typeface="Times New Roman" panose="02020603050405020304" pitchFamily="18" charset="0"/>
            </a:rPr>
            <a:t>tiến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hành</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smtClean="0">
              <a:solidFill>
                <a:srgbClr val="C00000"/>
              </a:solidFill>
              <a:latin typeface="Times New Roman" panose="02020603050405020304" pitchFamily="18" charset="0"/>
              <a:cs typeface="Times New Roman" panose="02020603050405020304" pitchFamily="18" charset="0"/>
            </a:rPr>
            <a:t>ĐÀM PHÁN</a:t>
          </a:r>
          <a:endParaRPr lang="en-US" sz="1800" b="1" dirty="0">
            <a:solidFill>
              <a:srgbClr val="C00000"/>
            </a:solidFill>
            <a:latin typeface="Times New Roman" panose="02020603050405020304" pitchFamily="18" charset="0"/>
            <a:cs typeface="Times New Roman" panose="02020603050405020304" pitchFamily="18" charset="0"/>
          </a:endParaRPr>
        </a:p>
      </dgm:t>
    </dgm:pt>
    <dgm:pt modelId="{6D3C323E-7F54-4968-864D-DC01893353EE}" type="parTrans" cxnId="{DDA3AF86-5BDE-4340-A8C9-C0E4971FF680}">
      <dgm:prSet/>
      <dgm:spPr/>
      <dgm:t>
        <a:bodyPr/>
        <a:lstStyle/>
        <a:p>
          <a:endParaRPr lang="en-US"/>
        </a:p>
      </dgm:t>
    </dgm:pt>
    <dgm:pt modelId="{C9F39BE0-AF6F-4E63-9281-853B4D7BF6E4}" type="sibTrans" cxnId="{DDA3AF86-5BDE-4340-A8C9-C0E4971FF680}">
      <dgm:prSet/>
      <dgm:spPr/>
      <dgm:t>
        <a:bodyPr/>
        <a:lstStyle/>
        <a:p>
          <a:endParaRPr lang="en-US"/>
        </a:p>
      </dgm:t>
    </dgm:pt>
    <dgm:pt modelId="{AF5D2091-E017-40EF-BE3C-542F025113B6}">
      <dgm:prSet phldrT="[Text]" custT="1"/>
      <dgm:spPr>
        <a:solidFill>
          <a:schemeClr val="accent4">
            <a:lumMod val="60000"/>
            <a:lumOff val="40000"/>
          </a:schemeClr>
        </a:solidFill>
      </dgm:spPr>
      <dgm:t>
        <a:bodyPr/>
        <a:lstStyle/>
        <a:p>
          <a:r>
            <a:rPr lang="en-US" sz="1800" b="1" dirty="0" err="1" smtClean="0">
              <a:solidFill>
                <a:schemeClr val="tx1"/>
              </a:solidFill>
              <a:latin typeface="Times New Roman" panose="02020603050405020304" pitchFamily="18" charset="0"/>
              <a:cs typeface="Times New Roman" panose="02020603050405020304" pitchFamily="18" charset="0"/>
            </a:rPr>
            <a:t>Thống</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nhất</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ký</a:t>
          </a:r>
          <a:r>
            <a:rPr lang="en-US" sz="1800" b="1" dirty="0" smtClean="0">
              <a:solidFill>
                <a:schemeClr val="tx1"/>
              </a:solidFill>
              <a:latin typeface="Times New Roman" panose="02020603050405020304" pitchFamily="18" charset="0"/>
              <a:cs typeface="Times New Roman" panose="02020603050405020304" pitchFamily="18" charset="0"/>
            </a:rPr>
            <a:t> </a:t>
          </a:r>
        </a:p>
        <a:p>
          <a:r>
            <a:rPr lang="en-US" sz="1800" b="1" dirty="0" smtClean="0">
              <a:solidFill>
                <a:srgbClr val="C00000"/>
              </a:solidFill>
              <a:latin typeface="Times New Roman" panose="02020603050405020304" pitchFamily="18" charset="0"/>
              <a:cs typeface="Times New Roman" panose="02020603050405020304" pitchFamily="18" charset="0"/>
            </a:rPr>
            <a:t>NGHỊ ĐỊNH THƯ </a:t>
          </a:r>
          <a:r>
            <a:rPr lang="en-US" sz="1800" b="1" dirty="0" err="1" smtClean="0">
              <a:solidFill>
                <a:schemeClr val="tx1"/>
              </a:solidFill>
              <a:latin typeface="Times New Roman" panose="02020603050405020304" pitchFamily="18" charset="0"/>
              <a:cs typeface="Times New Roman" panose="02020603050405020304" pitchFamily="18" charset="0"/>
            </a:rPr>
            <a:t>và</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triển</a:t>
          </a:r>
          <a:r>
            <a:rPr lang="en-US" sz="1800" b="1" dirty="0" smtClean="0">
              <a:solidFill>
                <a:schemeClr val="tx1"/>
              </a:solidFill>
              <a:latin typeface="Times New Roman" panose="02020603050405020304" pitchFamily="18" charset="0"/>
              <a:cs typeface="Times New Roman" panose="02020603050405020304" pitchFamily="18" charset="0"/>
            </a:rPr>
            <a:t> </a:t>
          </a:r>
          <a:r>
            <a:rPr lang="en-US" sz="1800" b="1" dirty="0" err="1" smtClean="0">
              <a:solidFill>
                <a:schemeClr val="tx1"/>
              </a:solidFill>
              <a:latin typeface="Times New Roman" panose="02020603050405020304" pitchFamily="18" charset="0"/>
              <a:cs typeface="Times New Roman" panose="02020603050405020304" pitchFamily="18" charset="0"/>
            </a:rPr>
            <a:t>khai</a:t>
          </a:r>
          <a:r>
            <a:rPr lang="en-US" sz="1800" b="1" dirty="0" smtClean="0">
              <a:solidFill>
                <a:schemeClr val="tx1"/>
              </a:solidFill>
              <a:latin typeface="Times New Roman" panose="02020603050405020304" pitchFamily="18" charset="0"/>
              <a:cs typeface="Times New Roman" panose="02020603050405020304" pitchFamily="18" charset="0"/>
            </a:rPr>
            <a:t> </a:t>
          </a:r>
          <a:endParaRPr lang="en-US" sz="1800" b="1" dirty="0">
            <a:solidFill>
              <a:schemeClr val="tx1"/>
            </a:solidFill>
            <a:latin typeface="Times New Roman" panose="02020603050405020304" pitchFamily="18" charset="0"/>
            <a:cs typeface="Times New Roman" panose="02020603050405020304" pitchFamily="18" charset="0"/>
          </a:endParaRPr>
        </a:p>
      </dgm:t>
    </dgm:pt>
    <dgm:pt modelId="{81DF4D06-8915-448D-843C-73FE8B95BD17}" type="parTrans" cxnId="{C5E467D0-6B03-4D07-9F53-831D2F3DAA08}">
      <dgm:prSet/>
      <dgm:spPr/>
      <dgm:t>
        <a:bodyPr/>
        <a:lstStyle/>
        <a:p>
          <a:endParaRPr lang="en-US"/>
        </a:p>
      </dgm:t>
    </dgm:pt>
    <dgm:pt modelId="{F2FFC4D5-57D2-42DF-8412-C1791C5AFFF9}" type="sibTrans" cxnId="{C5E467D0-6B03-4D07-9F53-831D2F3DAA08}">
      <dgm:prSet/>
      <dgm:spPr/>
      <dgm:t>
        <a:bodyPr/>
        <a:lstStyle/>
        <a:p>
          <a:endParaRPr lang="en-US"/>
        </a:p>
      </dgm:t>
    </dgm:pt>
    <dgm:pt modelId="{BAE0DB4B-852E-4451-AF07-BECD27634648}" type="pres">
      <dgm:prSet presAssocID="{EAA12C2C-DFFC-4B9D-A78C-37B5CEF9D35B}" presName="Name0" presStyleCnt="0">
        <dgm:presLayoutVars>
          <dgm:dir/>
          <dgm:resizeHandles val="exact"/>
        </dgm:presLayoutVars>
      </dgm:prSet>
      <dgm:spPr/>
      <dgm:t>
        <a:bodyPr/>
        <a:lstStyle/>
        <a:p>
          <a:endParaRPr lang="en-US"/>
        </a:p>
      </dgm:t>
    </dgm:pt>
    <dgm:pt modelId="{A57462E4-0791-492C-B038-0C19102D20DB}" type="pres">
      <dgm:prSet presAssocID="{A036F26D-5427-421D-9749-0208A571D9D5}" presName="node" presStyleLbl="node1" presStyleIdx="0" presStyleCnt="5" custScaleX="56787" custScaleY="53564" custLinFactNeighborX="-4061" custLinFactNeighborY="822">
        <dgm:presLayoutVars>
          <dgm:bulletEnabled val="1"/>
        </dgm:presLayoutVars>
      </dgm:prSet>
      <dgm:spPr/>
      <dgm:t>
        <a:bodyPr/>
        <a:lstStyle/>
        <a:p>
          <a:endParaRPr lang="en-US"/>
        </a:p>
      </dgm:t>
    </dgm:pt>
    <dgm:pt modelId="{DFD8F0C0-FA53-4678-9DD2-ACFD9F096E53}" type="pres">
      <dgm:prSet presAssocID="{CBF90352-4A17-4FB7-87FD-71CD13191585}" presName="sibTrans" presStyleLbl="sibTrans1D1" presStyleIdx="0" presStyleCnt="4"/>
      <dgm:spPr/>
      <dgm:t>
        <a:bodyPr/>
        <a:lstStyle/>
        <a:p>
          <a:endParaRPr lang="en-US"/>
        </a:p>
      </dgm:t>
    </dgm:pt>
    <dgm:pt modelId="{6D730422-75A6-476A-9866-FC9D250B43C2}" type="pres">
      <dgm:prSet presAssocID="{CBF90352-4A17-4FB7-87FD-71CD13191585}" presName="connectorText" presStyleLbl="sibTrans1D1" presStyleIdx="0" presStyleCnt="4"/>
      <dgm:spPr/>
      <dgm:t>
        <a:bodyPr/>
        <a:lstStyle/>
        <a:p>
          <a:endParaRPr lang="en-US"/>
        </a:p>
      </dgm:t>
    </dgm:pt>
    <dgm:pt modelId="{70E319A5-132F-416A-A937-3E921AFF5262}" type="pres">
      <dgm:prSet presAssocID="{9056A24F-FE45-4B9A-A4C9-874625B03CC4}" presName="node" presStyleLbl="node1" presStyleIdx="1" presStyleCnt="5" custScaleX="41022" custScaleY="52639" custLinFactNeighborX="-130" custLinFactNeighborY="-95">
        <dgm:presLayoutVars>
          <dgm:bulletEnabled val="1"/>
        </dgm:presLayoutVars>
      </dgm:prSet>
      <dgm:spPr/>
      <dgm:t>
        <a:bodyPr/>
        <a:lstStyle/>
        <a:p>
          <a:endParaRPr lang="en-US"/>
        </a:p>
      </dgm:t>
    </dgm:pt>
    <dgm:pt modelId="{CCDEDF07-AF99-48ED-9CAA-AD99028C221A}" type="pres">
      <dgm:prSet presAssocID="{76906BC7-BD99-4248-BCFB-F25CB0A73F9C}" presName="sibTrans" presStyleLbl="sibTrans1D1" presStyleIdx="1" presStyleCnt="4"/>
      <dgm:spPr/>
      <dgm:t>
        <a:bodyPr/>
        <a:lstStyle/>
        <a:p>
          <a:endParaRPr lang="en-US"/>
        </a:p>
      </dgm:t>
    </dgm:pt>
    <dgm:pt modelId="{FB16F618-E811-4370-91AD-B217D5E6E541}" type="pres">
      <dgm:prSet presAssocID="{76906BC7-BD99-4248-BCFB-F25CB0A73F9C}" presName="connectorText" presStyleLbl="sibTrans1D1" presStyleIdx="1" presStyleCnt="4"/>
      <dgm:spPr/>
      <dgm:t>
        <a:bodyPr/>
        <a:lstStyle/>
        <a:p>
          <a:endParaRPr lang="en-US"/>
        </a:p>
      </dgm:t>
    </dgm:pt>
    <dgm:pt modelId="{0C7F4C10-A9C0-40D5-AEE4-5A13599D70E1}" type="pres">
      <dgm:prSet presAssocID="{B4FDD4B6-E96E-4182-A20A-59F67F32094A}" presName="node" presStyleLbl="node1" presStyleIdx="2" presStyleCnt="5" custScaleX="54670" custScaleY="53676" custLinFactNeighborX="23050" custLinFactNeighborY="-16">
        <dgm:presLayoutVars>
          <dgm:bulletEnabled val="1"/>
        </dgm:presLayoutVars>
      </dgm:prSet>
      <dgm:spPr/>
      <dgm:t>
        <a:bodyPr/>
        <a:lstStyle/>
        <a:p>
          <a:endParaRPr lang="en-US"/>
        </a:p>
      </dgm:t>
    </dgm:pt>
    <dgm:pt modelId="{2F7F734F-A0B8-4A35-BA02-504D65499ABD}" type="pres">
      <dgm:prSet presAssocID="{1DCDBBA7-E2BC-4E58-828B-BA3671DB5F18}" presName="sibTrans" presStyleLbl="sibTrans1D1" presStyleIdx="2" presStyleCnt="4"/>
      <dgm:spPr/>
      <dgm:t>
        <a:bodyPr/>
        <a:lstStyle/>
        <a:p>
          <a:endParaRPr lang="en-US"/>
        </a:p>
      </dgm:t>
    </dgm:pt>
    <dgm:pt modelId="{55E487B1-AB2B-4221-B8D6-A987581932A9}" type="pres">
      <dgm:prSet presAssocID="{1DCDBBA7-E2BC-4E58-828B-BA3671DB5F18}" presName="connectorText" presStyleLbl="sibTrans1D1" presStyleIdx="2" presStyleCnt="4"/>
      <dgm:spPr/>
      <dgm:t>
        <a:bodyPr/>
        <a:lstStyle/>
        <a:p>
          <a:endParaRPr lang="en-US"/>
        </a:p>
      </dgm:t>
    </dgm:pt>
    <dgm:pt modelId="{F224A037-99FC-4A58-8D43-E6DCD07E3ECF}" type="pres">
      <dgm:prSet presAssocID="{350EBC1B-0844-43F6-BA5E-6F7E62718CB3}" presName="node" presStyleLbl="node1" presStyleIdx="3" presStyleCnt="5" custScaleY="49693">
        <dgm:presLayoutVars>
          <dgm:bulletEnabled val="1"/>
        </dgm:presLayoutVars>
      </dgm:prSet>
      <dgm:spPr/>
      <dgm:t>
        <a:bodyPr/>
        <a:lstStyle/>
        <a:p>
          <a:endParaRPr lang="en-US"/>
        </a:p>
      </dgm:t>
    </dgm:pt>
    <dgm:pt modelId="{61F26181-C522-4067-BD32-2544709ABF25}" type="pres">
      <dgm:prSet presAssocID="{C9F39BE0-AF6F-4E63-9281-853B4D7BF6E4}" presName="sibTrans" presStyleLbl="sibTrans1D1" presStyleIdx="3" presStyleCnt="4"/>
      <dgm:spPr/>
      <dgm:t>
        <a:bodyPr/>
        <a:lstStyle/>
        <a:p>
          <a:endParaRPr lang="en-US"/>
        </a:p>
      </dgm:t>
    </dgm:pt>
    <dgm:pt modelId="{0ABD44D9-D1DE-40DD-9874-E2AB33E94E93}" type="pres">
      <dgm:prSet presAssocID="{C9F39BE0-AF6F-4E63-9281-853B4D7BF6E4}" presName="connectorText" presStyleLbl="sibTrans1D1" presStyleIdx="3" presStyleCnt="4"/>
      <dgm:spPr/>
      <dgm:t>
        <a:bodyPr/>
        <a:lstStyle/>
        <a:p>
          <a:endParaRPr lang="en-US"/>
        </a:p>
      </dgm:t>
    </dgm:pt>
    <dgm:pt modelId="{E0468869-C63F-41AD-904F-AB7226EDF575}" type="pres">
      <dgm:prSet presAssocID="{AF5D2091-E017-40EF-BE3C-542F025113B6}" presName="node" presStyleLbl="node1" presStyleIdx="4" presStyleCnt="5" custScaleY="47887">
        <dgm:presLayoutVars>
          <dgm:bulletEnabled val="1"/>
        </dgm:presLayoutVars>
      </dgm:prSet>
      <dgm:spPr/>
      <dgm:t>
        <a:bodyPr/>
        <a:lstStyle/>
        <a:p>
          <a:endParaRPr lang="en-US"/>
        </a:p>
      </dgm:t>
    </dgm:pt>
  </dgm:ptLst>
  <dgm:cxnLst>
    <dgm:cxn modelId="{C6B1FE89-72A4-4A9F-8203-AAF93146D5D7}" srcId="{EAA12C2C-DFFC-4B9D-A78C-37B5CEF9D35B}" destId="{B4FDD4B6-E96E-4182-A20A-59F67F32094A}" srcOrd="2" destOrd="0" parTransId="{0E86766B-C3A2-4315-8840-27AD804834EF}" sibTransId="{1DCDBBA7-E2BC-4E58-828B-BA3671DB5F18}"/>
    <dgm:cxn modelId="{DDA3AF86-5BDE-4340-A8C9-C0E4971FF680}" srcId="{EAA12C2C-DFFC-4B9D-A78C-37B5CEF9D35B}" destId="{350EBC1B-0844-43F6-BA5E-6F7E62718CB3}" srcOrd="3" destOrd="0" parTransId="{6D3C323E-7F54-4968-864D-DC01893353EE}" sibTransId="{C9F39BE0-AF6F-4E63-9281-853B4D7BF6E4}"/>
    <dgm:cxn modelId="{F226864F-5A3B-4D9F-BEBE-69A9E64C17C0}" type="presOf" srcId="{CBF90352-4A17-4FB7-87FD-71CD13191585}" destId="{DFD8F0C0-FA53-4678-9DD2-ACFD9F096E53}" srcOrd="0" destOrd="0" presId="urn:microsoft.com/office/officeart/2005/8/layout/bProcess3"/>
    <dgm:cxn modelId="{FB333A7E-D3F4-4557-927F-C59C6D58B0FF}" type="presOf" srcId="{76906BC7-BD99-4248-BCFB-F25CB0A73F9C}" destId="{FB16F618-E811-4370-91AD-B217D5E6E541}" srcOrd="1" destOrd="0" presId="urn:microsoft.com/office/officeart/2005/8/layout/bProcess3"/>
    <dgm:cxn modelId="{D18059C2-C366-4FED-82BC-B08BDD81204F}" type="presOf" srcId="{C9F39BE0-AF6F-4E63-9281-853B4D7BF6E4}" destId="{0ABD44D9-D1DE-40DD-9874-E2AB33E94E93}" srcOrd="1" destOrd="0" presId="urn:microsoft.com/office/officeart/2005/8/layout/bProcess3"/>
    <dgm:cxn modelId="{66D17B9E-C1C4-4DE0-A93E-34B7B1C72BC1}" type="presOf" srcId="{AF5D2091-E017-40EF-BE3C-542F025113B6}" destId="{E0468869-C63F-41AD-904F-AB7226EDF575}" srcOrd="0" destOrd="0" presId="urn:microsoft.com/office/officeart/2005/8/layout/bProcess3"/>
    <dgm:cxn modelId="{494A47EB-4EB2-4E9B-86DC-B4357F130CF4}" type="presOf" srcId="{EAA12C2C-DFFC-4B9D-A78C-37B5CEF9D35B}" destId="{BAE0DB4B-852E-4451-AF07-BECD27634648}" srcOrd="0" destOrd="0" presId="urn:microsoft.com/office/officeart/2005/8/layout/bProcess3"/>
    <dgm:cxn modelId="{28994CB7-693E-4BD3-B392-B4E95E18DD05}" type="presOf" srcId="{1DCDBBA7-E2BC-4E58-828B-BA3671DB5F18}" destId="{2F7F734F-A0B8-4A35-BA02-504D65499ABD}" srcOrd="0" destOrd="0" presId="urn:microsoft.com/office/officeart/2005/8/layout/bProcess3"/>
    <dgm:cxn modelId="{4DABAC55-D870-412D-8AA7-2D16268E3A86}" type="presOf" srcId="{C9F39BE0-AF6F-4E63-9281-853B4D7BF6E4}" destId="{61F26181-C522-4067-BD32-2544709ABF25}" srcOrd="0" destOrd="0" presId="urn:microsoft.com/office/officeart/2005/8/layout/bProcess3"/>
    <dgm:cxn modelId="{1F626D38-F3CC-44C5-AD73-06FB7A3E45D8}" srcId="{EAA12C2C-DFFC-4B9D-A78C-37B5CEF9D35B}" destId="{9056A24F-FE45-4B9A-A4C9-874625B03CC4}" srcOrd="1" destOrd="0" parTransId="{A69888E4-F423-4E20-909E-7CBC526C54D3}" sibTransId="{76906BC7-BD99-4248-BCFB-F25CB0A73F9C}"/>
    <dgm:cxn modelId="{C5E467D0-6B03-4D07-9F53-831D2F3DAA08}" srcId="{EAA12C2C-DFFC-4B9D-A78C-37B5CEF9D35B}" destId="{AF5D2091-E017-40EF-BE3C-542F025113B6}" srcOrd="4" destOrd="0" parTransId="{81DF4D06-8915-448D-843C-73FE8B95BD17}" sibTransId="{F2FFC4D5-57D2-42DF-8412-C1791C5AFFF9}"/>
    <dgm:cxn modelId="{6A320858-6032-4080-86BB-C6C8911D52AE}" srcId="{EAA12C2C-DFFC-4B9D-A78C-37B5CEF9D35B}" destId="{A036F26D-5427-421D-9749-0208A571D9D5}" srcOrd="0" destOrd="0" parTransId="{DA7391B1-419E-4A5D-9D3C-7A4CC9E54441}" sibTransId="{CBF90352-4A17-4FB7-87FD-71CD13191585}"/>
    <dgm:cxn modelId="{373790ED-DA97-44E1-989B-A424CCFC0475}" type="presOf" srcId="{9056A24F-FE45-4B9A-A4C9-874625B03CC4}" destId="{70E319A5-132F-416A-A937-3E921AFF5262}" srcOrd="0" destOrd="0" presId="urn:microsoft.com/office/officeart/2005/8/layout/bProcess3"/>
    <dgm:cxn modelId="{E70AC4A7-77B4-4189-AE28-AE328BBA428C}" type="presOf" srcId="{350EBC1B-0844-43F6-BA5E-6F7E62718CB3}" destId="{F224A037-99FC-4A58-8D43-E6DCD07E3ECF}" srcOrd="0" destOrd="0" presId="urn:microsoft.com/office/officeart/2005/8/layout/bProcess3"/>
    <dgm:cxn modelId="{BA0C1489-D7D6-4C6F-BABB-B66ACAFD1560}" type="presOf" srcId="{76906BC7-BD99-4248-BCFB-F25CB0A73F9C}" destId="{CCDEDF07-AF99-48ED-9CAA-AD99028C221A}" srcOrd="0" destOrd="0" presId="urn:microsoft.com/office/officeart/2005/8/layout/bProcess3"/>
    <dgm:cxn modelId="{CDAE4352-6103-4747-8A6D-83DA013DFF5F}" type="presOf" srcId="{CBF90352-4A17-4FB7-87FD-71CD13191585}" destId="{6D730422-75A6-476A-9866-FC9D250B43C2}" srcOrd="1" destOrd="0" presId="urn:microsoft.com/office/officeart/2005/8/layout/bProcess3"/>
    <dgm:cxn modelId="{7AE02160-CE1C-4E10-9F37-B1FAAFBE6241}" type="presOf" srcId="{A036F26D-5427-421D-9749-0208A571D9D5}" destId="{A57462E4-0791-492C-B038-0C19102D20DB}" srcOrd="0" destOrd="0" presId="urn:microsoft.com/office/officeart/2005/8/layout/bProcess3"/>
    <dgm:cxn modelId="{C821D4D3-5E94-4F7B-910A-4AB2C9F36D78}" type="presOf" srcId="{1DCDBBA7-E2BC-4E58-828B-BA3671DB5F18}" destId="{55E487B1-AB2B-4221-B8D6-A987581932A9}" srcOrd="1" destOrd="0" presId="urn:microsoft.com/office/officeart/2005/8/layout/bProcess3"/>
    <dgm:cxn modelId="{BBB308BF-E7E3-4FA8-BAA8-948E586CB75E}" type="presOf" srcId="{B4FDD4B6-E96E-4182-A20A-59F67F32094A}" destId="{0C7F4C10-A9C0-40D5-AEE4-5A13599D70E1}" srcOrd="0" destOrd="0" presId="urn:microsoft.com/office/officeart/2005/8/layout/bProcess3"/>
    <dgm:cxn modelId="{8E0F6641-2958-4E6F-A734-04B92A5B71DE}" type="presParOf" srcId="{BAE0DB4B-852E-4451-AF07-BECD27634648}" destId="{A57462E4-0791-492C-B038-0C19102D20DB}" srcOrd="0" destOrd="0" presId="urn:microsoft.com/office/officeart/2005/8/layout/bProcess3"/>
    <dgm:cxn modelId="{A5E9D807-ED08-4DBF-BDB4-DB3653D8CC47}" type="presParOf" srcId="{BAE0DB4B-852E-4451-AF07-BECD27634648}" destId="{DFD8F0C0-FA53-4678-9DD2-ACFD9F096E53}" srcOrd="1" destOrd="0" presId="urn:microsoft.com/office/officeart/2005/8/layout/bProcess3"/>
    <dgm:cxn modelId="{EC8C1028-1D27-4C95-AAEE-9731C739F582}" type="presParOf" srcId="{DFD8F0C0-FA53-4678-9DD2-ACFD9F096E53}" destId="{6D730422-75A6-476A-9866-FC9D250B43C2}" srcOrd="0" destOrd="0" presId="urn:microsoft.com/office/officeart/2005/8/layout/bProcess3"/>
    <dgm:cxn modelId="{D64D1562-1EA1-4053-B140-9BA31D8BDE4B}" type="presParOf" srcId="{BAE0DB4B-852E-4451-AF07-BECD27634648}" destId="{70E319A5-132F-416A-A937-3E921AFF5262}" srcOrd="2" destOrd="0" presId="urn:microsoft.com/office/officeart/2005/8/layout/bProcess3"/>
    <dgm:cxn modelId="{EEB831FB-B758-4DAC-99CC-1151B0C4D06E}" type="presParOf" srcId="{BAE0DB4B-852E-4451-AF07-BECD27634648}" destId="{CCDEDF07-AF99-48ED-9CAA-AD99028C221A}" srcOrd="3" destOrd="0" presId="urn:microsoft.com/office/officeart/2005/8/layout/bProcess3"/>
    <dgm:cxn modelId="{0FDBBA00-8AE8-4DEE-8C68-E48D3CE3F5B3}" type="presParOf" srcId="{CCDEDF07-AF99-48ED-9CAA-AD99028C221A}" destId="{FB16F618-E811-4370-91AD-B217D5E6E541}" srcOrd="0" destOrd="0" presId="urn:microsoft.com/office/officeart/2005/8/layout/bProcess3"/>
    <dgm:cxn modelId="{6576E1EF-B233-4109-B747-484535C8CC16}" type="presParOf" srcId="{BAE0DB4B-852E-4451-AF07-BECD27634648}" destId="{0C7F4C10-A9C0-40D5-AEE4-5A13599D70E1}" srcOrd="4" destOrd="0" presId="urn:microsoft.com/office/officeart/2005/8/layout/bProcess3"/>
    <dgm:cxn modelId="{9DC7027E-748C-493D-A3CD-A33E4FAF12F0}" type="presParOf" srcId="{BAE0DB4B-852E-4451-AF07-BECD27634648}" destId="{2F7F734F-A0B8-4A35-BA02-504D65499ABD}" srcOrd="5" destOrd="0" presId="urn:microsoft.com/office/officeart/2005/8/layout/bProcess3"/>
    <dgm:cxn modelId="{1EE7C075-4AF7-4BA6-B104-5E9334CEBDE0}" type="presParOf" srcId="{2F7F734F-A0B8-4A35-BA02-504D65499ABD}" destId="{55E487B1-AB2B-4221-B8D6-A987581932A9}" srcOrd="0" destOrd="0" presId="urn:microsoft.com/office/officeart/2005/8/layout/bProcess3"/>
    <dgm:cxn modelId="{7C483F8C-6359-4730-94AC-EBE761E766D1}" type="presParOf" srcId="{BAE0DB4B-852E-4451-AF07-BECD27634648}" destId="{F224A037-99FC-4A58-8D43-E6DCD07E3ECF}" srcOrd="6" destOrd="0" presId="urn:microsoft.com/office/officeart/2005/8/layout/bProcess3"/>
    <dgm:cxn modelId="{4041F1B3-9E59-4D6E-866F-F40382FB7647}" type="presParOf" srcId="{BAE0DB4B-852E-4451-AF07-BECD27634648}" destId="{61F26181-C522-4067-BD32-2544709ABF25}" srcOrd="7" destOrd="0" presId="urn:microsoft.com/office/officeart/2005/8/layout/bProcess3"/>
    <dgm:cxn modelId="{D1D0A9F3-E263-4CC1-9700-6E33E6C5932C}" type="presParOf" srcId="{61F26181-C522-4067-BD32-2544709ABF25}" destId="{0ABD44D9-D1DE-40DD-9874-E2AB33E94E93}" srcOrd="0" destOrd="0" presId="urn:microsoft.com/office/officeart/2005/8/layout/bProcess3"/>
    <dgm:cxn modelId="{12494523-078A-49F7-A80B-26FA9A5A0E0D}" type="presParOf" srcId="{BAE0DB4B-852E-4451-AF07-BECD27634648}" destId="{E0468869-C63F-41AD-904F-AB7226EDF575}"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E38EF-9FE0-4290-B563-F10F6748C511}">
      <dsp:nvSpPr>
        <dsp:cNvPr id="0" name=""/>
        <dsp:cNvSpPr/>
      </dsp:nvSpPr>
      <dsp:spPr>
        <a:xfrm>
          <a:off x="1079176" y="-187348"/>
          <a:ext cx="2692678" cy="2008886"/>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5B91A-FA55-4FBF-8DF7-59D817B1216C}">
      <dsp:nvSpPr>
        <dsp:cNvPr id="0" name=""/>
        <dsp:cNvSpPr/>
      </dsp:nvSpPr>
      <dsp:spPr>
        <a:xfrm>
          <a:off x="1490830" y="436659"/>
          <a:ext cx="1734223" cy="692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45" tIns="4445" rIns="4445" bIns="4445" numCol="1" spcCol="1270" anchor="ctr" anchorCtr="0">
          <a:noAutofit/>
        </a:bodyPr>
        <a:lstStyle/>
        <a:p>
          <a:pPr lvl="0" algn="ctr" defTabSz="311150" rtl="0">
            <a:lnSpc>
              <a:spcPct val="90000"/>
            </a:lnSpc>
            <a:spcBef>
              <a:spcPct val="0"/>
            </a:spcBef>
            <a:spcAft>
              <a:spcPct val="35000"/>
            </a:spcAft>
          </a:pPr>
          <a:r>
            <a:rPr lang="en-US" sz="700" b="1" kern="1200" dirty="0" smtClean="0"/>
            <a:t>1. </a:t>
          </a:r>
          <a:r>
            <a:rPr lang="en-US" sz="1100" b="1" kern="1200" dirty="0" err="1" smtClean="0">
              <a:latin typeface="Times New Roman" panose="02020603050405020304" pitchFamily="18" charset="0"/>
              <a:cs typeface="Times New Roman" panose="02020603050405020304" pitchFamily="18" charset="0"/>
            </a:rPr>
            <a:t>Thực</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hiện</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quản</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lý</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cấp</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phép</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nghiêm</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về</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kiểm</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dịch</a:t>
          </a:r>
          <a:endParaRPr lang="en-US" sz="1100" kern="1200" dirty="0">
            <a:latin typeface="Times New Roman" panose="02020603050405020304" pitchFamily="18" charset="0"/>
            <a:cs typeface="Times New Roman" panose="02020603050405020304" pitchFamily="18" charset="0"/>
          </a:endParaRPr>
        </a:p>
      </dsp:txBody>
      <dsp:txXfrm>
        <a:off x="1490830" y="436659"/>
        <a:ext cx="1734223" cy="692406"/>
      </dsp:txXfrm>
    </dsp:sp>
    <dsp:sp modelId="{BC3623FC-4A16-430A-A09B-3229A63527A7}">
      <dsp:nvSpPr>
        <dsp:cNvPr id="0" name=""/>
        <dsp:cNvSpPr/>
      </dsp:nvSpPr>
      <dsp:spPr>
        <a:xfrm>
          <a:off x="377385" y="1154404"/>
          <a:ext cx="2784716" cy="2008886"/>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99EFEE-7964-4B79-8A33-4768A502DA7A}">
      <dsp:nvSpPr>
        <dsp:cNvPr id="0" name=""/>
        <dsp:cNvSpPr/>
      </dsp:nvSpPr>
      <dsp:spPr>
        <a:xfrm>
          <a:off x="884608" y="1804347"/>
          <a:ext cx="1764994" cy="71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b="1" kern="1200" dirty="0" smtClean="0">
              <a:latin typeface="Times New Roman" panose="02020603050405020304" pitchFamily="18" charset="0"/>
              <a:cs typeface="Times New Roman" panose="02020603050405020304" pitchFamily="18" charset="0"/>
            </a:rPr>
            <a:t>(</a:t>
          </a:r>
          <a:r>
            <a:rPr lang="en-US" sz="1100" b="1" kern="1200" dirty="0" err="1" smtClean="0">
              <a:latin typeface="Times New Roman" panose="02020603050405020304" pitchFamily="18" charset="0"/>
              <a:cs typeface="Times New Roman" panose="02020603050405020304" pitchFamily="18" charset="0"/>
            </a:rPr>
            <a:t>Mã</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vùng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trồng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doanh</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nghiệp</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đóng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gói</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phải</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được</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đăng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ký</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với</a:t>
          </a:r>
          <a:r>
            <a:rPr lang="en-US" sz="1100" b="1" kern="1200" dirty="0" smtClean="0">
              <a:latin typeface="Times New Roman" panose="02020603050405020304" pitchFamily="18" charset="0"/>
              <a:cs typeface="Times New Roman" panose="02020603050405020304" pitchFamily="18" charset="0"/>
            </a:rPr>
            <a:t> TCHQ </a:t>
          </a:r>
          <a:r>
            <a:rPr lang="en-US" sz="1100" b="1" kern="1200" dirty="0" err="1" smtClean="0">
              <a:latin typeface="Times New Roman" panose="02020603050405020304" pitchFamily="18" charset="0"/>
              <a:cs typeface="Times New Roman" panose="02020603050405020304" pitchFamily="18" charset="0"/>
            </a:rPr>
            <a:t>Trung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Quốc</a:t>
          </a:r>
          <a:r>
            <a:rPr lang="en-US" sz="1100" b="1" kern="1200" dirty="0" smtClean="0">
              <a:latin typeface="Times New Roman" panose="02020603050405020304" pitchFamily="18" charset="0"/>
              <a:cs typeface="Times New Roman" panose="02020603050405020304" pitchFamily="18" charset="0"/>
            </a:rPr>
            <a:t>)</a:t>
          </a:r>
          <a:endParaRPr lang="en-US" sz="1100" kern="1200" dirty="0">
            <a:latin typeface="Times New Roman" panose="02020603050405020304" pitchFamily="18" charset="0"/>
            <a:cs typeface="Times New Roman" panose="02020603050405020304" pitchFamily="18" charset="0"/>
          </a:endParaRPr>
        </a:p>
      </dsp:txBody>
      <dsp:txXfrm>
        <a:off x="884608" y="1804347"/>
        <a:ext cx="1764994" cy="719121"/>
      </dsp:txXfrm>
    </dsp:sp>
    <dsp:sp modelId="{A1D1C343-8B8D-48FE-B3FC-8D009E1E9D52}">
      <dsp:nvSpPr>
        <dsp:cNvPr id="0" name=""/>
        <dsp:cNvSpPr/>
      </dsp:nvSpPr>
      <dsp:spPr>
        <a:xfrm>
          <a:off x="1048102" y="2538326"/>
          <a:ext cx="2559342" cy="1558373"/>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F5B1D6-023E-4B88-9BE9-6582193EF319}">
      <dsp:nvSpPr>
        <dsp:cNvPr id="0" name=""/>
        <dsp:cNvSpPr/>
      </dsp:nvSpPr>
      <dsp:spPr>
        <a:xfrm>
          <a:off x="1766917" y="2898843"/>
          <a:ext cx="1120958" cy="843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b="1" kern="1200" dirty="0" smtClean="0">
              <a:latin typeface="Times New Roman" panose="02020603050405020304" pitchFamily="18" charset="0"/>
              <a:cs typeface="Times New Roman" panose="02020603050405020304" pitchFamily="18" charset="0"/>
            </a:rPr>
            <a:t>2. </a:t>
          </a:r>
          <a:r>
            <a:rPr lang="en-US" sz="1100" b="1" kern="1200" dirty="0" err="1" smtClean="0">
              <a:latin typeface="Times New Roman" panose="02020603050405020304" pitchFamily="18" charset="0"/>
              <a:cs typeface="Times New Roman" panose="02020603050405020304" pitchFamily="18" charset="0"/>
            </a:rPr>
            <a:t>Đáp</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ứng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yêu</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cầu</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về</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đóng</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gói</a:t>
          </a:r>
          <a:r>
            <a:rPr lang="en-US" sz="1100" b="1" kern="1200" dirty="0" smtClean="0">
              <a:latin typeface="Times New Roman" panose="02020603050405020304" pitchFamily="18" charset="0"/>
              <a:cs typeface="Times New Roman" panose="02020603050405020304" pitchFamily="18" charset="0"/>
            </a:rPr>
            <a:t>, tem </a:t>
          </a:r>
          <a:r>
            <a:rPr lang="en-US" sz="1100" b="1" kern="1200" dirty="0" err="1" smtClean="0">
              <a:latin typeface="Times New Roman" panose="02020603050405020304" pitchFamily="18" charset="0"/>
              <a:cs typeface="Times New Roman" panose="02020603050405020304" pitchFamily="18" charset="0"/>
            </a:rPr>
            <a:t>mác</a:t>
          </a:r>
          <a:endParaRPr lang="en-US" sz="1100" kern="1200" dirty="0">
            <a:latin typeface="Times New Roman" panose="02020603050405020304" pitchFamily="18" charset="0"/>
            <a:cs typeface="Times New Roman" panose="02020603050405020304" pitchFamily="18" charset="0"/>
          </a:endParaRPr>
        </a:p>
      </dsp:txBody>
      <dsp:txXfrm>
        <a:off x="1766917" y="2898843"/>
        <a:ext cx="1120958" cy="843198"/>
      </dsp:txXfrm>
    </dsp:sp>
    <dsp:sp modelId="{9F170C5F-5CE9-4F2A-AE2A-983330BD09BD}">
      <dsp:nvSpPr>
        <dsp:cNvPr id="0" name=""/>
        <dsp:cNvSpPr/>
      </dsp:nvSpPr>
      <dsp:spPr>
        <a:xfrm>
          <a:off x="439302" y="3648461"/>
          <a:ext cx="2445108" cy="1726545"/>
        </a:xfrm>
        <a:prstGeom prst="blockArc">
          <a:avLst>
            <a:gd name="adj1" fmla="val 0"/>
            <a:gd name="adj2" fmla="val 189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B916EE-D651-487C-8D0E-FA85C8781252}">
      <dsp:nvSpPr>
        <dsp:cNvPr id="0" name=""/>
        <dsp:cNvSpPr/>
      </dsp:nvSpPr>
      <dsp:spPr>
        <a:xfrm>
          <a:off x="1206626" y="4000984"/>
          <a:ext cx="1120958" cy="951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rtl="0">
            <a:lnSpc>
              <a:spcPct val="90000"/>
            </a:lnSpc>
            <a:spcBef>
              <a:spcPct val="0"/>
            </a:spcBef>
            <a:spcAft>
              <a:spcPct val="35000"/>
            </a:spcAft>
          </a:pPr>
          <a:r>
            <a:rPr lang="en-US" sz="1100" b="1" kern="1200" dirty="0" smtClean="0">
              <a:latin typeface="Times New Roman" panose="02020603050405020304" pitchFamily="18" charset="0"/>
              <a:cs typeface="Times New Roman" panose="02020603050405020304" pitchFamily="18" charset="0"/>
            </a:rPr>
            <a:t>3. </a:t>
          </a:r>
          <a:r>
            <a:rPr lang="en-US" sz="1100" b="1" kern="1200" dirty="0" err="1" smtClean="0">
              <a:latin typeface="Times New Roman" panose="02020603050405020304" pitchFamily="18" charset="0"/>
              <a:cs typeface="Times New Roman" panose="02020603050405020304" pitchFamily="18" charset="0"/>
            </a:rPr>
            <a:t>Thực</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hiện</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nhập</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khẩu</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và</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kiểm</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nghiệm</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tại</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cửa</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khẩu</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được</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chỉ</a:t>
          </a:r>
          <a:r>
            <a:rPr lang="en-US" sz="1100" b="1" kern="1200" dirty="0" smtClean="0">
              <a:latin typeface="Times New Roman" panose="02020603050405020304" pitchFamily="18" charset="0"/>
              <a:cs typeface="Times New Roman" panose="02020603050405020304" pitchFamily="18" charset="0"/>
            </a:rPr>
            <a:t> </a:t>
          </a:r>
          <a:r>
            <a:rPr lang="en-US" sz="1100" b="1" kern="1200" dirty="0" err="1" smtClean="0">
              <a:latin typeface="Times New Roman" panose="02020603050405020304" pitchFamily="18" charset="0"/>
              <a:cs typeface="Times New Roman" panose="02020603050405020304" pitchFamily="18" charset="0"/>
            </a:rPr>
            <a:t>định</a:t>
          </a:r>
          <a:endParaRPr lang="en-US" sz="1100" kern="1200" dirty="0">
            <a:latin typeface="Times New Roman" panose="02020603050405020304" pitchFamily="18" charset="0"/>
            <a:cs typeface="Times New Roman" panose="02020603050405020304" pitchFamily="18" charset="0"/>
          </a:endParaRPr>
        </a:p>
      </dsp:txBody>
      <dsp:txXfrm>
        <a:off x="1206626" y="4000984"/>
        <a:ext cx="1120958" cy="9519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8F0C0-FA53-4678-9DD2-ACFD9F096E53}">
      <dsp:nvSpPr>
        <dsp:cNvPr id="0" name=""/>
        <dsp:cNvSpPr/>
      </dsp:nvSpPr>
      <dsp:spPr>
        <a:xfrm>
          <a:off x="2021963" y="1178775"/>
          <a:ext cx="789991" cy="91440"/>
        </a:xfrm>
        <a:custGeom>
          <a:avLst/>
          <a:gdLst/>
          <a:ahLst/>
          <a:cxnLst/>
          <a:rect l="0" t="0" r="0" b="0"/>
          <a:pathLst>
            <a:path>
              <a:moveTo>
                <a:pt x="0" y="65327"/>
              </a:moveTo>
              <a:lnTo>
                <a:pt x="412095" y="65327"/>
              </a:lnTo>
              <a:lnTo>
                <a:pt x="412095" y="45720"/>
              </a:lnTo>
              <a:lnTo>
                <a:pt x="78999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396438" y="1220392"/>
        <a:ext cx="41041" cy="8204"/>
      </dsp:txXfrm>
    </dsp:sp>
    <dsp:sp modelId="{A57462E4-0791-492C-B038-0C19102D20DB}">
      <dsp:nvSpPr>
        <dsp:cNvPr id="0" name=""/>
        <dsp:cNvSpPr/>
      </dsp:nvSpPr>
      <dsp:spPr>
        <a:xfrm>
          <a:off x="0" y="671432"/>
          <a:ext cx="2023763" cy="1145341"/>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Cơ</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quan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quản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lý</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kiểm</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dịch</a:t>
          </a:r>
          <a:r>
            <a:rPr lang="en-US" sz="1800" b="1" kern="1200" dirty="0" smtClean="0">
              <a:solidFill>
                <a:schemeClr val="tx1"/>
              </a:solidFill>
              <a:latin typeface="Times New Roman" panose="02020603050405020304" pitchFamily="18" charset="0"/>
              <a:cs typeface="Times New Roman" panose="02020603050405020304" pitchFamily="18" charset="0"/>
            </a:rPr>
            <a:t> VIỆT NAM</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0" y="671432"/>
        <a:ext cx="2023763" cy="1145341"/>
      </dsp:txXfrm>
    </dsp:sp>
    <dsp:sp modelId="{CCDEDF07-AF99-48ED-9CAA-AD99028C221A}">
      <dsp:nvSpPr>
        <dsp:cNvPr id="0" name=""/>
        <dsp:cNvSpPr/>
      </dsp:nvSpPr>
      <dsp:spPr>
        <a:xfrm>
          <a:off x="4304488" y="1178775"/>
          <a:ext cx="1615153" cy="91440"/>
        </a:xfrm>
        <a:custGeom>
          <a:avLst/>
          <a:gdLst/>
          <a:ahLst/>
          <a:cxnLst/>
          <a:rect l="0" t="0" r="0" b="0"/>
          <a:pathLst>
            <a:path>
              <a:moveTo>
                <a:pt x="0" y="45720"/>
              </a:moveTo>
              <a:lnTo>
                <a:pt x="824676" y="45720"/>
              </a:lnTo>
              <a:lnTo>
                <a:pt x="824676" y="47409"/>
              </a:lnTo>
              <a:lnTo>
                <a:pt x="1615153" y="4740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70921" y="1220392"/>
        <a:ext cx="82287" cy="8204"/>
      </dsp:txXfrm>
    </dsp:sp>
    <dsp:sp modelId="{70E319A5-132F-416A-A937-3E921AFF5262}">
      <dsp:nvSpPr>
        <dsp:cNvPr id="0" name=""/>
        <dsp:cNvSpPr/>
      </dsp:nvSpPr>
      <dsp:spPr>
        <a:xfrm>
          <a:off x="2844355" y="661713"/>
          <a:ext cx="1461933" cy="1125562"/>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Tổng</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cục</a:t>
          </a:r>
          <a:r>
            <a:rPr lang="en-US" sz="1800" b="1" kern="1200" dirty="0" smtClean="0">
              <a:solidFill>
                <a:schemeClr val="tx1"/>
              </a:solidFill>
              <a:latin typeface="Times New Roman" panose="02020603050405020304" pitchFamily="18" charset="0"/>
              <a:cs typeface="Times New Roman" panose="02020603050405020304" pitchFamily="18" charset="0"/>
            </a:rPr>
            <a:t> </a:t>
          </a:r>
        </a:p>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hải</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quan</a:t>
          </a:r>
          <a:r>
            <a:rPr lang="en-US" sz="1800" b="1" kern="1200" dirty="0" smtClean="0">
              <a:solidFill>
                <a:schemeClr val="tx1"/>
              </a:solidFill>
              <a:latin typeface="Times New Roman" panose="02020603050405020304" pitchFamily="18" charset="0"/>
              <a:cs typeface="Times New Roman" panose="02020603050405020304" pitchFamily="18" charset="0"/>
            </a:rPr>
            <a:t> </a:t>
          </a:r>
        </a:p>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TRUNG QUỐC</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2844355" y="661713"/>
        <a:ext cx="1461933" cy="1125562"/>
      </dsp:txXfrm>
    </dsp:sp>
    <dsp:sp modelId="{2F7F734F-A0B8-4A35-BA02-504D65499ABD}">
      <dsp:nvSpPr>
        <dsp:cNvPr id="0" name=""/>
        <dsp:cNvSpPr/>
      </dsp:nvSpPr>
      <dsp:spPr>
        <a:xfrm>
          <a:off x="1787445" y="1798252"/>
          <a:ext cx="5138756" cy="789411"/>
        </a:xfrm>
        <a:custGeom>
          <a:avLst/>
          <a:gdLst/>
          <a:ahLst/>
          <a:cxnLst/>
          <a:rect l="0" t="0" r="0" b="0"/>
          <a:pathLst>
            <a:path>
              <a:moveTo>
                <a:pt x="5138756" y="0"/>
              </a:moveTo>
              <a:lnTo>
                <a:pt x="5138756" y="411805"/>
              </a:lnTo>
              <a:lnTo>
                <a:pt x="0" y="411805"/>
              </a:lnTo>
              <a:lnTo>
                <a:pt x="0" y="78941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26728" y="2188856"/>
        <a:ext cx="260188" cy="8204"/>
      </dsp:txXfrm>
    </dsp:sp>
    <dsp:sp modelId="{0C7F4C10-A9C0-40D5-AEE4-5A13599D70E1}">
      <dsp:nvSpPr>
        <dsp:cNvPr id="0" name=""/>
        <dsp:cNvSpPr/>
      </dsp:nvSpPr>
      <dsp:spPr>
        <a:xfrm>
          <a:off x="5952042" y="652316"/>
          <a:ext cx="1948318" cy="1147736"/>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Times New Roman" panose="02020603050405020304" pitchFamily="18" charset="0"/>
              <a:cs typeface="Times New Roman" panose="02020603050405020304" pitchFamily="18" charset="0"/>
            </a:rPr>
            <a:t>TRUNG QUỐC</a:t>
          </a:r>
        </a:p>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Thành</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lập</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nhóm</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chuyên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gia</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phân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tích</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rủi</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ro</a:t>
          </a:r>
          <a:endParaRPr lang="en-US" sz="1800" b="1" kern="1200" dirty="0" smtClean="0">
            <a:solidFill>
              <a:schemeClr val="tx1"/>
            </a:solidFill>
            <a:latin typeface="Times New Roman" panose="02020603050405020304" pitchFamily="18" charset="0"/>
            <a:cs typeface="Times New Roman" panose="02020603050405020304" pitchFamily="18" charset="0"/>
          </a:endParaRPr>
        </a:p>
      </dsp:txBody>
      <dsp:txXfrm>
        <a:off x="5952042" y="652316"/>
        <a:ext cx="1948318" cy="1147736"/>
      </dsp:txXfrm>
    </dsp:sp>
    <dsp:sp modelId="{61F26181-C522-4067-BD32-2544709ABF25}">
      <dsp:nvSpPr>
        <dsp:cNvPr id="0" name=""/>
        <dsp:cNvSpPr/>
      </dsp:nvSpPr>
      <dsp:spPr>
        <a:xfrm>
          <a:off x="3567534" y="3105628"/>
          <a:ext cx="789069" cy="91440"/>
        </a:xfrm>
        <a:custGeom>
          <a:avLst/>
          <a:gdLst/>
          <a:ahLst/>
          <a:cxnLst/>
          <a:rect l="0" t="0" r="0" b="0"/>
          <a:pathLst>
            <a:path>
              <a:moveTo>
                <a:pt x="0" y="45720"/>
              </a:moveTo>
              <a:lnTo>
                <a:pt x="78906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41577" y="3147246"/>
        <a:ext cx="40983" cy="8204"/>
      </dsp:txXfrm>
    </dsp:sp>
    <dsp:sp modelId="{F224A037-99FC-4A58-8D43-E6DCD07E3ECF}">
      <dsp:nvSpPr>
        <dsp:cNvPr id="0" name=""/>
        <dsp:cNvSpPr/>
      </dsp:nvSpPr>
      <dsp:spPr>
        <a:xfrm>
          <a:off x="5555" y="2620064"/>
          <a:ext cx="3563779" cy="1062569"/>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Nghị</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định</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thư</a:t>
          </a:r>
          <a:r>
            <a:rPr lang="en-US" sz="1800" b="1" kern="1200" dirty="0" smtClean="0">
              <a:solidFill>
                <a:schemeClr val="tx1"/>
              </a:solidFill>
              <a:latin typeface="Times New Roman" panose="02020603050405020304" pitchFamily="18" charset="0"/>
              <a:cs typeface="Times New Roman" panose="02020603050405020304" pitchFamily="18" charset="0"/>
            </a:rPr>
            <a:t>/</a:t>
          </a:r>
          <a:r>
            <a:rPr lang="en-US" sz="1800" b="1" kern="1200" dirty="0" err="1" smtClean="0">
              <a:solidFill>
                <a:schemeClr val="tx1"/>
              </a:solidFill>
              <a:latin typeface="Times New Roman" panose="02020603050405020304" pitchFamily="18" charset="0"/>
              <a:cs typeface="Times New Roman" panose="02020603050405020304" pitchFamily="18" charset="0"/>
            </a:rPr>
            <a:t>yêu</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cầu</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kiểm</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dịch</a:t>
          </a:r>
          <a:r>
            <a:rPr lang="en-US" sz="1800" b="1" kern="1200" dirty="0" smtClean="0">
              <a:solidFill>
                <a:schemeClr val="tx1"/>
              </a:solidFill>
              <a:latin typeface="Times New Roman" panose="02020603050405020304" pitchFamily="18" charset="0"/>
              <a:cs typeface="Times New Roman" panose="02020603050405020304" pitchFamily="18" charset="0"/>
            </a:rPr>
            <a:t> HAI BÊN </a:t>
          </a:r>
          <a:r>
            <a:rPr lang="en-US" sz="1800" b="1" kern="1200" dirty="0" err="1" smtClean="0">
              <a:solidFill>
                <a:schemeClr val="tx1"/>
              </a:solidFill>
              <a:latin typeface="Times New Roman" panose="02020603050405020304" pitchFamily="18" charset="0"/>
              <a:cs typeface="Times New Roman" panose="02020603050405020304" pitchFamily="18" charset="0"/>
            </a:rPr>
            <a:t>tiến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hành</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smtClean="0">
              <a:solidFill>
                <a:srgbClr val="C00000"/>
              </a:solidFill>
              <a:latin typeface="Times New Roman" panose="02020603050405020304" pitchFamily="18" charset="0"/>
              <a:cs typeface="Times New Roman" panose="02020603050405020304" pitchFamily="18" charset="0"/>
            </a:rPr>
            <a:t>ĐÀM PHÁN</a:t>
          </a:r>
          <a:endParaRPr lang="en-US" sz="1800" b="1" kern="1200" dirty="0">
            <a:solidFill>
              <a:srgbClr val="C00000"/>
            </a:solidFill>
            <a:latin typeface="Times New Roman" panose="02020603050405020304" pitchFamily="18" charset="0"/>
            <a:cs typeface="Times New Roman" panose="02020603050405020304" pitchFamily="18" charset="0"/>
          </a:endParaRPr>
        </a:p>
      </dsp:txBody>
      <dsp:txXfrm>
        <a:off x="5555" y="2620064"/>
        <a:ext cx="3563779" cy="1062569"/>
      </dsp:txXfrm>
    </dsp:sp>
    <dsp:sp modelId="{E0468869-C63F-41AD-904F-AB7226EDF575}">
      <dsp:nvSpPr>
        <dsp:cNvPr id="0" name=""/>
        <dsp:cNvSpPr/>
      </dsp:nvSpPr>
      <dsp:spPr>
        <a:xfrm>
          <a:off x="4389004" y="2639372"/>
          <a:ext cx="3563779" cy="1023952"/>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latin typeface="Times New Roman" panose="02020603050405020304" pitchFamily="18" charset="0"/>
              <a:cs typeface="Times New Roman" panose="02020603050405020304" pitchFamily="18" charset="0"/>
            </a:rPr>
            <a:t>Thống</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nhất</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ký</a:t>
          </a:r>
          <a:r>
            <a:rPr lang="en-US" sz="1800" b="1" kern="1200" dirty="0" smtClean="0">
              <a:solidFill>
                <a:schemeClr val="tx1"/>
              </a:solidFill>
              <a:latin typeface="Times New Roman" panose="02020603050405020304" pitchFamily="18" charset="0"/>
              <a:cs typeface="Times New Roman" panose="02020603050405020304" pitchFamily="18" charset="0"/>
            </a:rPr>
            <a:t> </a:t>
          </a:r>
        </a:p>
        <a:p>
          <a:pPr lvl="0" algn="ctr" defTabSz="800100">
            <a:lnSpc>
              <a:spcPct val="90000"/>
            </a:lnSpc>
            <a:spcBef>
              <a:spcPct val="0"/>
            </a:spcBef>
            <a:spcAft>
              <a:spcPct val="35000"/>
            </a:spcAft>
          </a:pPr>
          <a:r>
            <a:rPr lang="en-US" sz="1800" b="1" kern="1200" dirty="0" smtClean="0">
              <a:solidFill>
                <a:srgbClr val="C00000"/>
              </a:solidFill>
              <a:latin typeface="Times New Roman" panose="02020603050405020304" pitchFamily="18" charset="0"/>
              <a:cs typeface="Times New Roman" panose="02020603050405020304" pitchFamily="18" charset="0"/>
            </a:rPr>
            <a:t>NGHỊ ĐỊNH THƯ </a:t>
          </a:r>
          <a:r>
            <a:rPr lang="en-US" sz="1800" b="1" kern="1200" dirty="0" err="1" smtClean="0">
              <a:solidFill>
                <a:schemeClr val="tx1"/>
              </a:solidFill>
              <a:latin typeface="Times New Roman" panose="02020603050405020304" pitchFamily="18" charset="0"/>
              <a:cs typeface="Times New Roman" panose="02020603050405020304" pitchFamily="18" charset="0"/>
            </a:rPr>
            <a:t>và</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triển</a:t>
          </a:r>
          <a:r>
            <a:rPr lang="en-US" sz="1800" b="1" kern="1200" dirty="0" smtClean="0">
              <a:solidFill>
                <a:schemeClr val="tx1"/>
              </a:solidFill>
              <a:latin typeface="Times New Roman" panose="02020603050405020304" pitchFamily="18" charset="0"/>
              <a:cs typeface="Times New Roman" panose="02020603050405020304" pitchFamily="18" charset="0"/>
            </a:rPr>
            <a:t> </a:t>
          </a:r>
          <a:r>
            <a:rPr lang="en-US" sz="1800" b="1" kern="1200" dirty="0" err="1" smtClean="0">
              <a:solidFill>
                <a:schemeClr val="tx1"/>
              </a:solidFill>
              <a:latin typeface="Times New Roman" panose="02020603050405020304" pitchFamily="18" charset="0"/>
              <a:cs typeface="Times New Roman" panose="02020603050405020304" pitchFamily="18" charset="0"/>
            </a:rPr>
            <a:t>khai</a:t>
          </a:r>
          <a:r>
            <a:rPr lang="en-US" sz="1800" b="1" kern="1200" dirty="0" smtClean="0">
              <a:solidFill>
                <a:schemeClr val="tx1"/>
              </a:solidFill>
              <a:latin typeface="Times New Roman" panose="02020603050405020304" pitchFamily="18" charset="0"/>
              <a:cs typeface="Times New Roman" panose="02020603050405020304" pitchFamily="18" charset="0"/>
            </a:rPr>
            <a:t> </a:t>
          </a:r>
          <a:endParaRPr lang="en-US" sz="1800" b="1" kern="1200" dirty="0">
            <a:solidFill>
              <a:schemeClr val="tx1"/>
            </a:solidFill>
            <a:latin typeface="Times New Roman" panose="02020603050405020304" pitchFamily="18" charset="0"/>
            <a:cs typeface="Times New Roman" panose="02020603050405020304" pitchFamily="18" charset="0"/>
          </a:endParaRPr>
        </a:p>
      </dsp:txBody>
      <dsp:txXfrm>
        <a:off x="4389004" y="2639372"/>
        <a:ext cx="3563779" cy="102395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eaLnBrk="0" hangingPunct="0">
              <a:defRPr sz="1200"/>
            </a:lvl1pPr>
          </a:lstStyle>
          <a:p>
            <a:pPr>
              <a:defRPr/>
            </a:pPr>
            <a:endParaRPr lang="en-AU"/>
          </a:p>
        </p:txBody>
      </p:sp>
      <p:sp>
        <p:nvSpPr>
          <p:cNvPr id="51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eaLnBrk="0" hangingPunct="0">
              <a:defRPr sz="1200"/>
            </a:lvl1pPr>
          </a:lstStyle>
          <a:p>
            <a:pPr>
              <a:defRPr/>
            </a:pPr>
            <a:endParaRPr lang="en-AU"/>
          </a:p>
        </p:txBody>
      </p:sp>
      <p:sp>
        <p:nvSpPr>
          <p:cNvPr id="51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eaLnBrk="0" hangingPunct="0">
              <a:defRPr sz="1200"/>
            </a:lvl1pPr>
          </a:lstStyle>
          <a:p>
            <a:pPr>
              <a:defRPr/>
            </a:pPr>
            <a:endParaRPr lang="en-AU"/>
          </a:p>
        </p:txBody>
      </p:sp>
      <p:sp>
        <p:nvSpPr>
          <p:cNvPr id="51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eaLnBrk="0" hangingPunct="0">
              <a:defRPr sz="1200"/>
            </a:lvl1pPr>
          </a:lstStyle>
          <a:p>
            <a:pPr>
              <a:defRPr/>
            </a:pPr>
            <a:fld id="{AEFDC625-2A23-482A-90BB-2C7A8418DBE7}" type="slidenum">
              <a:rPr lang="en-AU"/>
              <a:pPr>
                <a:defRPr/>
              </a:pPr>
              <a:t>‹#›</a:t>
            </a:fld>
            <a:endParaRPr lang="en-AU"/>
          </a:p>
        </p:txBody>
      </p:sp>
    </p:spTree>
    <p:extLst>
      <p:ext uri="{BB962C8B-B14F-4D97-AF65-F5344CB8AC3E}">
        <p14:creationId xmlns:p14="http://schemas.microsoft.com/office/powerpoint/2010/main" val="2378276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AU"/>
          </a:p>
        </p:txBody>
      </p:sp>
      <p:sp>
        <p:nvSpPr>
          <p:cNvPr id="5632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AU"/>
          </a:p>
        </p:txBody>
      </p:sp>
      <p:sp>
        <p:nvSpPr>
          <p:cNvPr id="378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5632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AU"/>
          </a:p>
        </p:txBody>
      </p:sp>
      <p:sp>
        <p:nvSpPr>
          <p:cNvPr id="563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E6E8514-D400-4587-84F7-9CAFDEF041E3}" type="slidenum">
              <a:rPr lang="en-AU"/>
              <a:pPr>
                <a:defRPr/>
              </a:pPr>
              <a:t>‹#›</a:t>
            </a:fld>
            <a:endParaRPr lang="en-AU"/>
          </a:p>
        </p:txBody>
      </p:sp>
    </p:spTree>
    <p:extLst>
      <p:ext uri="{BB962C8B-B14F-4D97-AF65-F5344CB8AC3E}">
        <p14:creationId xmlns:p14="http://schemas.microsoft.com/office/powerpoint/2010/main" val="20479774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pPr eaLnBrk="1" hangingPunct="1"/>
            <a:r>
              <a:rPr lang="en-US" smtClean="0"/>
              <a:t>Quy trình chính thức: các biện pháp được đưa ra bởi NPPO của nước nhập khẩu, hoặc IPPC</a:t>
            </a:r>
          </a:p>
          <a:p>
            <a:pPr eaLnBrk="1" hangingPunct="1"/>
            <a:endParaRPr lang="en-US" smtClean="0"/>
          </a:p>
          <a:p>
            <a:pPr eaLnBrk="1" hangingPunct="1"/>
            <a:r>
              <a:rPr lang="en-US" smtClean="0"/>
              <a:t>Diệt trừ: tiêu diệt sinh vật</a:t>
            </a:r>
          </a:p>
        </p:txBody>
      </p:sp>
      <p:sp>
        <p:nvSpPr>
          <p:cNvPr id="45059" name="Slide Number Placeholder 3"/>
          <p:cNvSpPr>
            <a:spLocks noGrp="1"/>
          </p:cNvSpPr>
          <p:nvPr>
            <p:ph type="sldNum" sz="quarter" idx="5"/>
          </p:nvPr>
        </p:nvSpPr>
        <p:spPr>
          <a:noFill/>
        </p:spPr>
        <p:txBody>
          <a:bodyPr/>
          <a:lstStyle/>
          <a:p>
            <a:fld id="{0116A394-4A5E-44EF-AAC9-257755E7D27C}" type="slidenum">
              <a:rPr lang="en-US" smtClean="0"/>
              <a:pPr/>
              <a:t>10</a:t>
            </a:fld>
            <a:endParaRPr lang="en-US" smtClean="0"/>
          </a:p>
        </p:txBody>
      </p:sp>
    </p:spTree>
    <p:extLst>
      <p:ext uri="{BB962C8B-B14F-4D97-AF65-F5344CB8AC3E}">
        <p14:creationId xmlns:p14="http://schemas.microsoft.com/office/powerpoint/2010/main" val="2560220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ln/>
        </p:spPr>
      </p:sp>
      <p:sp>
        <p:nvSpPr>
          <p:cNvPr id="43010" name="Notes Placeholder 2"/>
          <p:cNvSpPr>
            <a:spLocks noGrp="1"/>
          </p:cNvSpPr>
          <p:nvPr>
            <p:ph type="body" idx="1"/>
          </p:nvPr>
        </p:nvSpPr>
        <p:spPr>
          <a:noFill/>
          <a:ln/>
        </p:spPr>
        <p:txBody>
          <a:bodyPr/>
          <a:lstStyle/>
          <a:p>
            <a:pPr eaLnBrk="1" hangingPunct="1"/>
            <a:r>
              <a:rPr lang="en-US" smtClean="0"/>
              <a:t>Quy trình chính thức: các biện pháp được đưa ra bởi NPPO của nước nhập khẩu, hoặc IPPC</a:t>
            </a:r>
          </a:p>
          <a:p>
            <a:pPr eaLnBrk="1" hangingPunct="1"/>
            <a:endParaRPr lang="en-US" smtClean="0"/>
          </a:p>
          <a:p>
            <a:pPr eaLnBrk="1" hangingPunct="1"/>
            <a:r>
              <a:rPr lang="en-US" smtClean="0"/>
              <a:t>Diệt trừ: tiêu diệt sinh vật</a:t>
            </a:r>
          </a:p>
        </p:txBody>
      </p:sp>
      <p:sp>
        <p:nvSpPr>
          <p:cNvPr id="43011" name="Slide Number Placeholder 3"/>
          <p:cNvSpPr>
            <a:spLocks noGrp="1"/>
          </p:cNvSpPr>
          <p:nvPr>
            <p:ph type="sldNum" sz="quarter" idx="5"/>
          </p:nvPr>
        </p:nvSpPr>
        <p:spPr>
          <a:noFill/>
        </p:spPr>
        <p:txBody>
          <a:bodyPr/>
          <a:lstStyle/>
          <a:p>
            <a:fld id="{EC2BC6BC-B8FB-4E2D-897B-38AF2A079BEF}" type="slidenum">
              <a:rPr lang="en-US" smtClean="0"/>
              <a:pPr/>
              <a:t>13</a:t>
            </a:fld>
            <a:endParaRPr lang="en-US" smtClean="0"/>
          </a:p>
        </p:txBody>
      </p:sp>
    </p:spTree>
    <p:extLst>
      <p:ext uri="{BB962C8B-B14F-4D97-AF65-F5344CB8AC3E}">
        <p14:creationId xmlns:p14="http://schemas.microsoft.com/office/powerpoint/2010/main" val="26088452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Master" Target="../slideMasters/slideMaster3.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a:spLocks noChangeArrowheads="1"/>
          </p:cNvSpPr>
          <p:nvPr/>
        </p:nvSpPr>
        <p:spPr bwMode="auto">
          <a:xfrm>
            <a:off x="3409950" y="3100388"/>
            <a:ext cx="9144000" cy="0"/>
          </a:xfrm>
          <a:prstGeom prst="rect">
            <a:avLst/>
          </a:prstGeom>
          <a:noFill/>
          <a:ln w="9525">
            <a:noFill/>
            <a:miter lim="800000"/>
            <a:headEnd/>
            <a:tailEnd/>
          </a:ln>
          <a:effectLst/>
        </p:spPr>
        <p:txBody>
          <a:bodyPr>
            <a:spAutoFit/>
          </a:bodyPr>
          <a:lstStyle/>
          <a:p>
            <a:pPr eaLnBrk="0" hangingPunct="0">
              <a:defRPr/>
            </a:pPr>
            <a:endParaRPr lang="en-US"/>
          </a:p>
        </p:txBody>
      </p:sp>
      <p:pic>
        <p:nvPicPr>
          <p:cNvPr id="5" name="Picture 8" descr="Banner_2"/>
          <p:cNvPicPr>
            <a:picLocks noChangeAspect="1" noChangeArrowheads="1"/>
          </p:cNvPicPr>
          <p:nvPr/>
        </p:nvPicPr>
        <p:blipFill>
          <a:blip r:embed="rId2"/>
          <a:srcRect/>
          <a:stretch>
            <a:fillRect/>
          </a:stretch>
        </p:blipFill>
        <p:spPr bwMode="auto">
          <a:xfrm>
            <a:off x="0" y="3284538"/>
            <a:ext cx="9144000" cy="793750"/>
          </a:xfrm>
          <a:prstGeom prst="rect">
            <a:avLst/>
          </a:prstGeom>
          <a:noFill/>
          <a:ln w="9525">
            <a:noFill/>
            <a:miter lim="800000"/>
            <a:headEnd/>
            <a:tailEnd/>
          </a:ln>
        </p:spPr>
      </p:pic>
      <p:pic>
        <p:nvPicPr>
          <p:cNvPr id="6" name="Picture 9" descr="Footer"/>
          <p:cNvPicPr>
            <a:picLocks noChangeAspect="1" noChangeArrowheads="1"/>
          </p:cNvPicPr>
          <p:nvPr/>
        </p:nvPicPr>
        <p:blipFill>
          <a:blip r:embed="rId3"/>
          <a:srcRect/>
          <a:stretch>
            <a:fillRect/>
          </a:stretch>
        </p:blipFill>
        <p:spPr bwMode="auto">
          <a:xfrm>
            <a:off x="0" y="6484938"/>
            <a:ext cx="9144000" cy="373062"/>
          </a:xfrm>
          <a:prstGeom prst="rect">
            <a:avLst/>
          </a:prstGeom>
          <a:noFill/>
          <a:ln w="9525">
            <a:noFill/>
            <a:miter lim="800000"/>
            <a:headEnd/>
            <a:tailEnd/>
          </a:ln>
        </p:spPr>
      </p:pic>
      <p:pic>
        <p:nvPicPr>
          <p:cNvPr id="7" name="Picture 11" descr="logo copy"/>
          <p:cNvPicPr>
            <a:picLocks noChangeAspect="1" noChangeArrowheads="1"/>
          </p:cNvPicPr>
          <p:nvPr/>
        </p:nvPicPr>
        <p:blipFill>
          <a:blip r:embed="rId4"/>
          <a:srcRect/>
          <a:stretch>
            <a:fillRect/>
          </a:stretch>
        </p:blipFill>
        <p:spPr bwMode="auto">
          <a:xfrm>
            <a:off x="3798888" y="233363"/>
            <a:ext cx="1781175" cy="1323975"/>
          </a:xfrm>
          <a:prstGeom prst="rect">
            <a:avLst/>
          </a:prstGeom>
          <a:noFill/>
          <a:ln w="9525">
            <a:noFill/>
            <a:miter lim="800000"/>
            <a:headEnd/>
            <a:tailEnd/>
          </a:ln>
        </p:spPr>
      </p:pic>
      <p:sp>
        <p:nvSpPr>
          <p:cNvPr id="48130" name="Rectangle 2"/>
          <p:cNvSpPr>
            <a:spLocks noGrp="1" noChangeArrowheads="1"/>
          </p:cNvSpPr>
          <p:nvPr>
            <p:ph type="ctrTitle"/>
          </p:nvPr>
        </p:nvSpPr>
        <p:spPr>
          <a:xfrm>
            <a:off x="1331913" y="1598613"/>
            <a:ext cx="6694487" cy="1470025"/>
          </a:xfrm>
        </p:spPr>
        <p:txBody>
          <a:bodyPr/>
          <a:lstStyle>
            <a:lvl1pPr algn="ctr">
              <a:defRPr/>
            </a:lvl1pPr>
          </a:lstStyle>
          <a:p>
            <a:r>
              <a:rPr lang="en-US" smtClean="0"/>
              <a:t>Click to edit Master title style</a:t>
            </a:r>
            <a:endParaRPr lang="en-AU"/>
          </a:p>
        </p:txBody>
      </p:sp>
      <p:sp>
        <p:nvSpPr>
          <p:cNvPr id="48131" name="Rectangle 3"/>
          <p:cNvSpPr>
            <a:spLocks noGrp="1" noChangeArrowheads="1"/>
          </p:cNvSpPr>
          <p:nvPr>
            <p:ph type="subTitle" idx="1"/>
          </p:nvPr>
        </p:nvSpPr>
        <p:spPr>
          <a:xfrm>
            <a:off x="1403350" y="4221163"/>
            <a:ext cx="6696075" cy="1752600"/>
          </a:xfrm>
        </p:spPr>
        <p:txBody>
          <a:bodyPr/>
          <a:lstStyle>
            <a:lvl1pPr marL="0" indent="0" algn="ctr">
              <a:buFontTx/>
              <a:buNone/>
              <a:defRPr/>
            </a:lvl1pPr>
          </a:lstStyle>
          <a:p>
            <a:r>
              <a:rPr lang="en-US" smtClean="0"/>
              <a:t>Click to edit Master subtitle style</a:t>
            </a:r>
            <a:endParaRPr lang="en-A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49975" y="549275"/>
            <a:ext cx="1749425"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549275"/>
            <a:ext cx="5097462"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3409950" y="3100388"/>
            <a:ext cx="9144000" cy="0"/>
          </a:xfrm>
          <a:prstGeom prst="rect">
            <a:avLst/>
          </a:prstGeom>
          <a:noFill/>
          <a:ln w="9525">
            <a:noFill/>
            <a:miter lim="800000"/>
            <a:headEnd/>
            <a:tailEnd/>
          </a:ln>
          <a:effectLst/>
        </p:spPr>
        <p:txBody>
          <a:bodyPr>
            <a:spAutoFit/>
          </a:bodyPr>
          <a:lstStyle/>
          <a:p>
            <a:pPr eaLnBrk="0" hangingPunct="0">
              <a:defRPr/>
            </a:pPr>
            <a:endParaRPr lang="en-US"/>
          </a:p>
        </p:txBody>
      </p:sp>
      <p:pic>
        <p:nvPicPr>
          <p:cNvPr id="5" name="Picture 5" descr="Banner_2"/>
          <p:cNvPicPr>
            <a:picLocks noChangeAspect="1" noChangeArrowheads="1"/>
          </p:cNvPicPr>
          <p:nvPr/>
        </p:nvPicPr>
        <p:blipFill>
          <a:blip r:embed="rId2"/>
          <a:srcRect/>
          <a:stretch>
            <a:fillRect/>
          </a:stretch>
        </p:blipFill>
        <p:spPr bwMode="auto">
          <a:xfrm>
            <a:off x="0" y="3284538"/>
            <a:ext cx="9144000" cy="793750"/>
          </a:xfrm>
          <a:prstGeom prst="rect">
            <a:avLst/>
          </a:prstGeom>
          <a:noFill/>
          <a:ln w="9525">
            <a:noFill/>
            <a:miter lim="800000"/>
            <a:headEnd/>
            <a:tailEnd/>
          </a:ln>
        </p:spPr>
      </p:pic>
      <p:pic>
        <p:nvPicPr>
          <p:cNvPr id="6" name="Picture 6" descr="Footer"/>
          <p:cNvPicPr>
            <a:picLocks noChangeAspect="1" noChangeArrowheads="1"/>
          </p:cNvPicPr>
          <p:nvPr/>
        </p:nvPicPr>
        <p:blipFill>
          <a:blip r:embed="rId3"/>
          <a:srcRect/>
          <a:stretch>
            <a:fillRect/>
          </a:stretch>
        </p:blipFill>
        <p:spPr bwMode="auto">
          <a:xfrm>
            <a:off x="0" y="6484938"/>
            <a:ext cx="9144000" cy="373062"/>
          </a:xfrm>
          <a:prstGeom prst="rect">
            <a:avLst/>
          </a:prstGeom>
          <a:noFill/>
          <a:ln w="9525">
            <a:noFill/>
            <a:miter lim="800000"/>
            <a:headEnd/>
            <a:tailEnd/>
          </a:ln>
        </p:spPr>
      </p:pic>
      <p:pic>
        <p:nvPicPr>
          <p:cNvPr id="7" name="Picture 7" descr="logo copy"/>
          <p:cNvPicPr>
            <a:picLocks noChangeAspect="1" noChangeArrowheads="1"/>
          </p:cNvPicPr>
          <p:nvPr/>
        </p:nvPicPr>
        <p:blipFill>
          <a:blip r:embed="rId4"/>
          <a:srcRect/>
          <a:stretch>
            <a:fillRect/>
          </a:stretch>
        </p:blipFill>
        <p:spPr bwMode="auto">
          <a:xfrm>
            <a:off x="3798888" y="233363"/>
            <a:ext cx="1781175" cy="1323975"/>
          </a:xfrm>
          <a:prstGeom prst="rect">
            <a:avLst/>
          </a:prstGeom>
          <a:noFill/>
          <a:ln w="9525">
            <a:noFill/>
            <a:miter lim="800000"/>
            <a:headEnd/>
            <a:tailEnd/>
          </a:ln>
        </p:spPr>
      </p:pic>
      <p:sp>
        <p:nvSpPr>
          <p:cNvPr id="77826" name="Rectangle 2"/>
          <p:cNvSpPr>
            <a:spLocks noGrp="1" noChangeArrowheads="1"/>
          </p:cNvSpPr>
          <p:nvPr>
            <p:ph type="ctrTitle"/>
          </p:nvPr>
        </p:nvSpPr>
        <p:spPr>
          <a:xfrm>
            <a:off x="1331913" y="1598613"/>
            <a:ext cx="6694487" cy="1470025"/>
          </a:xfrm>
        </p:spPr>
        <p:txBody>
          <a:bodyPr/>
          <a:lstStyle>
            <a:lvl1pPr algn="ctr">
              <a:defRPr/>
            </a:lvl1pPr>
          </a:lstStyle>
          <a:p>
            <a:r>
              <a:rPr lang="en-AU"/>
              <a:t>Click to edit Master title style</a:t>
            </a:r>
          </a:p>
        </p:txBody>
      </p:sp>
      <p:sp>
        <p:nvSpPr>
          <p:cNvPr id="77827" name="Rectangle 3"/>
          <p:cNvSpPr>
            <a:spLocks noGrp="1" noChangeArrowheads="1"/>
          </p:cNvSpPr>
          <p:nvPr>
            <p:ph type="subTitle" idx="1"/>
          </p:nvPr>
        </p:nvSpPr>
        <p:spPr>
          <a:xfrm>
            <a:off x="1403350" y="4221163"/>
            <a:ext cx="6696075" cy="1752600"/>
          </a:xfrm>
        </p:spPr>
        <p:txBody>
          <a:bodyPr/>
          <a:lstStyle>
            <a:lvl1pPr marL="0" indent="0" algn="ctr">
              <a:buFontTx/>
              <a:buNone/>
              <a:defRPr/>
            </a:lvl1pPr>
          </a:lstStyle>
          <a:p>
            <a:r>
              <a:rPr lang="en-AU"/>
              <a:t>Click to edit Master subtitle style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1550" y="1773238"/>
            <a:ext cx="3382963"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6913" y="1773238"/>
            <a:ext cx="338455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49975" y="549275"/>
            <a:ext cx="1749425"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549275"/>
            <a:ext cx="5097462"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680BCA39-ECCC-4870-B7A5-F6C13A007924}" type="datetimeFigureOut">
              <a:rPr lang="en-US" smtClean="0"/>
              <a:pPr>
                <a:defRPr/>
              </a:pPr>
              <a:t>9/4/2019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C842367-F79D-43FA-AA7D-171115ECA40C}" type="slidenum">
              <a:rPr lang="en-US" smtClean="0"/>
              <a:pPr>
                <a:defRPr/>
              </a:pPr>
              <a:t>‹#›</a:t>
            </a:fld>
            <a:endParaRPr lang="en-US"/>
          </a:p>
        </p:txBody>
      </p:sp>
    </p:spTree>
    <p:extLst>
      <p:ext uri="{BB962C8B-B14F-4D97-AF65-F5344CB8AC3E}">
        <p14:creationId xmlns:p14="http://schemas.microsoft.com/office/powerpoint/2010/main" val="1053922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6318EA8-9828-47A3-AA18-D33A5996F122}" type="datetimeFigureOut">
              <a:rPr lang="en-US" smtClean="0"/>
              <a:pPr>
                <a:defRPr/>
              </a:pPr>
              <a:t>9/4/2019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BF4336-3B3B-4F32-8BD0-028027F3F4BB}" type="slidenum">
              <a:rPr lang="en-US" smtClean="0"/>
              <a:pPr>
                <a:defRPr/>
              </a:pPr>
              <a:t>‹#›</a:t>
            </a:fld>
            <a:endParaRPr lang="en-US"/>
          </a:p>
        </p:txBody>
      </p:sp>
      <p:sp>
        <p:nvSpPr>
          <p:cNvPr id="7" name="Rectangle 6"/>
          <p:cNvSpPr/>
          <p:nvPr userDrawn="1"/>
        </p:nvSpPr>
        <p:spPr>
          <a:xfrm>
            <a:off x="0" y="5876925"/>
            <a:ext cx="9144000" cy="7921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dirty="0">
              <a:solidFill>
                <a:srgbClr val="92D050"/>
              </a:solidFill>
            </a:endParaRPr>
          </a:p>
        </p:txBody>
      </p:sp>
      <p:pic>
        <p:nvPicPr>
          <p:cNvPr id="8" name="Picture 7" descr="C:\Users\Admin\Desktop\thanh long.jpg"/>
          <p:cNvPicPr>
            <a:picLocks noChangeAspect="1" noChangeArrowheads="1"/>
          </p:cNvPicPr>
          <p:nvPr userDrawn="1"/>
        </p:nvPicPr>
        <p:blipFill>
          <a:blip r:embed="rId2"/>
          <a:srcRect/>
          <a:stretch>
            <a:fillRect/>
          </a:stretch>
        </p:blipFill>
        <p:spPr bwMode="auto">
          <a:xfrm>
            <a:off x="8458200" y="5876925"/>
            <a:ext cx="590550" cy="792163"/>
          </a:xfrm>
          <a:prstGeom prst="rect">
            <a:avLst/>
          </a:prstGeom>
          <a:noFill/>
          <a:ln w="9525">
            <a:noFill/>
            <a:miter lim="800000"/>
            <a:headEnd/>
            <a:tailEnd/>
          </a:ln>
        </p:spPr>
      </p:pic>
      <p:pic>
        <p:nvPicPr>
          <p:cNvPr id="9" name="Picture 8" descr="C:\Users\Admin\Desktop\vai.jpg"/>
          <p:cNvPicPr>
            <a:picLocks noChangeAspect="1" noChangeArrowheads="1"/>
          </p:cNvPicPr>
          <p:nvPr userDrawn="1"/>
        </p:nvPicPr>
        <p:blipFill>
          <a:blip r:embed="rId3"/>
          <a:srcRect/>
          <a:stretch>
            <a:fillRect/>
          </a:stretch>
        </p:blipFill>
        <p:spPr bwMode="auto">
          <a:xfrm>
            <a:off x="7924800" y="5876925"/>
            <a:ext cx="581025" cy="792163"/>
          </a:xfrm>
          <a:prstGeom prst="rect">
            <a:avLst/>
          </a:prstGeom>
          <a:noFill/>
          <a:ln w="9525">
            <a:noFill/>
            <a:miter lim="800000"/>
            <a:headEnd/>
            <a:tailEnd/>
          </a:ln>
        </p:spPr>
      </p:pic>
      <p:pic>
        <p:nvPicPr>
          <p:cNvPr id="10" name="Content Placeholder 6" descr="C:\Users\Admin\Desktop\xoai.jpg"/>
          <p:cNvPicPr>
            <a:picLocks/>
          </p:cNvPicPr>
          <p:nvPr userDrawn="1"/>
        </p:nvPicPr>
        <p:blipFill>
          <a:blip r:embed="rId4"/>
          <a:srcRect/>
          <a:stretch>
            <a:fillRect/>
          </a:stretch>
        </p:blipFill>
        <p:spPr bwMode="auto">
          <a:xfrm>
            <a:off x="7305675" y="5876925"/>
            <a:ext cx="619125" cy="792163"/>
          </a:xfrm>
          <a:prstGeom prst="rect">
            <a:avLst/>
          </a:prstGeom>
          <a:noFill/>
          <a:ln w="9525">
            <a:noFill/>
            <a:miter lim="800000"/>
            <a:headEnd/>
            <a:tailEnd/>
          </a:ln>
        </p:spPr>
      </p:pic>
      <p:pic>
        <p:nvPicPr>
          <p:cNvPr id="11" name="Picture 10" descr="C:\Users\Admin\Desktop\chom chom.jpg"/>
          <p:cNvPicPr>
            <a:picLocks noChangeAspect="1" noChangeArrowheads="1"/>
          </p:cNvPicPr>
          <p:nvPr userDrawn="1"/>
        </p:nvPicPr>
        <p:blipFill>
          <a:blip r:embed="rId5"/>
          <a:srcRect/>
          <a:stretch>
            <a:fillRect/>
          </a:stretch>
        </p:blipFill>
        <p:spPr bwMode="auto">
          <a:xfrm>
            <a:off x="6705600" y="5876925"/>
            <a:ext cx="609600" cy="792163"/>
          </a:xfrm>
          <a:prstGeom prst="rect">
            <a:avLst/>
          </a:prstGeom>
          <a:noFill/>
          <a:ln w="9525">
            <a:noFill/>
            <a:miter lim="800000"/>
            <a:headEnd/>
            <a:tailEnd/>
          </a:ln>
        </p:spPr>
      </p:pic>
      <p:pic>
        <p:nvPicPr>
          <p:cNvPr id="12" name="Picture 11" descr="C:\Users\Admin\Desktop\nhan.jpg"/>
          <p:cNvPicPr>
            <a:picLocks noChangeAspect="1" noChangeArrowheads="1"/>
          </p:cNvPicPr>
          <p:nvPr userDrawn="1"/>
        </p:nvPicPr>
        <p:blipFill>
          <a:blip r:embed="rId6"/>
          <a:srcRect/>
          <a:stretch>
            <a:fillRect/>
          </a:stretch>
        </p:blipFill>
        <p:spPr bwMode="auto">
          <a:xfrm>
            <a:off x="6096000" y="5876925"/>
            <a:ext cx="609600" cy="792163"/>
          </a:xfrm>
          <a:prstGeom prst="rect">
            <a:avLst/>
          </a:prstGeom>
          <a:noFill/>
          <a:ln w="9525">
            <a:noFill/>
            <a:miter lim="800000"/>
            <a:headEnd/>
            <a:tailEnd/>
          </a:ln>
        </p:spPr>
      </p:pic>
      <p:pic>
        <p:nvPicPr>
          <p:cNvPr id="13" name="Picture 2" descr="Kết quả hình ảnh cho logo cục bảo vệ thực vật"/>
          <p:cNvPicPr>
            <a:picLocks noChangeAspect="1" noChangeArrowheads="1"/>
          </p:cNvPicPr>
          <p:nvPr userDrawn="1"/>
        </p:nvPicPr>
        <p:blipFill>
          <a:blip r:embed="rId7" cstate="print"/>
          <a:srcRect/>
          <a:stretch>
            <a:fillRect/>
          </a:stretch>
        </p:blipFill>
        <p:spPr bwMode="auto">
          <a:xfrm flipH="1">
            <a:off x="152400" y="5866556"/>
            <a:ext cx="802804" cy="802804"/>
          </a:xfrm>
          <a:prstGeom prst="rect">
            <a:avLst/>
          </a:prstGeom>
          <a:noFill/>
          <a:scene3d>
            <a:camera prst="orthographicFront">
              <a:rot lat="0" lon="10799999" rev="0"/>
            </a:camera>
            <a:lightRig rig="threePt" dir="t"/>
          </a:scene3d>
        </p:spPr>
      </p:pic>
      <p:pic>
        <p:nvPicPr>
          <p:cNvPr id="14" name="Picture 5" descr="C:\Users\Admin\Desktop\gao.jpg"/>
          <p:cNvPicPr>
            <a:picLocks noChangeAspect="1" noChangeArrowheads="1"/>
          </p:cNvPicPr>
          <p:nvPr userDrawn="1"/>
        </p:nvPicPr>
        <p:blipFill>
          <a:blip r:embed="rId8"/>
          <a:srcRect/>
          <a:stretch>
            <a:fillRect/>
          </a:stretch>
        </p:blipFill>
        <p:spPr bwMode="auto">
          <a:xfrm>
            <a:off x="4371975" y="5876925"/>
            <a:ext cx="581025" cy="792163"/>
          </a:xfrm>
          <a:prstGeom prst="rect">
            <a:avLst/>
          </a:prstGeom>
          <a:noFill/>
          <a:ln w="9525">
            <a:noFill/>
            <a:miter lim="800000"/>
            <a:headEnd/>
            <a:tailEnd/>
          </a:ln>
        </p:spPr>
      </p:pic>
      <p:pic>
        <p:nvPicPr>
          <p:cNvPr id="15" name="Picture 6" descr="C:\Users\Admin\Desktop\ca phe.jpg"/>
          <p:cNvPicPr>
            <a:picLocks noChangeAspect="1" noChangeArrowheads="1"/>
          </p:cNvPicPr>
          <p:nvPr userDrawn="1"/>
        </p:nvPicPr>
        <p:blipFill>
          <a:blip r:embed="rId9"/>
          <a:srcRect/>
          <a:stretch>
            <a:fillRect/>
          </a:stretch>
        </p:blipFill>
        <p:spPr bwMode="auto">
          <a:xfrm>
            <a:off x="4953000" y="5872163"/>
            <a:ext cx="590550" cy="796925"/>
          </a:xfrm>
          <a:prstGeom prst="rect">
            <a:avLst/>
          </a:prstGeom>
          <a:noFill/>
          <a:ln w="9525">
            <a:noFill/>
            <a:miter lim="800000"/>
            <a:headEnd/>
            <a:tailEnd/>
          </a:ln>
        </p:spPr>
      </p:pic>
      <p:pic>
        <p:nvPicPr>
          <p:cNvPr id="16" name="Picture 7" descr="C:\Users\Admin\Desktop\tieu.jpg"/>
          <p:cNvPicPr>
            <a:picLocks noChangeAspect="1" noChangeArrowheads="1"/>
          </p:cNvPicPr>
          <p:nvPr userDrawn="1"/>
        </p:nvPicPr>
        <p:blipFill>
          <a:blip r:embed="rId10"/>
          <a:srcRect/>
          <a:stretch>
            <a:fillRect/>
          </a:stretch>
        </p:blipFill>
        <p:spPr bwMode="auto">
          <a:xfrm>
            <a:off x="5543550" y="5876925"/>
            <a:ext cx="552450" cy="792163"/>
          </a:xfrm>
          <a:prstGeom prst="rect">
            <a:avLst/>
          </a:prstGeom>
          <a:noFill/>
          <a:ln w="9525">
            <a:noFill/>
            <a:miter lim="800000"/>
            <a:headEnd/>
            <a:tailEnd/>
          </a:ln>
        </p:spPr>
      </p:pic>
      <p:sp>
        <p:nvSpPr>
          <p:cNvPr id="17" name="TextBox 16"/>
          <p:cNvSpPr txBox="1"/>
          <p:nvPr userDrawn="1"/>
        </p:nvSpPr>
        <p:spPr>
          <a:xfrm>
            <a:off x="762000" y="6092825"/>
            <a:ext cx="3744913" cy="369888"/>
          </a:xfrm>
          <a:prstGeom prst="rect">
            <a:avLst/>
          </a:prstGeom>
          <a:noFill/>
        </p:spPr>
        <p:txBody>
          <a:bodyPr>
            <a:spAutoFit/>
          </a:bodyPr>
          <a:lstStyle/>
          <a:p>
            <a:pPr algn="ctr" eaLnBrk="0" hangingPunct="0">
              <a:defRPr/>
            </a:pPr>
            <a:r>
              <a:rPr lang="en-US" sz="900" b="1" dirty="0">
                <a:solidFill>
                  <a:schemeClr val="bg2">
                    <a:lumMod val="25000"/>
                  </a:schemeClr>
                </a:solidFill>
              </a:rPr>
              <a:t>MINISTRY OF AGRICULTURE AND RURAL DEVELOPMENT</a:t>
            </a:r>
          </a:p>
          <a:p>
            <a:pPr algn="ctr" eaLnBrk="0" hangingPunct="0">
              <a:defRPr/>
            </a:pPr>
            <a:r>
              <a:rPr lang="en-US" sz="900" b="1" dirty="0">
                <a:solidFill>
                  <a:schemeClr val="bg2">
                    <a:lumMod val="25000"/>
                  </a:schemeClr>
                </a:solidFill>
              </a:rPr>
              <a:t>PLANT PROTECTION DEPARTMENT</a:t>
            </a:r>
          </a:p>
        </p:txBody>
      </p:sp>
      <p:sp>
        <p:nvSpPr>
          <p:cNvPr id="18" name="Rectangle 17"/>
          <p:cNvSpPr/>
          <p:nvPr userDrawn="1"/>
        </p:nvSpPr>
        <p:spPr>
          <a:xfrm>
            <a:off x="0" y="115888"/>
            <a:ext cx="9144000" cy="2889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extLst>
      <p:ext uri="{BB962C8B-B14F-4D97-AF65-F5344CB8AC3E}">
        <p14:creationId xmlns:p14="http://schemas.microsoft.com/office/powerpoint/2010/main" val="29772779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51671E18-3E9C-4631-BC23-92A985D4DB7F}" type="datetimeFigureOut">
              <a:rPr lang="en-US" smtClean="0"/>
              <a:pPr>
                <a:defRPr/>
              </a:pPr>
              <a:t>9/4/2019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AF7E10D-E0D0-4B1C-9597-C11E5D816A4E}" type="slidenum">
              <a:rPr lang="en-US" smtClean="0"/>
              <a:pPr>
                <a:defRPr/>
              </a:pPr>
              <a:t>‹#›</a:t>
            </a:fld>
            <a:endParaRPr lang="en-US"/>
          </a:p>
        </p:txBody>
      </p:sp>
    </p:spTree>
    <p:extLst>
      <p:ext uri="{BB962C8B-B14F-4D97-AF65-F5344CB8AC3E}">
        <p14:creationId xmlns:p14="http://schemas.microsoft.com/office/powerpoint/2010/main" val="42330710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932C422E-F4E3-49DD-8C60-8AE0C1CC2D13}" type="datetimeFigureOut">
              <a:rPr lang="en-US" smtClean="0"/>
              <a:pPr>
                <a:defRPr/>
              </a:pPr>
              <a:t>9/4/2019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F63E1FF-0C18-4AFC-8F97-DD8399BC8B08}" type="slidenum">
              <a:rPr lang="en-US" smtClean="0"/>
              <a:pPr>
                <a:defRPr/>
              </a:pPr>
              <a:t>‹#›</a:t>
            </a:fld>
            <a:endParaRPr lang="en-US"/>
          </a:p>
        </p:txBody>
      </p:sp>
    </p:spTree>
    <p:extLst>
      <p:ext uri="{BB962C8B-B14F-4D97-AF65-F5344CB8AC3E}">
        <p14:creationId xmlns:p14="http://schemas.microsoft.com/office/powerpoint/2010/main" val="589627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D474ABB2-8DA8-4F8B-9457-94E870FE8EA9}" type="datetimeFigureOut">
              <a:rPr lang="en-US" smtClean="0"/>
              <a:pPr>
                <a:defRPr/>
              </a:pPr>
              <a:t>9/4/2019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A825EEC-DC69-401A-A688-7EE55B6C4A5F}" type="slidenum">
              <a:rPr lang="en-US" smtClean="0"/>
              <a:pPr>
                <a:defRPr/>
              </a:pPr>
              <a:t>‹#›</a:t>
            </a:fld>
            <a:endParaRPr lang="en-US"/>
          </a:p>
        </p:txBody>
      </p:sp>
    </p:spTree>
    <p:extLst>
      <p:ext uri="{BB962C8B-B14F-4D97-AF65-F5344CB8AC3E}">
        <p14:creationId xmlns:p14="http://schemas.microsoft.com/office/powerpoint/2010/main" val="16821311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9D38A7F-423A-4B94-BBC8-9485823636A5}" type="datetimeFigureOut">
              <a:rPr lang="en-US" smtClean="0"/>
              <a:pPr>
                <a:defRPr/>
              </a:pPr>
              <a:t>9/4/2019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B9BB30E-FACA-4BB1-8C57-EE08222E3001}" type="slidenum">
              <a:rPr lang="en-US" smtClean="0"/>
              <a:pPr>
                <a:defRPr/>
              </a:pPr>
              <a:t>‹#›</a:t>
            </a:fld>
            <a:endParaRPr lang="en-US"/>
          </a:p>
        </p:txBody>
      </p:sp>
    </p:spTree>
    <p:extLst>
      <p:ext uri="{BB962C8B-B14F-4D97-AF65-F5344CB8AC3E}">
        <p14:creationId xmlns:p14="http://schemas.microsoft.com/office/powerpoint/2010/main" val="25669618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BA725CE-D4D5-432B-901F-EA8F1193CC4F}" type="datetimeFigureOut">
              <a:rPr lang="en-US" smtClean="0"/>
              <a:pPr>
                <a:defRPr/>
              </a:pPr>
              <a:t>9/4/2019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98E6422-A376-4622-BF1E-187C384F939B}" type="slidenum">
              <a:rPr lang="en-US" smtClean="0"/>
              <a:pPr>
                <a:defRPr/>
              </a:pPr>
              <a:t>‹#›</a:t>
            </a:fld>
            <a:endParaRPr lang="en-US"/>
          </a:p>
        </p:txBody>
      </p:sp>
    </p:spTree>
    <p:extLst>
      <p:ext uri="{BB962C8B-B14F-4D97-AF65-F5344CB8AC3E}">
        <p14:creationId xmlns:p14="http://schemas.microsoft.com/office/powerpoint/2010/main" val="65660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3B94E1F-6A58-49C1-9A78-BAC96D78D366}" type="datetimeFigureOut">
              <a:rPr lang="en-US" smtClean="0"/>
              <a:pPr>
                <a:defRPr/>
              </a:pPr>
              <a:t>9/4/2019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6C13FD-C631-4FC8-B15B-73E792306B99}" type="slidenum">
              <a:rPr lang="en-US" smtClean="0"/>
              <a:pPr>
                <a:defRPr/>
              </a:pPr>
              <a:t>‹#›</a:t>
            </a:fld>
            <a:endParaRPr lang="en-US"/>
          </a:p>
        </p:txBody>
      </p:sp>
    </p:spTree>
    <p:extLst>
      <p:ext uri="{BB962C8B-B14F-4D97-AF65-F5344CB8AC3E}">
        <p14:creationId xmlns:p14="http://schemas.microsoft.com/office/powerpoint/2010/main" val="11555303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072DB9BF-2D23-403A-BCAD-8C7FB0C0FFFD}" type="datetimeFigureOut">
              <a:rPr lang="en-US" smtClean="0"/>
              <a:pPr>
                <a:defRPr/>
              </a:pPr>
              <a:t>9/4/2019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AE3F3B4-8E2F-4700-8302-6387600B6EEB}" type="slidenum">
              <a:rPr lang="en-US" smtClean="0"/>
              <a:pPr>
                <a:defRPr/>
              </a:pPr>
              <a:t>‹#›</a:t>
            </a:fld>
            <a:endParaRPr lang="en-US"/>
          </a:p>
        </p:txBody>
      </p:sp>
    </p:spTree>
    <p:extLst>
      <p:ext uri="{BB962C8B-B14F-4D97-AF65-F5344CB8AC3E}">
        <p14:creationId xmlns:p14="http://schemas.microsoft.com/office/powerpoint/2010/main" val="2616667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04B9EB2-7A95-4734-9CED-52BF6AF0E316}" type="datetimeFigureOut">
              <a:rPr lang="en-US" smtClean="0"/>
              <a:pPr>
                <a:defRPr/>
              </a:pPr>
              <a:t>9/4/2019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BAEFFB8-FA14-4FB3-80EB-C197D8CA1691}" type="slidenum">
              <a:rPr lang="en-US" smtClean="0"/>
              <a:pPr>
                <a:defRPr/>
              </a:pPr>
              <a:t>‹#›</a:t>
            </a:fld>
            <a:endParaRPr lang="en-US"/>
          </a:p>
        </p:txBody>
      </p:sp>
    </p:spTree>
    <p:extLst>
      <p:ext uri="{BB962C8B-B14F-4D97-AF65-F5344CB8AC3E}">
        <p14:creationId xmlns:p14="http://schemas.microsoft.com/office/powerpoint/2010/main" val="33915770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8E663C5-4474-4BD8-9E0F-0A58BFE48CDD}" type="datetimeFigureOut">
              <a:rPr lang="en-US" smtClean="0"/>
              <a:pPr>
                <a:defRPr/>
              </a:pPr>
              <a:t>9/4/2019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30DF36-D096-4A40-9834-BF5372E0D6EF}" type="slidenum">
              <a:rPr lang="en-US" smtClean="0"/>
              <a:pPr>
                <a:defRPr/>
              </a:pPr>
              <a:t>‹#›</a:t>
            </a:fld>
            <a:endParaRPr lang="en-US"/>
          </a:p>
        </p:txBody>
      </p:sp>
    </p:spTree>
    <p:extLst>
      <p:ext uri="{BB962C8B-B14F-4D97-AF65-F5344CB8AC3E}">
        <p14:creationId xmlns:p14="http://schemas.microsoft.com/office/powerpoint/2010/main" val="27097769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9728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1550" y="1773238"/>
            <a:ext cx="3382963"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6913" y="1773238"/>
            <a:ext cx="338455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00113" y="549275"/>
            <a:ext cx="6999287"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ltLang="en-US" smtClean="0"/>
              <a:t>Heading</a:t>
            </a:r>
          </a:p>
        </p:txBody>
      </p:sp>
      <p:sp>
        <p:nvSpPr>
          <p:cNvPr id="1027" name="Rectangle 3"/>
          <p:cNvSpPr>
            <a:spLocks noGrp="1" noChangeArrowheads="1"/>
          </p:cNvSpPr>
          <p:nvPr>
            <p:ph type="body" idx="1"/>
          </p:nvPr>
        </p:nvSpPr>
        <p:spPr bwMode="auto">
          <a:xfrm>
            <a:off x="971550" y="1773238"/>
            <a:ext cx="6919913" cy="4103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ltLang="en-US" smtClean="0"/>
              <a:t>First Point</a:t>
            </a:r>
          </a:p>
          <a:p>
            <a:pPr lvl="0"/>
            <a:r>
              <a:rPr lang="en-AU" altLang="en-US" smtClean="0"/>
              <a:t>Second point</a:t>
            </a:r>
          </a:p>
          <a:p>
            <a:pPr lvl="1"/>
            <a:r>
              <a:rPr lang="en-AU" altLang="en-US" smtClean="0"/>
              <a:t>Minor point 1</a:t>
            </a:r>
          </a:p>
          <a:p>
            <a:pPr lvl="1"/>
            <a:r>
              <a:rPr lang="en-AU" altLang="en-US" smtClean="0"/>
              <a:t>Minor point 2</a:t>
            </a:r>
          </a:p>
          <a:p>
            <a:pPr lvl="0"/>
            <a:r>
              <a:rPr lang="en-AU" altLang="en-US" smtClean="0"/>
              <a:t>Third point</a:t>
            </a:r>
          </a:p>
          <a:p>
            <a:pPr lvl="0"/>
            <a:r>
              <a:rPr lang="en-AU" altLang="en-US" smtClean="0"/>
              <a:t>Fou</a:t>
            </a:r>
            <a:r>
              <a:rPr lang="en-US" altLang="en-US" smtClean="0"/>
              <a:t>rth point</a:t>
            </a:r>
          </a:p>
          <a:p>
            <a:pPr lvl="0"/>
            <a:r>
              <a:rPr lang="en-US" altLang="en-US" smtClean="0"/>
              <a:t>Five points max per slide</a:t>
            </a:r>
            <a:endParaRPr lang="en-AU" altLang="en-US" smtClean="0"/>
          </a:p>
        </p:txBody>
      </p:sp>
      <p:sp>
        <p:nvSpPr>
          <p:cNvPr id="46085" name="Rectangle 5"/>
          <p:cNvSpPr>
            <a:spLocks noChangeArrowheads="1"/>
          </p:cNvSpPr>
          <p:nvPr/>
        </p:nvSpPr>
        <p:spPr bwMode="auto">
          <a:xfrm>
            <a:off x="3409950" y="3100388"/>
            <a:ext cx="9144000" cy="0"/>
          </a:xfrm>
          <a:prstGeom prst="rect">
            <a:avLst/>
          </a:prstGeom>
          <a:noFill/>
          <a:ln w="9525">
            <a:noFill/>
            <a:miter lim="800000"/>
            <a:headEnd/>
            <a:tailEnd/>
          </a:ln>
          <a:effectLst/>
        </p:spPr>
        <p:txBody>
          <a:bodyPr>
            <a:spAutoFit/>
          </a:bodyPr>
          <a:lstStyle/>
          <a:p>
            <a:pPr eaLnBrk="0" hangingPunct="0">
              <a:defRPr/>
            </a:pPr>
            <a:endParaRPr lang="en-US"/>
          </a:p>
        </p:txBody>
      </p:sp>
      <p:pic>
        <p:nvPicPr>
          <p:cNvPr id="1029" name="Picture 7" descr="Footer"/>
          <p:cNvPicPr>
            <a:picLocks noChangeAspect="1" noChangeArrowheads="1"/>
          </p:cNvPicPr>
          <p:nvPr/>
        </p:nvPicPr>
        <p:blipFill>
          <a:blip r:embed="rId13"/>
          <a:srcRect/>
          <a:stretch>
            <a:fillRect/>
          </a:stretch>
        </p:blipFill>
        <p:spPr bwMode="auto">
          <a:xfrm>
            <a:off x="0" y="0"/>
            <a:ext cx="9144000" cy="188913"/>
          </a:xfrm>
          <a:prstGeom prst="rect">
            <a:avLst/>
          </a:prstGeom>
          <a:noFill/>
          <a:ln w="9525">
            <a:noFill/>
            <a:miter lim="800000"/>
            <a:headEnd/>
            <a:tailEnd/>
          </a:ln>
        </p:spPr>
      </p:pic>
      <p:pic>
        <p:nvPicPr>
          <p:cNvPr id="1030" name="Picture 9" descr="Content-footer"/>
          <p:cNvPicPr>
            <a:picLocks noChangeAspect="1" noChangeArrowheads="1"/>
          </p:cNvPicPr>
          <p:nvPr/>
        </p:nvPicPr>
        <p:blipFill>
          <a:blip r:embed="rId14"/>
          <a:srcRect/>
          <a:stretch>
            <a:fillRect/>
          </a:stretch>
        </p:blipFill>
        <p:spPr bwMode="auto">
          <a:xfrm>
            <a:off x="0" y="6223000"/>
            <a:ext cx="9144000" cy="635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transition/>
  <p:txStyles>
    <p:titleStyle>
      <a:lvl1pPr algn="l" rtl="0" fontAlgn="base">
        <a:spcBef>
          <a:spcPct val="0"/>
        </a:spcBef>
        <a:spcAft>
          <a:spcPct val="0"/>
        </a:spcAft>
        <a:defRPr sz="4000">
          <a:solidFill>
            <a:srgbClr val="E85A1A"/>
          </a:solidFill>
          <a:latin typeface="+mj-lt"/>
          <a:ea typeface="+mj-ea"/>
          <a:cs typeface="+mj-cs"/>
        </a:defRPr>
      </a:lvl1pPr>
      <a:lvl2pPr algn="l" rtl="0" fontAlgn="base">
        <a:spcBef>
          <a:spcPct val="0"/>
        </a:spcBef>
        <a:spcAft>
          <a:spcPct val="0"/>
        </a:spcAft>
        <a:defRPr sz="4000">
          <a:solidFill>
            <a:srgbClr val="E85A1A"/>
          </a:solidFill>
          <a:latin typeface="Verdana" pitchFamily="34" charset="0"/>
        </a:defRPr>
      </a:lvl2pPr>
      <a:lvl3pPr algn="l" rtl="0" fontAlgn="base">
        <a:spcBef>
          <a:spcPct val="0"/>
        </a:spcBef>
        <a:spcAft>
          <a:spcPct val="0"/>
        </a:spcAft>
        <a:defRPr sz="4000">
          <a:solidFill>
            <a:srgbClr val="E85A1A"/>
          </a:solidFill>
          <a:latin typeface="Verdana" pitchFamily="34" charset="0"/>
        </a:defRPr>
      </a:lvl3pPr>
      <a:lvl4pPr algn="l" rtl="0" fontAlgn="base">
        <a:spcBef>
          <a:spcPct val="0"/>
        </a:spcBef>
        <a:spcAft>
          <a:spcPct val="0"/>
        </a:spcAft>
        <a:defRPr sz="4000">
          <a:solidFill>
            <a:srgbClr val="E85A1A"/>
          </a:solidFill>
          <a:latin typeface="Verdana" pitchFamily="34" charset="0"/>
        </a:defRPr>
      </a:lvl4pPr>
      <a:lvl5pPr algn="l" rtl="0" fontAlgn="base">
        <a:spcBef>
          <a:spcPct val="0"/>
        </a:spcBef>
        <a:spcAft>
          <a:spcPct val="0"/>
        </a:spcAft>
        <a:defRPr sz="4000">
          <a:solidFill>
            <a:srgbClr val="E85A1A"/>
          </a:solidFill>
          <a:latin typeface="Verdana" pitchFamily="34" charset="0"/>
        </a:defRPr>
      </a:lvl5pPr>
      <a:lvl6pPr marL="457200" algn="l" rtl="0" eaLnBrk="1" fontAlgn="base" hangingPunct="1">
        <a:spcBef>
          <a:spcPct val="0"/>
        </a:spcBef>
        <a:spcAft>
          <a:spcPct val="0"/>
        </a:spcAft>
        <a:defRPr sz="4000">
          <a:solidFill>
            <a:srgbClr val="E85A1A"/>
          </a:solidFill>
          <a:latin typeface="Verdana" pitchFamily="34" charset="0"/>
        </a:defRPr>
      </a:lvl6pPr>
      <a:lvl7pPr marL="914400" algn="l" rtl="0" eaLnBrk="1" fontAlgn="base" hangingPunct="1">
        <a:spcBef>
          <a:spcPct val="0"/>
        </a:spcBef>
        <a:spcAft>
          <a:spcPct val="0"/>
        </a:spcAft>
        <a:defRPr sz="4000">
          <a:solidFill>
            <a:srgbClr val="E85A1A"/>
          </a:solidFill>
          <a:latin typeface="Verdana" pitchFamily="34" charset="0"/>
        </a:defRPr>
      </a:lvl7pPr>
      <a:lvl8pPr marL="1371600" algn="l" rtl="0" eaLnBrk="1" fontAlgn="base" hangingPunct="1">
        <a:spcBef>
          <a:spcPct val="0"/>
        </a:spcBef>
        <a:spcAft>
          <a:spcPct val="0"/>
        </a:spcAft>
        <a:defRPr sz="4000">
          <a:solidFill>
            <a:srgbClr val="E85A1A"/>
          </a:solidFill>
          <a:latin typeface="Verdana" pitchFamily="34" charset="0"/>
        </a:defRPr>
      </a:lvl8pPr>
      <a:lvl9pPr marL="1828800" algn="l" rtl="0" eaLnBrk="1" fontAlgn="base" hangingPunct="1">
        <a:spcBef>
          <a:spcPct val="0"/>
        </a:spcBef>
        <a:spcAft>
          <a:spcPct val="0"/>
        </a:spcAft>
        <a:defRPr sz="4000">
          <a:solidFill>
            <a:srgbClr val="E85A1A"/>
          </a:solidFill>
          <a:latin typeface="Verdana" pitchFamily="34" charset="0"/>
        </a:defRPr>
      </a:lvl9pPr>
    </p:titleStyle>
    <p:bodyStyle>
      <a:lvl1pPr marL="342900" indent="-342900" algn="l" rtl="0" fontAlgn="base">
        <a:spcBef>
          <a:spcPct val="20000"/>
        </a:spcBef>
        <a:spcAft>
          <a:spcPct val="0"/>
        </a:spcAft>
        <a:buChar char="•"/>
        <a:defRPr sz="2800">
          <a:solidFill>
            <a:srgbClr val="005966"/>
          </a:solidFill>
          <a:latin typeface="+mn-lt"/>
          <a:ea typeface="+mn-ea"/>
          <a:cs typeface="+mn-cs"/>
        </a:defRPr>
      </a:lvl1pPr>
      <a:lvl2pPr marL="742950" indent="-285750" algn="l" rtl="0" fontAlgn="base">
        <a:spcBef>
          <a:spcPct val="20000"/>
        </a:spcBef>
        <a:spcAft>
          <a:spcPct val="0"/>
        </a:spcAft>
        <a:buChar char="–"/>
        <a:defRPr sz="2400">
          <a:solidFill>
            <a:srgbClr val="005966"/>
          </a:solidFill>
          <a:latin typeface="+mn-lt"/>
        </a:defRPr>
      </a:lvl2pPr>
      <a:lvl3pPr marL="1143000" indent="-228600" algn="l" rtl="0" fontAlgn="base">
        <a:spcBef>
          <a:spcPct val="20000"/>
        </a:spcBef>
        <a:spcAft>
          <a:spcPct val="0"/>
        </a:spcAft>
        <a:buChar char="•"/>
        <a:defRPr sz="2800">
          <a:solidFill>
            <a:srgbClr val="001148"/>
          </a:solidFill>
          <a:latin typeface="+mn-lt"/>
        </a:defRPr>
      </a:lvl3pPr>
      <a:lvl4pPr marL="1600200" indent="-228600" algn="l" rtl="0" fontAlgn="base">
        <a:spcBef>
          <a:spcPct val="20000"/>
        </a:spcBef>
        <a:spcAft>
          <a:spcPct val="0"/>
        </a:spcAft>
        <a:buChar char="–"/>
        <a:defRPr sz="2000">
          <a:solidFill>
            <a:schemeClr val="tx1"/>
          </a:solidFill>
          <a:latin typeface="Times" pitchFamily="18" charset="0"/>
        </a:defRPr>
      </a:lvl4pPr>
      <a:lvl5pPr marL="2057400" indent="-228600" algn="l" rtl="0" fontAlgn="base">
        <a:spcBef>
          <a:spcPct val="20000"/>
        </a:spcBef>
        <a:spcAft>
          <a:spcPct val="0"/>
        </a:spcAft>
        <a:buChar char="»"/>
        <a:defRPr sz="2000">
          <a:solidFill>
            <a:schemeClr val="tx1"/>
          </a:solidFill>
          <a:latin typeface="Times" pitchFamily="18" charset="0"/>
        </a:defRPr>
      </a:lvl5pPr>
      <a:lvl6pPr marL="2514600" indent="-228600" algn="l" rtl="0" eaLnBrk="1" fontAlgn="base" hangingPunct="1">
        <a:spcBef>
          <a:spcPct val="20000"/>
        </a:spcBef>
        <a:spcAft>
          <a:spcPct val="0"/>
        </a:spcAft>
        <a:buChar char="»"/>
        <a:defRPr sz="2000">
          <a:solidFill>
            <a:schemeClr val="tx1"/>
          </a:solidFill>
          <a:latin typeface="Times" pitchFamily="18" charset="0"/>
        </a:defRPr>
      </a:lvl6pPr>
      <a:lvl7pPr marL="2971800" indent="-228600" algn="l" rtl="0" eaLnBrk="1" fontAlgn="base" hangingPunct="1">
        <a:spcBef>
          <a:spcPct val="20000"/>
        </a:spcBef>
        <a:spcAft>
          <a:spcPct val="0"/>
        </a:spcAft>
        <a:buChar char="»"/>
        <a:defRPr sz="2000">
          <a:solidFill>
            <a:schemeClr val="tx1"/>
          </a:solidFill>
          <a:latin typeface="Times" pitchFamily="18" charset="0"/>
        </a:defRPr>
      </a:lvl7pPr>
      <a:lvl8pPr marL="3429000" indent="-228600" algn="l" rtl="0" eaLnBrk="1" fontAlgn="base" hangingPunct="1">
        <a:spcBef>
          <a:spcPct val="20000"/>
        </a:spcBef>
        <a:spcAft>
          <a:spcPct val="0"/>
        </a:spcAft>
        <a:buChar char="»"/>
        <a:defRPr sz="2000">
          <a:solidFill>
            <a:schemeClr val="tx1"/>
          </a:solidFill>
          <a:latin typeface="Times" pitchFamily="18" charset="0"/>
        </a:defRPr>
      </a:lvl8pPr>
      <a:lvl9pPr marL="3886200" indent="-228600" algn="l" rtl="0" eaLnBrk="1" fontAlgn="base" hangingPunct="1">
        <a:spcBef>
          <a:spcPct val="20000"/>
        </a:spcBef>
        <a:spcAft>
          <a:spcPct val="0"/>
        </a:spcAft>
        <a:buChar char="»"/>
        <a:defRPr sz="2000">
          <a:solidFill>
            <a:schemeClr val="tx1"/>
          </a:solidFill>
          <a:latin typeface="Times"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900113" y="549275"/>
            <a:ext cx="6999287"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ltLang="en-US" smtClean="0"/>
              <a:t>Heading</a:t>
            </a:r>
          </a:p>
        </p:txBody>
      </p:sp>
      <p:sp>
        <p:nvSpPr>
          <p:cNvPr id="13315" name="Rectangle 3"/>
          <p:cNvSpPr>
            <a:spLocks noGrp="1" noChangeArrowheads="1"/>
          </p:cNvSpPr>
          <p:nvPr>
            <p:ph type="body" idx="1"/>
          </p:nvPr>
        </p:nvSpPr>
        <p:spPr bwMode="auto">
          <a:xfrm>
            <a:off x="971550" y="1773238"/>
            <a:ext cx="6919913" cy="4103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ltLang="en-US" smtClean="0"/>
              <a:t>First Point</a:t>
            </a:r>
          </a:p>
          <a:p>
            <a:pPr lvl="0"/>
            <a:r>
              <a:rPr lang="en-AU" altLang="en-US" smtClean="0"/>
              <a:t>Second point</a:t>
            </a:r>
          </a:p>
          <a:p>
            <a:pPr lvl="1"/>
            <a:r>
              <a:rPr lang="en-AU" altLang="en-US" smtClean="0"/>
              <a:t>Minor point 1</a:t>
            </a:r>
          </a:p>
          <a:p>
            <a:pPr lvl="1"/>
            <a:r>
              <a:rPr lang="en-AU" altLang="en-US" smtClean="0"/>
              <a:t>Minor point 2</a:t>
            </a:r>
          </a:p>
          <a:p>
            <a:pPr lvl="0"/>
            <a:r>
              <a:rPr lang="en-AU" altLang="en-US" smtClean="0"/>
              <a:t>Third point</a:t>
            </a:r>
          </a:p>
          <a:p>
            <a:pPr lvl="0"/>
            <a:r>
              <a:rPr lang="en-AU" altLang="en-US" smtClean="0"/>
              <a:t>Fou</a:t>
            </a:r>
            <a:r>
              <a:rPr lang="en-US" altLang="en-US" smtClean="0"/>
              <a:t>rth point</a:t>
            </a:r>
          </a:p>
          <a:p>
            <a:pPr lvl="0"/>
            <a:r>
              <a:rPr lang="en-US" altLang="en-US" smtClean="0"/>
              <a:t>Five points max per slide</a:t>
            </a:r>
            <a:endParaRPr lang="en-AU" altLang="en-US" smtClean="0"/>
          </a:p>
        </p:txBody>
      </p:sp>
      <p:sp>
        <p:nvSpPr>
          <p:cNvPr id="76804" name="Rectangle 4"/>
          <p:cNvSpPr>
            <a:spLocks noChangeArrowheads="1"/>
          </p:cNvSpPr>
          <p:nvPr/>
        </p:nvSpPr>
        <p:spPr bwMode="auto">
          <a:xfrm>
            <a:off x="3409950" y="3100388"/>
            <a:ext cx="9144000" cy="0"/>
          </a:xfrm>
          <a:prstGeom prst="rect">
            <a:avLst/>
          </a:prstGeom>
          <a:noFill/>
          <a:ln w="9525">
            <a:noFill/>
            <a:miter lim="800000"/>
            <a:headEnd/>
            <a:tailEnd/>
          </a:ln>
          <a:effectLst/>
        </p:spPr>
        <p:txBody>
          <a:bodyPr>
            <a:spAutoFit/>
          </a:bodyPr>
          <a:lstStyle/>
          <a:p>
            <a:pPr eaLnBrk="0" hangingPunct="0">
              <a:defRPr/>
            </a:pPr>
            <a:endParaRPr lang="en-US"/>
          </a:p>
        </p:txBody>
      </p:sp>
      <p:pic>
        <p:nvPicPr>
          <p:cNvPr id="13317" name="Picture 5" descr="Footer"/>
          <p:cNvPicPr>
            <a:picLocks noChangeAspect="1" noChangeArrowheads="1"/>
          </p:cNvPicPr>
          <p:nvPr/>
        </p:nvPicPr>
        <p:blipFill>
          <a:blip r:embed="rId13"/>
          <a:srcRect/>
          <a:stretch>
            <a:fillRect/>
          </a:stretch>
        </p:blipFill>
        <p:spPr bwMode="auto">
          <a:xfrm>
            <a:off x="0" y="0"/>
            <a:ext cx="9144000" cy="188913"/>
          </a:xfrm>
          <a:prstGeom prst="rect">
            <a:avLst/>
          </a:prstGeom>
          <a:noFill/>
          <a:ln w="9525">
            <a:noFill/>
            <a:miter lim="800000"/>
            <a:headEnd/>
            <a:tailEnd/>
          </a:ln>
        </p:spPr>
      </p:pic>
      <p:pic>
        <p:nvPicPr>
          <p:cNvPr id="13318" name="Picture 6" descr="Content-footer"/>
          <p:cNvPicPr>
            <a:picLocks noChangeAspect="1" noChangeArrowheads="1"/>
          </p:cNvPicPr>
          <p:nvPr/>
        </p:nvPicPr>
        <p:blipFill>
          <a:blip r:embed="rId14"/>
          <a:srcRect/>
          <a:stretch>
            <a:fillRect/>
          </a:stretch>
        </p:blipFill>
        <p:spPr bwMode="auto">
          <a:xfrm>
            <a:off x="0" y="6223000"/>
            <a:ext cx="9144000" cy="635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5" r:id="rId1"/>
    <p:sldLayoutId id="2147483703" r:id="rId2"/>
    <p:sldLayoutId id="2147483702" r:id="rId3"/>
    <p:sldLayoutId id="2147483701" r:id="rId4"/>
    <p:sldLayoutId id="2147483700" r:id="rId5"/>
    <p:sldLayoutId id="2147483699" r:id="rId6"/>
    <p:sldLayoutId id="2147483698" r:id="rId7"/>
    <p:sldLayoutId id="2147483697" r:id="rId8"/>
    <p:sldLayoutId id="2147483696" r:id="rId9"/>
    <p:sldLayoutId id="2147483695" r:id="rId10"/>
    <p:sldLayoutId id="2147483694" r:id="rId11"/>
  </p:sldLayoutIdLst>
  <p:transition/>
  <p:txStyles>
    <p:titleStyle>
      <a:lvl1pPr algn="l" rtl="0" eaLnBrk="0" fontAlgn="base" hangingPunct="0">
        <a:spcBef>
          <a:spcPct val="0"/>
        </a:spcBef>
        <a:spcAft>
          <a:spcPct val="0"/>
        </a:spcAft>
        <a:defRPr sz="4000">
          <a:solidFill>
            <a:srgbClr val="E85A1A"/>
          </a:solidFill>
          <a:latin typeface="+mj-lt"/>
          <a:ea typeface="+mj-ea"/>
          <a:cs typeface="+mj-cs"/>
        </a:defRPr>
      </a:lvl1pPr>
      <a:lvl2pPr algn="l" rtl="0" eaLnBrk="0" fontAlgn="base" hangingPunct="0">
        <a:spcBef>
          <a:spcPct val="0"/>
        </a:spcBef>
        <a:spcAft>
          <a:spcPct val="0"/>
        </a:spcAft>
        <a:defRPr sz="4000">
          <a:solidFill>
            <a:srgbClr val="E85A1A"/>
          </a:solidFill>
          <a:latin typeface="Verdana" pitchFamily="34" charset="0"/>
        </a:defRPr>
      </a:lvl2pPr>
      <a:lvl3pPr algn="l" rtl="0" eaLnBrk="0" fontAlgn="base" hangingPunct="0">
        <a:spcBef>
          <a:spcPct val="0"/>
        </a:spcBef>
        <a:spcAft>
          <a:spcPct val="0"/>
        </a:spcAft>
        <a:defRPr sz="4000">
          <a:solidFill>
            <a:srgbClr val="E85A1A"/>
          </a:solidFill>
          <a:latin typeface="Verdana" pitchFamily="34" charset="0"/>
        </a:defRPr>
      </a:lvl3pPr>
      <a:lvl4pPr algn="l" rtl="0" eaLnBrk="0" fontAlgn="base" hangingPunct="0">
        <a:spcBef>
          <a:spcPct val="0"/>
        </a:spcBef>
        <a:spcAft>
          <a:spcPct val="0"/>
        </a:spcAft>
        <a:defRPr sz="4000">
          <a:solidFill>
            <a:srgbClr val="E85A1A"/>
          </a:solidFill>
          <a:latin typeface="Verdana" pitchFamily="34" charset="0"/>
        </a:defRPr>
      </a:lvl4pPr>
      <a:lvl5pPr algn="l" rtl="0" eaLnBrk="0" fontAlgn="base" hangingPunct="0">
        <a:spcBef>
          <a:spcPct val="0"/>
        </a:spcBef>
        <a:spcAft>
          <a:spcPct val="0"/>
        </a:spcAft>
        <a:defRPr sz="4000">
          <a:solidFill>
            <a:srgbClr val="E85A1A"/>
          </a:solidFill>
          <a:latin typeface="Verdana" pitchFamily="34" charset="0"/>
        </a:defRPr>
      </a:lvl5pPr>
      <a:lvl6pPr marL="457200" algn="l" rtl="0" fontAlgn="base">
        <a:spcBef>
          <a:spcPct val="0"/>
        </a:spcBef>
        <a:spcAft>
          <a:spcPct val="0"/>
        </a:spcAft>
        <a:defRPr sz="4000">
          <a:solidFill>
            <a:srgbClr val="E85A1A"/>
          </a:solidFill>
          <a:latin typeface="Verdana" pitchFamily="34" charset="0"/>
        </a:defRPr>
      </a:lvl6pPr>
      <a:lvl7pPr marL="914400" algn="l" rtl="0" fontAlgn="base">
        <a:spcBef>
          <a:spcPct val="0"/>
        </a:spcBef>
        <a:spcAft>
          <a:spcPct val="0"/>
        </a:spcAft>
        <a:defRPr sz="4000">
          <a:solidFill>
            <a:srgbClr val="E85A1A"/>
          </a:solidFill>
          <a:latin typeface="Verdana" pitchFamily="34" charset="0"/>
        </a:defRPr>
      </a:lvl7pPr>
      <a:lvl8pPr marL="1371600" algn="l" rtl="0" fontAlgn="base">
        <a:spcBef>
          <a:spcPct val="0"/>
        </a:spcBef>
        <a:spcAft>
          <a:spcPct val="0"/>
        </a:spcAft>
        <a:defRPr sz="4000">
          <a:solidFill>
            <a:srgbClr val="E85A1A"/>
          </a:solidFill>
          <a:latin typeface="Verdana" pitchFamily="34" charset="0"/>
        </a:defRPr>
      </a:lvl8pPr>
      <a:lvl9pPr marL="1828800" algn="l" rtl="0" fontAlgn="base">
        <a:spcBef>
          <a:spcPct val="0"/>
        </a:spcBef>
        <a:spcAft>
          <a:spcPct val="0"/>
        </a:spcAft>
        <a:defRPr sz="4000">
          <a:solidFill>
            <a:srgbClr val="E85A1A"/>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rgbClr val="0059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5966"/>
          </a:solidFill>
          <a:latin typeface="+mn-lt"/>
        </a:defRPr>
      </a:lvl2pPr>
      <a:lvl3pPr marL="1143000" indent="-228600" algn="l" rtl="0" eaLnBrk="0" fontAlgn="base" hangingPunct="0">
        <a:spcBef>
          <a:spcPct val="20000"/>
        </a:spcBef>
        <a:spcAft>
          <a:spcPct val="0"/>
        </a:spcAft>
        <a:buChar char="•"/>
        <a:defRPr sz="2800">
          <a:solidFill>
            <a:srgbClr val="001148"/>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pitchFamily="18" charset="0"/>
        </a:defRPr>
      </a:lvl4pPr>
      <a:lvl5pPr marL="2057400" indent="-228600" algn="l" rtl="0" eaLnBrk="0" fontAlgn="base" hangingPunct="0">
        <a:spcBef>
          <a:spcPct val="20000"/>
        </a:spcBef>
        <a:spcAft>
          <a:spcPct val="0"/>
        </a:spcAft>
        <a:buChar char="»"/>
        <a:defRPr sz="2000">
          <a:solidFill>
            <a:schemeClr val="tx1"/>
          </a:solidFill>
          <a:latin typeface="Times" pitchFamily="18" charset="0"/>
        </a:defRPr>
      </a:lvl5pPr>
      <a:lvl6pPr marL="2514600" indent="-228600" algn="l" rtl="0" fontAlgn="base">
        <a:spcBef>
          <a:spcPct val="20000"/>
        </a:spcBef>
        <a:spcAft>
          <a:spcPct val="0"/>
        </a:spcAft>
        <a:buChar char="»"/>
        <a:defRPr sz="2000">
          <a:solidFill>
            <a:schemeClr val="tx1"/>
          </a:solidFill>
          <a:latin typeface="Times" pitchFamily="18" charset="0"/>
        </a:defRPr>
      </a:lvl6pPr>
      <a:lvl7pPr marL="2971800" indent="-228600" algn="l" rtl="0" fontAlgn="base">
        <a:spcBef>
          <a:spcPct val="20000"/>
        </a:spcBef>
        <a:spcAft>
          <a:spcPct val="0"/>
        </a:spcAft>
        <a:buChar char="»"/>
        <a:defRPr sz="2000">
          <a:solidFill>
            <a:schemeClr val="tx1"/>
          </a:solidFill>
          <a:latin typeface="Times" pitchFamily="18" charset="0"/>
        </a:defRPr>
      </a:lvl7pPr>
      <a:lvl8pPr marL="3429000" indent="-228600" algn="l" rtl="0" fontAlgn="base">
        <a:spcBef>
          <a:spcPct val="20000"/>
        </a:spcBef>
        <a:spcAft>
          <a:spcPct val="0"/>
        </a:spcAft>
        <a:buChar char="»"/>
        <a:defRPr sz="2000">
          <a:solidFill>
            <a:schemeClr val="tx1"/>
          </a:solidFill>
          <a:latin typeface="Times" pitchFamily="18" charset="0"/>
        </a:defRPr>
      </a:lvl8pPr>
      <a:lvl9pPr marL="3886200" indent="-228600" algn="l" rtl="0" fontAlgn="base">
        <a:spcBef>
          <a:spcPct val="20000"/>
        </a:spcBef>
        <a:spcAft>
          <a:spcPct val="0"/>
        </a:spcAft>
        <a:buChar char="»"/>
        <a:defRPr sz="2000">
          <a:solidFill>
            <a:schemeClr val="tx1"/>
          </a:solidFill>
          <a:latin typeface="Times"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504150-A500-4AD1-AC26-29CB46F186E6}" type="datetimeFigureOut">
              <a:rPr lang="en-US" smtClean="0"/>
              <a:t>9/4/2019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376B54-5A62-4436-BD18-B58394A4627B}" type="slidenum">
              <a:rPr lang="en-US" smtClean="0"/>
              <a:t>‹#›</a:t>
            </a:fld>
            <a:endParaRPr lang="en-US"/>
          </a:p>
        </p:txBody>
      </p:sp>
    </p:spTree>
    <p:extLst>
      <p:ext uri="{BB962C8B-B14F-4D97-AF65-F5344CB8AC3E}">
        <p14:creationId xmlns:p14="http://schemas.microsoft.com/office/powerpoint/2010/main" val="40470725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hyperlink" Target="https://drive.google.com/file/d/16Co99D4iFH5mf7Jr1KwzIRLDly5hr1en/view?usp=sharing"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hyperlink" Target="http://www.npc.gov.cn/englishnpc/Law/2008-01/02/content_1387986.htm" TargetMode="External"/><Relationship Id="rId7" Type="http://schemas.openxmlformats.org/officeDocument/2006/relationships/hyperlink" Target="http://english.customs.gov.cn/" TargetMode="External"/><Relationship Id="rId2" Type="http://schemas.openxmlformats.org/officeDocument/2006/relationships/hyperlink" Target="http://www.npc.gov.cn/englishnpc/Law/2011-02/15/content_1620635.htm" TargetMode="External"/><Relationship Id="rId1" Type="http://schemas.openxmlformats.org/officeDocument/2006/relationships/slideLayout" Target="../slideLayouts/slideLayout24.xml"/><Relationship Id="rId6" Type="http://schemas.openxmlformats.org/officeDocument/2006/relationships/hyperlink" Target="http://www.ppd.gov.vn/" TargetMode="External"/><Relationship Id="rId5" Type="http://schemas.openxmlformats.org/officeDocument/2006/relationships/hyperlink" Target="http://english.agri.gov.cn/governmentaffairs/lr/ie/201305/t20130509_19615.htm" TargetMode="External"/><Relationship Id="rId4" Type="http://schemas.openxmlformats.org/officeDocument/2006/relationships/hyperlink" Target="http://www.npc.gov.cn/englishnpc/Law/2009-02/20/content_1471591.ht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8840"/>
            <a:ext cx="9144000" cy="2301428"/>
          </a:xfrm>
        </p:spPr>
        <p:txBody>
          <a:bodyPr rtlCol="0">
            <a:normAutofit/>
          </a:bodyPr>
          <a:lstStyle/>
          <a:p>
            <a:pPr algn="ctr" fontAlgn="auto">
              <a:spcAft>
                <a:spcPts val="0"/>
              </a:spcAft>
              <a:defRPr/>
            </a:pPr>
            <a:r>
              <a:rPr lang="en-US" sz="2800" b="1" dirty="0" smtClean="0">
                <a:solidFill>
                  <a:srgbClr val="0000FF"/>
                </a:solidFill>
                <a:latin typeface="Times New Roman" panose="02020603050405020304" pitchFamily="18" charset="0"/>
                <a:cs typeface="Times New Roman" panose="02020603050405020304" pitchFamily="18" charset="0"/>
              </a:rPr>
              <a:t>VĂN PHÒNG SPS VIỆT NAM</a:t>
            </a:r>
            <a:br>
              <a:rPr lang="en-US" sz="2800" b="1" dirty="0" smtClean="0">
                <a:solidFill>
                  <a:srgbClr val="0000FF"/>
                </a:solidFill>
                <a:latin typeface="Times New Roman" panose="02020603050405020304" pitchFamily="18" charset="0"/>
                <a:cs typeface="Times New Roman" panose="02020603050405020304" pitchFamily="18" charset="0"/>
              </a:rPr>
            </a:br>
            <a:r>
              <a:rPr lang="en-US" sz="2000" b="1" dirty="0" smtClean="0">
                <a:solidFill>
                  <a:srgbClr val="0000FF"/>
                </a:solidFill>
              </a:rPr>
              <a:t/>
            </a:r>
            <a:br>
              <a:rPr lang="en-US" sz="2000" b="1" dirty="0" smtClean="0">
                <a:solidFill>
                  <a:srgbClr val="0000FF"/>
                </a:solidFill>
              </a:rPr>
            </a:br>
            <a:r>
              <a:rPr lang="en-US" sz="2000" b="1" dirty="0">
                <a:solidFill>
                  <a:srgbClr val="0000FF"/>
                </a:solidFill>
              </a:rPr>
              <a:t/>
            </a:r>
            <a:br>
              <a:rPr lang="en-US" sz="2000" b="1" dirty="0">
                <a:solidFill>
                  <a:srgbClr val="0000FF"/>
                </a:solidFill>
              </a:rPr>
            </a:br>
            <a:r>
              <a:rPr lang="en-IN" sz="4000" b="1" dirty="0" err="1" smtClean="0">
                <a:solidFill>
                  <a:srgbClr val="0000FF"/>
                </a:solidFill>
                <a:latin typeface="Times New Roman" panose="02020603050405020304" pitchFamily="18" charset="0"/>
                <a:cs typeface="Times New Roman" panose="02020603050405020304" pitchFamily="18" charset="0"/>
              </a:rPr>
              <a:t>Quy</a:t>
            </a:r>
            <a:r>
              <a:rPr lang="en-IN" sz="4000" b="1" dirty="0" smtClean="0">
                <a:solidFill>
                  <a:srgbClr val="0000FF"/>
                </a:solidFill>
                <a:latin typeface="Times New Roman" panose="02020603050405020304" pitchFamily="18" charset="0"/>
                <a:cs typeface="Times New Roman" panose="02020603050405020304" pitchFamily="18" charset="0"/>
              </a:rPr>
              <a:t> </a:t>
            </a:r>
            <a:r>
              <a:rPr lang="en-IN" sz="4000" b="1" dirty="0" err="1">
                <a:solidFill>
                  <a:srgbClr val="0000FF"/>
                </a:solidFill>
                <a:latin typeface="Times New Roman" panose="02020603050405020304" pitchFamily="18" charset="0"/>
                <a:cs typeface="Times New Roman" panose="02020603050405020304" pitchFamily="18" charset="0"/>
              </a:rPr>
              <a:t>định</a:t>
            </a:r>
            <a:r>
              <a:rPr lang="en-IN" sz="4000" b="1" dirty="0">
                <a:solidFill>
                  <a:srgbClr val="0000FF"/>
                </a:solidFill>
                <a:latin typeface="Times New Roman" panose="02020603050405020304" pitchFamily="18" charset="0"/>
                <a:cs typeface="Times New Roman" panose="02020603050405020304" pitchFamily="18" charset="0"/>
              </a:rPr>
              <a:t> </a:t>
            </a:r>
            <a:r>
              <a:rPr lang="en-IN" sz="4000" b="1" dirty="0" err="1" smtClean="0">
                <a:solidFill>
                  <a:srgbClr val="0000FF"/>
                </a:solidFill>
                <a:latin typeface="Times New Roman" panose="02020603050405020304" pitchFamily="18" charset="0"/>
                <a:cs typeface="Times New Roman" panose="02020603050405020304" pitchFamily="18" charset="0"/>
              </a:rPr>
              <a:t>về</a:t>
            </a:r>
            <a:r>
              <a:rPr lang="en-IN" sz="4000" b="1" dirty="0" smtClean="0">
                <a:solidFill>
                  <a:srgbClr val="0000FF"/>
                </a:solidFill>
                <a:latin typeface="Times New Roman" panose="02020603050405020304" pitchFamily="18" charset="0"/>
                <a:cs typeface="Times New Roman" panose="02020603050405020304" pitchFamily="18" charset="0"/>
              </a:rPr>
              <a:t> KDTV </a:t>
            </a:r>
            <a:r>
              <a:rPr lang="en-IN" sz="4000" b="1" dirty="0" err="1" smtClean="0">
                <a:solidFill>
                  <a:srgbClr val="0000FF"/>
                </a:solidFill>
                <a:latin typeface="Times New Roman" panose="02020603050405020304" pitchFamily="18" charset="0"/>
                <a:cs typeface="Times New Roman" panose="02020603050405020304" pitchFamily="18" charset="0"/>
              </a:rPr>
              <a:t>của</a:t>
            </a:r>
            <a:r>
              <a:rPr lang="en-IN" sz="4000" b="1" dirty="0" smtClean="0">
                <a:solidFill>
                  <a:srgbClr val="0000FF"/>
                </a:solidFill>
                <a:latin typeface="Times New Roman" panose="02020603050405020304" pitchFamily="18" charset="0"/>
                <a:cs typeface="Times New Roman" panose="02020603050405020304" pitchFamily="18" charset="0"/>
              </a:rPr>
              <a:t> </a:t>
            </a:r>
            <a:r>
              <a:rPr lang="en-IN" sz="4000" b="1" dirty="0" err="1" smtClean="0">
                <a:solidFill>
                  <a:srgbClr val="0000FF"/>
                </a:solidFill>
                <a:latin typeface="Times New Roman" panose="02020603050405020304" pitchFamily="18" charset="0"/>
                <a:cs typeface="Times New Roman" panose="02020603050405020304" pitchFamily="18" charset="0"/>
              </a:rPr>
              <a:t>Trung</a:t>
            </a:r>
            <a:r>
              <a:rPr lang="en-IN" sz="4000" b="1" dirty="0" smtClean="0">
                <a:solidFill>
                  <a:srgbClr val="0000FF"/>
                </a:solidFill>
                <a:latin typeface="Times New Roman" panose="02020603050405020304" pitchFamily="18" charset="0"/>
                <a:cs typeface="Times New Roman" panose="02020603050405020304" pitchFamily="18" charset="0"/>
              </a:rPr>
              <a:t> </a:t>
            </a:r>
            <a:r>
              <a:rPr lang="en-IN" sz="4000" b="1" dirty="0" err="1" smtClean="0">
                <a:solidFill>
                  <a:srgbClr val="0000FF"/>
                </a:solidFill>
                <a:latin typeface="Times New Roman" panose="02020603050405020304" pitchFamily="18" charset="0"/>
                <a:cs typeface="Times New Roman" panose="02020603050405020304" pitchFamily="18" charset="0"/>
              </a:rPr>
              <a:t>Quốc</a:t>
            </a:r>
            <a:r>
              <a:rPr lang="en-US" sz="4000" b="1" dirty="0" smtClean="0">
                <a:solidFill>
                  <a:srgbClr val="0000FF"/>
                </a:solidFill>
                <a:latin typeface="Times New Roman" panose="02020603050405020304" pitchFamily="18" charset="0"/>
                <a:cs typeface="Times New Roman" panose="02020603050405020304" pitchFamily="18" charset="0"/>
              </a:rPr>
              <a:t> </a:t>
            </a:r>
            <a:br>
              <a:rPr lang="en-US" sz="4000" b="1" dirty="0" smtClean="0">
                <a:solidFill>
                  <a:srgbClr val="0000FF"/>
                </a:solidFill>
                <a:latin typeface="Times New Roman" panose="02020603050405020304" pitchFamily="18" charset="0"/>
                <a:cs typeface="Times New Roman" panose="02020603050405020304" pitchFamily="18" charset="0"/>
              </a:rPr>
            </a:br>
            <a:r>
              <a:rPr lang="en-US" sz="4000" b="1" dirty="0" err="1" smtClean="0">
                <a:solidFill>
                  <a:srgbClr val="0000FF"/>
                </a:solidFill>
                <a:latin typeface="Times New Roman" panose="02020603050405020304" pitchFamily="18" charset="0"/>
                <a:cs typeface="Times New Roman" panose="02020603050405020304" pitchFamily="18" charset="0"/>
              </a:rPr>
              <a:t>đối</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với</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Nông</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sản</a:t>
            </a:r>
            <a:r>
              <a:rPr lang="en-US" sz="4000" b="1" dirty="0" smtClean="0">
                <a:solidFill>
                  <a:srgbClr val="0000FF"/>
                </a:solidFill>
                <a:latin typeface="Times New Roman" panose="02020603050405020304" pitchFamily="18" charset="0"/>
                <a:cs typeface="Times New Roman" panose="02020603050405020304" pitchFamily="18" charset="0"/>
              </a:rPr>
              <a:t> </a:t>
            </a:r>
            <a:r>
              <a:rPr lang="en-US" sz="4000" b="1" dirty="0" err="1" smtClean="0">
                <a:solidFill>
                  <a:srgbClr val="0000FF"/>
                </a:solidFill>
                <a:latin typeface="Times New Roman" panose="02020603050405020304" pitchFamily="18" charset="0"/>
                <a:cs typeface="Times New Roman" panose="02020603050405020304" pitchFamily="18" charset="0"/>
              </a:rPr>
              <a:t>Việt</a:t>
            </a:r>
            <a:endParaRPr lang="en-US" sz="2000" b="1" dirty="0">
              <a:solidFill>
                <a:srgbClr val="0000FF"/>
              </a:solidFill>
              <a:latin typeface="Times New Roman" panose="02020603050405020304" pitchFamily="18" charset="0"/>
              <a:cs typeface="Times New Roman" panose="02020603050405020304" pitchFamily="18" charset="0"/>
            </a:endParaRPr>
          </a:p>
        </p:txBody>
      </p:sp>
      <p:pic>
        <p:nvPicPr>
          <p:cNvPr id="135172" name="Picture 4" descr="Kết quả hình ảnh cho GẠO XUẤT KHẨU"/>
          <p:cNvPicPr>
            <a:picLocks noChangeAspect="1" noChangeArrowheads="1"/>
          </p:cNvPicPr>
          <p:nvPr/>
        </p:nvPicPr>
        <p:blipFill>
          <a:blip r:embed="rId2" cstate="print"/>
          <a:srcRect/>
          <a:stretch>
            <a:fillRect/>
          </a:stretch>
        </p:blipFill>
        <p:spPr bwMode="auto">
          <a:xfrm>
            <a:off x="168275" y="573037"/>
            <a:ext cx="2466975" cy="1847851"/>
          </a:xfrm>
          <a:prstGeom prst="rect">
            <a:avLst/>
          </a:prstGeom>
          <a:noFill/>
          <a:scene3d>
            <a:camera prst="orthographicFront">
              <a:rot lat="5400000" lon="5400000" rev="0"/>
            </a:camera>
            <a:lightRig rig="threePt" dir="t"/>
          </a:scene3d>
        </p:spPr>
      </p:pic>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65947" y="358019"/>
            <a:ext cx="1612106" cy="1486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3377503938"/>
              </p:ext>
            </p:extLst>
          </p:nvPr>
        </p:nvGraphicFramePr>
        <p:xfrm>
          <a:off x="5292079" y="5085184"/>
          <a:ext cx="3415835" cy="620888"/>
        </p:xfrm>
        <a:graphic>
          <a:graphicData uri="http://schemas.openxmlformats.org/drawingml/2006/table">
            <a:tbl>
              <a:tblPr firstRow="1" bandRow="1">
                <a:tableStyleId>{5C22544A-7EE6-4342-B048-85BDC9FD1C3A}</a:tableStyleId>
              </a:tblPr>
              <a:tblGrid>
                <a:gridCol w="3415835">
                  <a:extLst>
                    <a:ext uri="{9D8B030D-6E8A-4147-A177-3AD203B41FA5}">
                      <a16:colId xmlns="" xmlns:a16="http://schemas.microsoft.com/office/drawing/2014/main" val="627226944"/>
                    </a:ext>
                  </a:extLst>
                </a:gridCol>
              </a:tblGrid>
              <a:tr h="620888">
                <a:tc>
                  <a:txBody>
                    <a:bodyPr/>
                    <a:lstStyle/>
                    <a:p>
                      <a:r>
                        <a:rPr lang="en-US" sz="1500" dirty="0" err="1" smtClean="0">
                          <a:solidFill>
                            <a:schemeClr val="tx1"/>
                          </a:solidFill>
                          <a:latin typeface="Times New Roman" panose="02020603050405020304" pitchFamily="18" charset="0"/>
                          <a:cs typeface="Times New Roman" panose="02020603050405020304" pitchFamily="18" charset="0"/>
                        </a:rPr>
                        <a:t>Trình</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bày</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ThS</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Vũ</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Thị</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Hải</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Yến</a:t>
                      </a:r>
                      <a:endParaRPr lang="en-US" sz="1500" baseline="0" dirty="0" smtClean="0">
                        <a:solidFill>
                          <a:schemeClr val="tx1"/>
                        </a:solidFill>
                        <a:latin typeface="Times New Roman" panose="02020603050405020304" pitchFamily="18" charset="0"/>
                        <a:cs typeface="Times New Roman" panose="02020603050405020304" pitchFamily="18" charset="0"/>
                      </a:endParaRPr>
                    </a:p>
                    <a:p>
                      <a:r>
                        <a:rPr lang="en-US" sz="1500" baseline="0" dirty="0" err="1" smtClean="0">
                          <a:solidFill>
                            <a:schemeClr val="tx1"/>
                          </a:solidFill>
                          <a:latin typeface="Times New Roman" panose="02020603050405020304" pitchFamily="18" charset="0"/>
                          <a:cs typeface="Times New Roman" panose="02020603050405020304" pitchFamily="18" charset="0"/>
                        </a:rPr>
                        <a:t>Văn</a:t>
                      </a:r>
                      <a:r>
                        <a:rPr lang="en-US" sz="1500" baseline="0" dirty="0" smtClean="0">
                          <a:solidFill>
                            <a:schemeClr val="tx1"/>
                          </a:solidFill>
                          <a:latin typeface="Times New Roman" panose="02020603050405020304" pitchFamily="18" charset="0"/>
                          <a:cs typeface="Times New Roman" panose="02020603050405020304" pitchFamily="18" charset="0"/>
                        </a:rPr>
                        <a:t> </a:t>
                      </a:r>
                      <a:r>
                        <a:rPr lang="en-US" sz="1500" baseline="0" dirty="0" err="1" smtClean="0">
                          <a:solidFill>
                            <a:schemeClr val="tx1"/>
                          </a:solidFill>
                          <a:latin typeface="Times New Roman" panose="02020603050405020304" pitchFamily="18" charset="0"/>
                          <a:cs typeface="Times New Roman" panose="02020603050405020304" pitchFamily="18" charset="0"/>
                        </a:rPr>
                        <a:t>phòng</a:t>
                      </a:r>
                      <a:r>
                        <a:rPr lang="en-US" sz="1500" baseline="0" dirty="0" smtClean="0">
                          <a:solidFill>
                            <a:schemeClr val="tx1"/>
                          </a:solidFill>
                          <a:latin typeface="Times New Roman" panose="02020603050405020304" pitchFamily="18" charset="0"/>
                          <a:cs typeface="Times New Roman" panose="02020603050405020304" pitchFamily="18" charset="0"/>
                        </a:rPr>
                        <a:t> SPS </a:t>
                      </a:r>
                      <a:r>
                        <a:rPr lang="en-US" sz="1500" baseline="0" dirty="0" err="1" smtClean="0">
                          <a:solidFill>
                            <a:schemeClr val="tx1"/>
                          </a:solidFill>
                          <a:latin typeface="Times New Roman" panose="02020603050405020304" pitchFamily="18" charset="0"/>
                          <a:cs typeface="Times New Roman" panose="02020603050405020304" pitchFamily="18" charset="0"/>
                        </a:rPr>
                        <a:t>Việt</a:t>
                      </a:r>
                      <a:r>
                        <a:rPr lang="en-US" sz="1500" baseline="0" dirty="0" smtClean="0">
                          <a:solidFill>
                            <a:schemeClr val="tx1"/>
                          </a:solidFill>
                          <a:latin typeface="Times New Roman" panose="02020603050405020304" pitchFamily="18" charset="0"/>
                          <a:cs typeface="Times New Roman" panose="02020603050405020304" pitchFamily="18" charset="0"/>
                        </a:rPr>
                        <a:t> Nam</a:t>
                      </a:r>
                      <a:endParaRPr lang="en-US" sz="1500" dirty="0">
                        <a:solidFill>
                          <a:schemeClr val="tx1"/>
                        </a:solidFill>
                        <a:latin typeface="Times New Roman" panose="02020603050405020304" pitchFamily="18" charset="0"/>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361762889"/>
                  </a:ext>
                </a:extLst>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304800" y="2584450"/>
            <a:ext cx="2133600" cy="646113"/>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eaLnBrk="0" hangingPunct="0">
              <a:defRPr/>
            </a:pPr>
            <a:r>
              <a:rPr lang="en-US" sz="1800" dirty="0">
                <a:solidFill>
                  <a:schemeClr val="tx1"/>
                </a:solidFill>
                <a:latin typeface="Times New Roman" panose="02020603050405020304" pitchFamily="18" charset="0"/>
                <a:cs typeface="Times New Roman" panose="02020603050405020304" pitchFamily="18" charset="0"/>
              </a:rPr>
              <a:t>Hàng hóa trong thương mại quốc tế</a:t>
            </a:r>
          </a:p>
        </p:txBody>
      </p:sp>
      <p:sp>
        <p:nvSpPr>
          <p:cNvPr id="9" name="TextBox 8"/>
          <p:cNvSpPr txBox="1"/>
          <p:nvPr/>
        </p:nvSpPr>
        <p:spPr>
          <a:xfrm>
            <a:off x="2209800" y="3727450"/>
            <a:ext cx="1219200" cy="646113"/>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eaLnBrk="0" hangingPunct="0">
              <a:defRPr/>
            </a:pPr>
            <a:r>
              <a:rPr lang="en-US" sz="1800" dirty="0" err="1">
                <a:solidFill>
                  <a:schemeClr val="tx1"/>
                </a:solidFill>
                <a:latin typeface="Times New Roman" panose="02020603050405020304" pitchFamily="18" charset="0"/>
                <a:cs typeface="Times New Roman" panose="02020603050405020304" pitchFamily="18" charset="0"/>
              </a:rPr>
              <a:t>Nguy</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cơ</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cao</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2209800" y="1125538"/>
            <a:ext cx="1484313" cy="706437"/>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lgn="ctr" eaLnBrk="0" hangingPunct="0">
              <a:defRPr/>
            </a:pPr>
            <a:r>
              <a:rPr lang="en-US" sz="2000" dirty="0" err="1">
                <a:solidFill>
                  <a:schemeClr val="tx1"/>
                </a:solidFill>
                <a:latin typeface="Times New Roman" panose="02020603050405020304" pitchFamily="18" charset="0"/>
                <a:cs typeface="Times New Roman" panose="02020603050405020304" pitchFamily="18" charset="0"/>
              </a:rPr>
              <a:t>Nguy</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cơ</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thấp</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3694113" y="2173288"/>
            <a:ext cx="2133600" cy="831850"/>
          </a:xfrm>
          <a:prstGeom prst="rect">
            <a:avLst/>
          </a:prstGeom>
          <a:solidFill>
            <a:srgbClr val="FFFF00"/>
          </a:solidFill>
        </p:spPr>
        <p:style>
          <a:lnRef idx="3">
            <a:schemeClr val="lt1"/>
          </a:lnRef>
          <a:fillRef idx="1">
            <a:schemeClr val="accent5"/>
          </a:fillRef>
          <a:effectRef idx="1">
            <a:schemeClr val="accent5"/>
          </a:effectRef>
          <a:fontRef idx="minor">
            <a:schemeClr val="lt1"/>
          </a:fontRef>
        </p:style>
        <p:txBody>
          <a:bodyPr>
            <a:spAutoFit/>
          </a:bodyPr>
          <a:lstStyle/>
          <a:p>
            <a:pPr algn="ctr" eaLnBrk="0" hangingPunct="0">
              <a:defRPr/>
            </a:pPr>
            <a:r>
              <a:rPr lang="en-US" sz="1600" dirty="0">
                <a:solidFill>
                  <a:schemeClr val="tx1"/>
                </a:solidFill>
                <a:latin typeface="Times New Roman" panose="02020603050405020304" pitchFamily="18" charset="0"/>
                <a:cs typeface="Times New Roman" panose="02020603050405020304" pitchFamily="18" charset="0"/>
              </a:rPr>
              <a:t>Có biện pháp quản lý nguy cơ KDTV (biện pháp </a:t>
            </a:r>
            <a:r>
              <a:rPr lang="en-US" sz="1600" dirty="0" err="1">
                <a:solidFill>
                  <a:schemeClr val="tx1"/>
                </a:solidFill>
                <a:latin typeface="Times New Roman" panose="02020603050405020304" pitchFamily="18" charset="0"/>
                <a:cs typeface="Times New Roman" panose="02020603050405020304" pitchFamily="18" charset="0"/>
              </a:rPr>
              <a:t>xử</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lý</a:t>
            </a:r>
            <a:r>
              <a:rPr lang="en-US" sz="1600" dirty="0">
                <a:solidFill>
                  <a:schemeClr val="tx1"/>
                </a:solidFill>
                <a:latin typeface="Times New Roman" panose="02020603050405020304" pitchFamily="18" charset="0"/>
                <a:cs typeface="Times New Roman" panose="02020603050405020304" pitchFamily="18" charset="0"/>
              </a:rPr>
              <a:t>)</a:t>
            </a:r>
          </a:p>
        </p:txBody>
      </p:sp>
      <p:sp>
        <p:nvSpPr>
          <p:cNvPr id="12" name="TextBox 11"/>
          <p:cNvSpPr txBox="1"/>
          <p:nvPr/>
        </p:nvSpPr>
        <p:spPr>
          <a:xfrm>
            <a:off x="4191000" y="3716338"/>
            <a:ext cx="1143000" cy="706437"/>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eaLnBrk="0" hangingPunct="0">
              <a:defRPr/>
            </a:pPr>
            <a:r>
              <a:rPr lang="en-US" sz="2000" dirty="0" err="1">
                <a:solidFill>
                  <a:schemeClr val="tx1"/>
                </a:solidFill>
                <a:latin typeface="Times New Roman" panose="02020603050405020304" pitchFamily="18" charset="0"/>
                <a:cs typeface="Times New Roman" panose="02020603050405020304" pitchFamily="18" charset="0"/>
              </a:rPr>
              <a:t>Danh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mục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cấm</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6516216" y="1125538"/>
            <a:ext cx="2030413" cy="706437"/>
          </a:xfrm>
          <a:prstGeom prst="rect">
            <a:avLst/>
          </a:prstGeom>
          <a:solidFill>
            <a:schemeClr val="accent1">
              <a:lumMod val="60000"/>
              <a:lumOff val="40000"/>
            </a:schemeClr>
          </a:solidFill>
        </p:spPr>
        <p:style>
          <a:lnRef idx="3">
            <a:schemeClr val="lt1"/>
          </a:lnRef>
          <a:fillRef idx="1">
            <a:schemeClr val="accent1"/>
          </a:fillRef>
          <a:effectRef idx="1">
            <a:schemeClr val="accent1"/>
          </a:effectRef>
          <a:fontRef idx="minor">
            <a:schemeClr val="lt1"/>
          </a:fontRef>
        </p:style>
        <p:txBody>
          <a:bodyPr>
            <a:spAutoFit/>
          </a:bodyPr>
          <a:lstStyle/>
          <a:p>
            <a:pPr algn="ctr" eaLnBrk="0" hangingPunct="0">
              <a:defRPr/>
            </a:pPr>
            <a:r>
              <a:rPr lang="en-US" sz="2000" dirty="0" err="1">
                <a:solidFill>
                  <a:schemeClr val="tx1"/>
                </a:solidFill>
                <a:latin typeface="Times New Roman" panose="02020603050405020304" pitchFamily="18" charset="0"/>
                <a:cs typeface="Times New Roman" panose="02020603050405020304" pitchFamily="18" charset="0"/>
              </a:rPr>
              <a:t>Được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phép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khẩu</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6516216" y="2172807"/>
            <a:ext cx="2030413" cy="1016000"/>
          </a:xfrm>
          <a:prstGeom prst="rect">
            <a:avLst/>
          </a:prstGeom>
          <a:solidFill>
            <a:schemeClr val="accent1">
              <a:lumMod val="60000"/>
              <a:lumOff val="40000"/>
            </a:schemeClr>
          </a:solidFill>
        </p:spPr>
        <p:style>
          <a:lnRef idx="3">
            <a:schemeClr val="lt1"/>
          </a:lnRef>
          <a:fillRef idx="1">
            <a:schemeClr val="accent5"/>
          </a:fillRef>
          <a:effectRef idx="1">
            <a:schemeClr val="accent5"/>
          </a:effectRef>
          <a:fontRef idx="minor">
            <a:schemeClr val="lt1"/>
          </a:fontRef>
        </p:style>
        <p:txBody>
          <a:bodyPr>
            <a:spAutoFit/>
          </a:bodyPr>
          <a:lstStyle/>
          <a:p>
            <a:pPr algn="ctr" eaLnBrk="0" hangingPunct="0">
              <a:defRPr/>
            </a:pPr>
            <a:r>
              <a:rPr lang="en-US" sz="2000" dirty="0" err="1">
                <a:solidFill>
                  <a:schemeClr val="tx1"/>
                </a:solidFill>
                <a:latin typeface="Times New Roman" panose="02020603050405020304" pitchFamily="18" charset="0"/>
                <a:cs typeface="Times New Roman" panose="02020603050405020304" pitchFamily="18" charset="0"/>
              </a:rPr>
              <a:t>Được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khẩu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nếu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áp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dụng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biện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pháp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kdtv</a:t>
            </a:r>
            <a:r>
              <a:rPr lang="en-US" sz="2000" dirty="0">
                <a:solidFill>
                  <a:schemeClr val="tx1"/>
                </a:solidFill>
                <a:latin typeface="Times New Roman" panose="02020603050405020304" pitchFamily="18" charset="0"/>
                <a:cs typeface="Times New Roman" panose="02020603050405020304" pitchFamily="18" charset="0"/>
              </a:rPr>
              <a:t> </a:t>
            </a:r>
          </a:p>
        </p:txBody>
      </p:sp>
      <p:cxnSp>
        <p:nvCxnSpPr>
          <p:cNvPr id="15" name="Straight Arrow Connector 14"/>
          <p:cNvCxnSpPr>
            <a:stCxn id="6" idx="0"/>
            <a:endCxn id="10" idx="1"/>
          </p:cNvCxnSpPr>
          <p:nvPr/>
        </p:nvCxnSpPr>
        <p:spPr>
          <a:xfrm flipV="1">
            <a:off x="1371600" y="1477963"/>
            <a:ext cx="838200" cy="1106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2"/>
            <a:endCxn id="9" idx="1"/>
          </p:cNvCxnSpPr>
          <p:nvPr/>
        </p:nvCxnSpPr>
        <p:spPr>
          <a:xfrm>
            <a:off x="1371600" y="3230563"/>
            <a:ext cx="838200" cy="819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3"/>
          </p:cNvCxnSpPr>
          <p:nvPr/>
        </p:nvCxnSpPr>
        <p:spPr>
          <a:xfrm flipV="1">
            <a:off x="3694113" y="1477963"/>
            <a:ext cx="2802207"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886200" y="4935538"/>
            <a:ext cx="1905000" cy="646112"/>
          </a:xfrm>
          <a:prstGeom prst="rect">
            <a:avLst/>
          </a:prstGeom>
          <a:solidFill>
            <a:srgbClr val="FF0000"/>
          </a:solidFill>
        </p:spPr>
        <p:style>
          <a:lnRef idx="3">
            <a:schemeClr val="lt1"/>
          </a:lnRef>
          <a:fillRef idx="1">
            <a:schemeClr val="accent2"/>
          </a:fillRef>
          <a:effectRef idx="1">
            <a:schemeClr val="accent2"/>
          </a:effectRef>
          <a:fontRef idx="minor">
            <a:schemeClr val="lt1"/>
          </a:fontRef>
        </p:style>
        <p:txBody>
          <a:bodyPr>
            <a:spAutoFit/>
          </a:bodyPr>
          <a:lstStyle/>
          <a:p>
            <a:pPr algn="ctr" eaLnBrk="0" hangingPunct="0">
              <a:defRPr/>
            </a:pPr>
            <a:r>
              <a:rPr lang="en-US" sz="1800" dirty="0" err="1">
                <a:solidFill>
                  <a:schemeClr val="tx1"/>
                </a:solidFill>
                <a:latin typeface="Times New Roman" panose="02020603050405020304" pitchFamily="18" charset="0"/>
                <a:cs typeface="Times New Roman" panose="02020603050405020304" pitchFamily="18" charset="0"/>
              </a:rPr>
              <a:t>Không</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được</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phép</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nhập</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khẩu</a:t>
            </a:r>
            <a:endParaRPr lang="en-US" sz="1800" dirty="0">
              <a:solidFill>
                <a:schemeClr val="tx1"/>
              </a:solidFill>
              <a:latin typeface="Times New Roman" panose="02020603050405020304" pitchFamily="18" charset="0"/>
              <a:cs typeface="Times New Roman" panose="02020603050405020304" pitchFamily="18" charset="0"/>
            </a:endParaRPr>
          </a:p>
        </p:txBody>
      </p:sp>
      <p:cxnSp>
        <p:nvCxnSpPr>
          <p:cNvPr id="24" name="Straight Arrow Connector 23"/>
          <p:cNvCxnSpPr>
            <a:stCxn id="12" idx="0"/>
            <a:endCxn id="11" idx="2"/>
          </p:cNvCxnSpPr>
          <p:nvPr/>
        </p:nvCxnSpPr>
        <p:spPr>
          <a:xfrm flipH="1" flipV="1">
            <a:off x="4760913" y="3005138"/>
            <a:ext cx="1587" cy="722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12" idx="3"/>
          </p:cNvCxnSpPr>
          <p:nvPr/>
        </p:nvCxnSpPr>
        <p:spPr>
          <a:xfrm>
            <a:off x="5334000" y="4075113"/>
            <a:ext cx="246112" cy="86042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9" idx="3"/>
          </p:cNvCxnSpPr>
          <p:nvPr/>
        </p:nvCxnSpPr>
        <p:spPr>
          <a:xfrm flipV="1">
            <a:off x="3429000" y="4049713"/>
            <a:ext cx="638944" cy="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1" idx="3"/>
          </p:cNvCxnSpPr>
          <p:nvPr/>
        </p:nvCxnSpPr>
        <p:spPr>
          <a:xfrm flipV="1">
            <a:off x="5827713" y="2584450"/>
            <a:ext cx="688503" cy="4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468313" y="188640"/>
            <a:ext cx="8229600" cy="490066"/>
          </a:xfrm>
        </p:spPr>
        <p:txBody>
          <a:bodyPr/>
          <a:lstStyle/>
          <a:p>
            <a:pPr algn="ctr"/>
            <a:r>
              <a:rPr lang="en-IN" sz="2500" b="1" dirty="0" smtClean="0">
                <a:solidFill>
                  <a:srgbClr val="0000FF"/>
                </a:solidFill>
                <a:latin typeface="Times New Roman" panose="02020603050405020304" pitchFamily="18" charset="0"/>
                <a:cs typeface="Times New Roman" panose="02020603050405020304" pitchFamily="18" charset="0"/>
              </a:rPr>
              <a:t>2.4 </a:t>
            </a:r>
            <a:r>
              <a:rPr lang="en-IN" sz="2500" b="1" dirty="0" err="1" smtClean="0">
                <a:solidFill>
                  <a:srgbClr val="0000FF"/>
                </a:solidFill>
                <a:latin typeface="Times New Roman" panose="02020603050405020304" pitchFamily="18" charset="0"/>
                <a:cs typeface="Times New Roman" panose="02020603050405020304" pitchFamily="18" charset="0"/>
              </a:rPr>
              <a:t>Nguyên</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tắc</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đánh</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giá</a:t>
            </a:r>
            <a:endParaRPr lang="en-US" sz="2500" b="1" dirty="0" smtClean="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P spid="14"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0" y="89366"/>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2500" b="1" dirty="0" smtClean="0">
                <a:solidFill>
                  <a:srgbClr val="0000FF"/>
                </a:solidFill>
                <a:latin typeface="Times New Roman" panose="02020603050405020304" pitchFamily="18" charset="0"/>
                <a:cs typeface="Times New Roman" panose="02020603050405020304" pitchFamily="18" charset="0"/>
              </a:rPr>
              <a:t>2.5 </a:t>
            </a:r>
            <a:r>
              <a:rPr lang="en-US" altLang="en-US" sz="2500" b="1" dirty="0" err="1" smtClean="0">
                <a:solidFill>
                  <a:srgbClr val="0000FF"/>
                </a:solidFill>
                <a:latin typeface="Times New Roman" panose="02020603050405020304" pitchFamily="18" charset="0"/>
                <a:cs typeface="Times New Roman" panose="02020603050405020304" pitchFamily="18" charset="0"/>
              </a:rPr>
              <a:t>Cấp</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phép</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kiểm</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dịch</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lần</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đầu</a:t>
            </a:r>
            <a:endParaRPr lang="en-US" altLang="en-US" sz="25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5" name="Content Placeholder 3"/>
          <p:cNvGraphicFramePr>
            <a:graphicFrameLocks/>
          </p:cNvGraphicFramePr>
          <p:nvPr>
            <p:extLst/>
          </p:nvPr>
        </p:nvGraphicFramePr>
        <p:xfrm>
          <a:off x="582538" y="954795"/>
          <a:ext cx="7958339" cy="4335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2650262" y="1412776"/>
            <a:ext cx="685800" cy="635661"/>
          </a:xfrm>
          <a:prstGeom prst="rect">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err="1" smtClean="0">
                <a:solidFill>
                  <a:schemeClr val="tx1"/>
                </a:solidFill>
                <a:latin typeface="Times New Roman" panose="02020603050405020304" pitchFamily="18" charset="0"/>
                <a:cs typeface="Times New Roman" panose="02020603050405020304" pitchFamily="18" charset="0"/>
              </a:rPr>
              <a:t>Công</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văn</a:t>
            </a:r>
            <a:endParaRPr lang="en-US" sz="1500" dirty="0">
              <a:solidFill>
                <a:schemeClr val="tx1"/>
              </a:solidFill>
              <a:latin typeface="Times New Roman" panose="02020603050405020304" pitchFamily="18" charset="0"/>
              <a:cs typeface="Times New Roman" panose="02020603050405020304" pitchFamily="18" charset="0"/>
            </a:endParaRPr>
          </a:p>
        </p:txBody>
      </p:sp>
      <p:sp>
        <p:nvSpPr>
          <p:cNvPr id="7" name="Rectangle 6"/>
          <p:cNvSpPr/>
          <p:nvPr/>
        </p:nvSpPr>
        <p:spPr>
          <a:xfrm>
            <a:off x="5364088" y="1052737"/>
            <a:ext cx="914400" cy="982024"/>
          </a:xfrm>
          <a:prstGeom prst="rect">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err="1" smtClean="0">
                <a:solidFill>
                  <a:schemeClr val="tx1"/>
                </a:solidFill>
                <a:latin typeface="Times New Roman" panose="02020603050405020304" pitchFamily="18" charset="0"/>
                <a:cs typeface="Times New Roman" panose="02020603050405020304" pitchFamily="18" charset="0"/>
              </a:rPr>
              <a:t>Phiếu</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điều</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tra</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phân</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tích</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rủi</a:t>
            </a:r>
            <a:r>
              <a:rPr lang="en-US" sz="1500" dirty="0" smtClean="0">
                <a:solidFill>
                  <a:schemeClr val="tx1"/>
                </a:solidFill>
                <a:latin typeface="Times New Roman" panose="02020603050405020304" pitchFamily="18" charset="0"/>
                <a:cs typeface="Times New Roman" panose="02020603050405020304" pitchFamily="18" charset="0"/>
              </a:rPr>
              <a:t> </a:t>
            </a:r>
            <a:r>
              <a:rPr lang="en-US" sz="1500" dirty="0" err="1" smtClean="0">
                <a:solidFill>
                  <a:schemeClr val="tx1"/>
                </a:solidFill>
                <a:latin typeface="Times New Roman" panose="02020603050405020304" pitchFamily="18" charset="0"/>
                <a:cs typeface="Times New Roman" panose="02020603050405020304" pitchFamily="18" charset="0"/>
              </a:rPr>
              <a:t>ro</a:t>
            </a:r>
            <a:endParaRPr lang="en-US" sz="1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48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0" y="159016"/>
            <a:ext cx="9144000" cy="4846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2500" b="1" dirty="0" smtClean="0">
                <a:solidFill>
                  <a:srgbClr val="0000FF"/>
                </a:solidFill>
                <a:latin typeface="Times New Roman" panose="02020603050405020304" pitchFamily="18" charset="0"/>
                <a:cs typeface="Times New Roman" panose="02020603050405020304" pitchFamily="18" charset="0"/>
              </a:rPr>
              <a:t>2.5 </a:t>
            </a:r>
            <a:r>
              <a:rPr lang="en-US" altLang="en-US" sz="2500" b="1" dirty="0" err="1" smtClean="0">
                <a:solidFill>
                  <a:srgbClr val="0000FF"/>
                </a:solidFill>
                <a:latin typeface="Times New Roman" panose="02020603050405020304" pitchFamily="18" charset="0"/>
                <a:cs typeface="Times New Roman" panose="02020603050405020304" pitchFamily="18" charset="0"/>
              </a:rPr>
              <a:t>Kiểm</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dịch</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sản</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phẩm</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nguồn</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gốc</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động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thực</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vật</a:t>
            </a:r>
            <a:endParaRPr lang="en-US" altLang="en-US" sz="2500" b="1" dirty="0">
              <a:solidFill>
                <a:srgbClr val="0000FF"/>
              </a:solidFill>
              <a:latin typeface="Times New Roman" panose="02020603050405020304" pitchFamily="18" charset="0"/>
              <a:cs typeface="Times New Roman" panose="02020603050405020304" pitchFamily="18" charset="0"/>
            </a:endParaRPr>
          </a:p>
        </p:txBody>
      </p:sp>
      <p:grpSp>
        <p:nvGrpSpPr>
          <p:cNvPr id="5" name="Group 4"/>
          <p:cNvGrpSpPr/>
          <p:nvPr/>
        </p:nvGrpSpPr>
        <p:grpSpPr>
          <a:xfrm>
            <a:off x="827584" y="1052736"/>
            <a:ext cx="7714328" cy="5256584"/>
            <a:chOff x="482957" y="990600"/>
            <a:chExt cx="8058955" cy="5514318"/>
          </a:xfrm>
        </p:grpSpPr>
        <p:sp>
          <p:nvSpPr>
            <p:cNvPr id="6" name="Rounded Rectangle 5"/>
            <p:cNvSpPr/>
            <p:nvPr/>
          </p:nvSpPr>
          <p:spPr>
            <a:xfrm>
              <a:off x="1149440" y="1303505"/>
              <a:ext cx="1584101" cy="77273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latin typeface="Times New Roman" panose="02020603050405020304" pitchFamily="18" charset="0"/>
                  <a:cs typeface="Times New Roman" panose="02020603050405020304" pitchFamily="18" charset="0"/>
                </a:rPr>
                <a:t>Sản</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err="1" smtClean="0">
                  <a:solidFill>
                    <a:schemeClr val="tx1"/>
                  </a:solidFill>
                  <a:latin typeface="Times New Roman" panose="02020603050405020304" pitchFamily="18" charset="0"/>
                  <a:cs typeface="Times New Roman" panose="02020603050405020304" pitchFamily="18" charset="0"/>
                </a:rPr>
                <a:t>phẩm</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err="1">
                  <a:solidFill>
                    <a:schemeClr val="tx1"/>
                  </a:solidFill>
                  <a:latin typeface="Times New Roman" panose="02020603050405020304" pitchFamily="18" charset="0"/>
                  <a:cs typeface="Times New Roman" panose="02020603050405020304" pitchFamily="18" charset="0"/>
                </a:rPr>
                <a:t>N</a:t>
              </a:r>
              <a:r>
                <a:rPr lang="en-US" sz="1400" dirty="0" err="1" smtClean="0">
                  <a:solidFill>
                    <a:schemeClr val="tx1"/>
                  </a:solidFill>
                  <a:latin typeface="Times New Roman" panose="02020603050405020304" pitchFamily="18" charset="0"/>
                  <a:cs typeface="Times New Roman" panose="02020603050405020304" pitchFamily="18" charset="0"/>
                </a:rPr>
                <a:t>ông</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err="1" smtClean="0">
                  <a:solidFill>
                    <a:schemeClr val="tx1"/>
                  </a:solidFill>
                  <a:latin typeface="Times New Roman" panose="02020603050405020304" pitchFamily="18" charset="0"/>
                  <a:cs typeface="Times New Roman" panose="02020603050405020304" pitchFamily="18" charset="0"/>
                </a:rPr>
                <a:t>sản</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được</a:t>
              </a:r>
              <a:r>
                <a:rPr lang="en-US" sz="1400" b="1"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phép</a:t>
              </a:r>
              <a:r>
                <a:rPr lang="en-US" sz="1400" b="1"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nhập</a:t>
              </a:r>
              <a:r>
                <a:rPr lang="en-US" sz="1400" b="1"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khẩu</a:t>
              </a: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664568" y="1303505"/>
              <a:ext cx="1700816" cy="77273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a:solidFill>
                    <a:schemeClr val="tx1"/>
                  </a:solidFill>
                  <a:latin typeface="Times New Roman" panose="02020603050405020304" pitchFamily="18" charset="0"/>
                  <a:cs typeface="Times New Roman" panose="02020603050405020304" pitchFamily="18" charset="0"/>
                </a:rPr>
                <a:t>Đăng</a:t>
              </a:r>
              <a:r>
                <a:rPr lang="en-US" sz="1600" b="1" dirty="0">
                  <a:solidFill>
                    <a:schemeClr val="tx1"/>
                  </a:solidFill>
                  <a:latin typeface="Times New Roman" panose="02020603050405020304" pitchFamily="18" charset="0"/>
                  <a:cs typeface="Times New Roman" panose="02020603050405020304" pitchFamily="18" charset="0"/>
                </a:rPr>
                <a:t> </a:t>
              </a:r>
              <a:r>
                <a:rPr lang="en-US" sz="1600" b="1" dirty="0" err="1">
                  <a:solidFill>
                    <a:schemeClr val="tx1"/>
                  </a:solidFill>
                  <a:latin typeface="Times New Roman" panose="02020603050405020304" pitchFamily="18" charset="0"/>
                  <a:cs typeface="Times New Roman" panose="02020603050405020304" pitchFamily="18" charset="0"/>
                </a:rPr>
                <a:t>ký</a:t>
              </a:r>
              <a:r>
                <a:rPr lang="en-US" sz="1600" b="1"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với</a:t>
              </a:r>
              <a:r>
                <a:rPr lang="en-US" sz="1600" dirty="0">
                  <a:solidFill>
                    <a:schemeClr val="tx1"/>
                  </a:solidFill>
                  <a:latin typeface="Times New Roman" panose="02020603050405020304" pitchFamily="18" charset="0"/>
                  <a:cs typeface="Times New Roman" panose="02020603050405020304" pitchFamily="18" charset="0"/>
                </a:rPr>
                <a:t> </a:t>
              </a:r>
            </a:p>
            <a:p>
              <a:pPr algn="ctr"/>
              <a:r>
                <a:rPr lang="en-US" sz="1600" dirty="0" err="1">
                  <a:solidFill>
                    <a:schemeClr val="tx1"/>
                  </a:solidFill>
                  <a:latin typeface="Times New Roman" panose="02020603050405020304" pitchFamily="18" charset="0"/>
                  <a:cs typeface="Times New Roman" panose="02020603050405020304" pitchFamily="18" charset="0"/>
                </a:rPr>
                <a:t>Hải</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Quan</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Trung</a:t>
              </a:r>
              <a:r>
                <a:rPr lang="en-US" sz="1600" dirty="0">
                  <a:solidFill>
                    <a:schemeClr val="tx1"/>
                  </a:solidFill>
                  <a:latin typeface="Times New Roman" panose="02020603050405020304" pitchFamily="18" charset="0"/>
                  <a:cs typeface="Times New Roman" panose="02020603050405020304" pitchFamily="18" charset="0"/>
                </a:rPr>
                <a:t> </a:t>
              </a:r>
              <a:r>
                <a:rPr lang="en-US" sz="1600" dirty="0" err="1">
                  <a:solidFill>
                    <a:schemeClr val="tx1"/>
                  </a:solidFill>
                  <a:latin typeface="Times New Roman" panose="02020603050405020304" pitchFamily="18" charset="0"/>
                  <a:cs typeface="Times New Roman" panose="02020603050405020304" pitchFamily="18" charset="0"/>
                </a:rPr>
                <a:t>Quốc</a:t>
              </a: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6841096" y="1432293"/>
              <a:ext cx="1700816" cy="643945"/>
            </a:xfrm>
            <a:prstGeom prst="round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tx1"/>
                  </a:solidFill>
                  <a:latin typeface="Times New Roman" panose="02020603050405020304" pitchFamily="18" charset="0"/>
                  <a:cs typeface="Times New Roman" panose="02020603050405020304" pitchFamily="18" charset="0"/>
                </a:rPr>
                <a:t>Danh</a:t>
              </a:r>
              <a:r>
                <a:rPr lang="en-US" sz="1600" b="1" dirty="0" smtClean="0">
                  <a:solidFill>
                    <a:schemeClr val="tx1"/>
                  </a:solidFill>
                  <a:latin typeface="Times New Roman" panose="02020603050405020304" pitchFamily="18" charset="0"/>
                  <a:cs typeface="Times New Roman" panose="02020603050405020304" pitchFamily="18" charset="0"/>
                </a:rPr>
                <a:t> </a:t>
              </a:r>
              <a:r>
                <a:rPr lang="en-US" sz="1600" b="1" dirty="0" err="1" smtClean="0">
                  <a:solidFill>
                    <a:schemeClr val="tx1"/>
                  </a:solidFill>
                  <a:latin typeface="Times New Roman" panose="02020603050405020304" pitchFamily="18" charset="0"/>
                  <a:cs typeface="Times New Roman" panose="02020603050405020304" pitchFamily="18" charset="0"/>
                </a:rPr>
                <a:t>sách</a:t>
              </a:r>
              <a:r>
                <a:rPr lang="en-US" sz="1600" b="1" dirty="0" smtClean="0">
                  <a:solidFill>
                    <a:schemeClr val="tx1"/>
                  </a:solidFill>
                  <a:latin typeface="Times New Roman" panose="02020603050405020304" pitchFamily="18" charset="0"/>
                  <a:cs typeface="Times New Roman" panose="02020603050405020304" pitchFamily="18" charset="0"/>
                </a:rPr>
                <a:t> </a:t>
              </a:r>
            </a:p>
            <a:p>
              <a:pPr algn="ctr"/>
              <a:r>
                <a:rPr lang="en-US" sz="1600" b="1" dirty="0" err="1" smtClean="0">
                  <a:solidFill>
                    <a:schemeClr val="tx1"/>
                  </a:solidFill>
                  <a:latin typeface="Times New Roman" panose="02020603050405020304" pitchFamily="18" charset="0"/>
                  <a:cs typeface="Times New Roman" panose="02020603050405020304" pitchFamily="18" charset="0"/>
                </a:rPr>
                <a:t>được</a:t>
              </a:r>
              <a:r>
                <a:rPr lang="en-US" sz="1600" b="1" dirty="0" smtClean="0">
                  <a:solidFill>
                    <a:schemeClr val="tx1"/>
                  </a:solidFill>
                  <a:latin typeface="Times New Roman" panose="02020603050405020304" pitchFamily="18" charset="0"/>
                  <a:cs typeface="Times New Roman" panose="02020603050405020304" pitchFamily="18" charset="0"/>
                </a:rPr>
                <a:t> </a:t>
              </a:r>
              <a:r>
                <a:rPr lang="en-US" sz="1600" b="1" dirty="0" err="1" smtClean="0">
                  <a:solidFill>
                    <a:schemeClr val="tx1"/>
                  </a:solidFill>
                  <a:latin typeface="Times New Roman" panose="02020603050405020304" pitchFamily="18" charset="0"/>
                  <a:cs typeface="Times New Roman" panose="02020603050405020304" pitchFamily="18" charset="0"/>
                </a:rPr>
                <a:t>phê</a:t>
              </a:r>
              <a:r>
                <a:rPr lang="en-US" sz="1600" b="1" dirty="0" smtClean="0">
                  <a:solidFill>
                    <a:schemeClr val="tx1"/>
                  </a:solidFill>
                  <a:latin typeface="Times New Roman" panose="02020603050405020304" pitchFamily="18" charset="0"/>
                  <a:cs typeface="Times New Roman" panose="02020603050405020304" pitchFamily="18" charset="0"/>
                </a:rPr>
                <a:t> </a:t>
              </a:r>
              <a:r>
                <a:rPr lang="en-US" sz="1600" b="1" dirty="0" err="1" smtClean="0">
                  <a:solidFill>
                    <a:schemeClr val="tx1"/>
                  </a:solidFill>
                  <a:latin typeface="Times New Roman" panose="02020603050405020304" pitchFamily="18" charset="0"/>
                  <a:cs typeface="Times New Roman" panose="02020603050405020304" pitchFamily="18" charset="0"/>
                </a:rPr>
                <a:t>duyệt</a:t>
              </a:r>
              <a:r>
                <a:rPr lang="en-US" sz="1600" b="1" dirty="0" smtClean="0">
                  <a:solidFill>
                    <a:schemeClr val="tx1"/>
                  </a:solidFill>
                  <a:latin typeface="Times New Roman" panose="02020603050405020304" pitchFamily="18" charset="0"/>
                  <a:cs typeface="Times New Roman" panose="02020603050405020304" pitchFamily="18" charset="0"/>
                </a:rPr>
                <a:t> </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1447800" y="2257880"/>
              <a:ext cx="2362737" cy="101810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Nhập</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khẩu</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p>
            <a:p>
              <a:pPr algn="ct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tại</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cửa</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khẩu</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chỉ</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định</a:t>
              </a:r>
              <a:r>
                <a:rPr lang="en-US" sz="2000" dirty="0" smtClean="0">
                  <a:solidFill>
                    <a:schemeClr val="tx1">
                      <a:lumMod val="95000"/>
                      <a:lumOff val="5000"/>
                    </a:schemeClr>
                  </a:solidFill>
                  <a:latin typeface="Times New Roman" panose="02020603050405020304" pitchFamily="18" charset="0"/>
                  <a:cs typeface="Times New Roman" panose="02020603050405020304" pitchFamily="18" charset="0"/>
                </a:rPr>
                <a:t> </a:t>
              </a:r>
            </a:p>
          </p:txBody>
        </p:sp>
        <p:sp>
          <p:nvSpPr>
            <p:cNvPr id="10" name="Rounded Rectangle 9"/>
            <p:cNvSpPr/>
            <p:nvPr/>
          </p:nvSpPr>
          <p:spPr>
            <a:xfrm>
              <a:off x="1656545" y="3635767"/>
              <a:ext cx="2153992" cy="726113"/>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Phê</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duyệt</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p>
            <a:p>
              <a:pPr algn="ct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Kiểm</a:t>
              </a:r>
              <a:r>
                <a:rPr lang="en-US" sz="2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2000" b="1" dirty="0" err="1" smtClean="0">
                  <a:solidFill>
                    <a:schemeClr val="tx1">
                      <a:lumMod val="95000"/>
                      <a:lumOff val="5000"/>
                    </a:schemeClr>
                  </a:solidFill>
                  <a:latin typeface="Times New Roman" panose="02020603050405020304" pitchFamily="18" charset="0"/>
                  <a:cs typeface="Times New Roman" panose="02020603050405020304" pitchFamily="18" charset="0"/>
                </a:rPr>
                <a:t>dịch</a:t>
              </a:r>
              <a:endParaRPr lang="en-US"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2983875" y="990600"/>
              <a:ext cx="1430359" cy="7442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rgbClr val="C00000"/>
                  </a:solidFill>
                  <a:latin typeface="Times New Roman" panose="02020603050405020304" pitchFamily="18" charset="0"/>
                  <a:cs typeface="Times New Roman" panose="02020603050405020304" pitchFamily="18" charset="0"/>
                </a:rPr>
                <a:t>Cơ</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sở</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gia</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công</a:t>
              </a:r>
              <a:r>
                <a:rPr lang="en-US" sz="1200" b="1" dirty="0">
                  <a:solidFill>
                    <a:srgbClr val="C00000"/>
                  </a:solidFill>
                  <a:latin typeface="Times New Roman" panose="02020603050405020304" pitchFamily="18" charset="0"/>
                  <a:cs typeface="Times New Roman" panose="02020603050405020304" pitchFamily="18" charset="0"/>
                </a:rPr>
                <a:t>/</a:t>
              </a:r>
              <a:r>
                <a:rPr lang="en-US" sz="1200" b="1" dirty="0" err="1">
                  <a:solidFill>
                    <a:srgbClr val="C00000"/>
                  </a:solidFill>
                  <a:latin typeface="Times New Roman" panose="02020603050405020304" pitchFamily="18" charset="0"/>
                  <a:cs typeface="Times New Roman" panose="02020603050405020304" pitchFamily="18" charset="0"/>
                </a:rPr>
                <a:t>nuôi</a:t>
              </a:r>
              <a:r>
                <a:rPr lang="en-US" sz="1200" b="1" dirty="0">
                  <a:solidFill>
                    <a:srgbClr val="C00000"/>
                  </a:solidFill>
                  <a:latin typeface="Times New Roman" panose="02020603050405020304" pitchFamily="18" charset="0"/>
                  <a:cs typeface="Times New Roman" panose="02020603050405020304" pitchFamily="18" charset="0"/>
                </a:rPr>
                <a:t>/</a:t>
              </a:r>
              <a:r>
                <a:rPr lang="en-US" sz="1200" b="1" dirty="0" err="1">
                  <a:solidFill>
                    <a:srgbClr val="C00000"/>
                  </a:solidFill>
                  <a:latin typeface="Times New Roman" panose="02020603050405020304" pitchFamily="18" charset="0"/>
                  <a:cs typeface="Times New Roman" panose="02020603050405020304" pitchFamily="18" charset="0"/>
                </a:rPr>
                <a:t>trồng</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nước</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smtClean="0">
                  <a:solidFill>
                    <a:srgbClr val="C00000"/>
                  </a:solidFill>
                  <a:latin typeface="Times New Roman" panose="02020603050405020304" pitchFamily="18" charset="0"/>
                  <a:cs typeface="Times New Roman" panose="02020603050405020304" pitchFamily="18" charset="0"/>
                </a:rPr>
                <a:t>xuất</a:t>
              </a:r>
              <a:r>
                <a:rPr lang="en-US" sz="1200" b="1" dirty="0" smtClean="0">
                  <a:solidFill>
                    <a:srgbClr val="C00000"/>
                  </a:solidFill>
                  <a:latin typeface="Times New Roman" panose="02020603050405020304" pitchFamily="18" charset="0"/>
                  <a:cs typeface="Times New Roman" panose="02020603050405020304" pitchFamily="18" charset="0"/>
                </a:rPr>
                <a:t> </a:t>
              </a:r>
              <a:r>
                <a:rPr lang="en-US" sz="1200" b="1" dirty="0" err="1" smtClean="0">
                  <a:solidFill>
                    <a:srgbClr val="C00000"/>
                  </a:solidFill>
                  <a:latin typeface="Times New Roman" panose="02020603050405020304" pitchFamily="18" charset="0"/>
                  <a:cs typeface="Times New Roman" panose="02020603050405020304" pitchFamily="18" charset="0"/>
                </a:rPr>
                <a:t>khẩu</a:t>
              </a:r>
              <a:endParaRPr lang="en-US" sz="1200" b="1" dirty="0">
                <a:solidFill>
                  <a:srgbClr val="C00000"/>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3949388" y="3170940"/>
              <a:ext cx="1517694" cy="547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rgbClr val="C00000"/>
                  </a:solidFill>
                  <a:latin typeface="Times New Roman" panose="02020603050405020304" pitchFamily="18" charset="0"/>
                  <a:cs typeface="Times New Roman" panose="02020603050405020304" pitchFamily="18" charset="0"/>
                </a:rPr>
                <a:t>Kiểm</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dịch</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nước</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ngoài</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động</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vật</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sống</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thủy</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sản</a:t>
              </a:r>
              <a:r>
                <a:rPr lang="en-US" sz="1200" b="1" dirty="0">
                  <a:solidFill>
                    <a:srgbClr val="C00000"/>
                  </a:solidFill>
                  <a:latin typeface="Times New Roman" panose="02020603050405020304" pitchFamily="18" charset="0"/>
                  <a:cs typeface="Times New Roman" panose="02020603050405020304" pitchFamily="18" charset="0"/>
                </a:rPr>
                <a:t>)</a:t>
              </a:r>
            </a:p>
          </p:txBody>
        </p:sp>
        <p:sp>
          <p:nvSpPr>
            <p:cNvPr id="13" name="Right Arrow 12"/>
            <p:cNvSpPr/>
            <p:nvPr/>
          </p:nvSpPr>
          <p:spPr>
            <a:xfrm>
              <a:off x="2757688" y="1857296"/>
              <a:ext cx="189721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6365384" y="1714886"/>
              <a:ext cx="47571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Elbow Connector 14"/>
            <p:cNvCxnSpPr>
              <a:stCxn id="12" idx="2"/>
            </p:cNvCxnSpPr>
            <p:nvPr/>
          </p:nvCxnSpPr>
          <p:spPr>
            <a:xfrm rot="5400000">
              <a:off x="4128841" y="3409718"/>
              <a:ext cx="226680" cy="84477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9" idx="3"/>
              <a:endCxn id="12" idx="0"/>
            </p:cNvCxnSpPr>
            <p:nvPr/>
          </p:nvCxnSpPr>
          <p:spPr>
            <a:xfrm>
              <a:off x="3810537" y="2766933"/>
              <a:ext cx="897698" cy="40400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1656546" y="4839005"/>
              <a:ext cx="2757688" cy="512427"/>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lumMod val="95000"/>
                      <a:lumOff val="5000"/>
                    </a:schemeClr>
                  </a:solidFill>
                  <a:latin typeface="Times New Roman" panose="02020603050405020304" pitchFamily="18" charset="0"/>
                  <a:cs typeface="Times New Roman" panose="02020603050405020304" pitchFamily="18" charset="0"/>
                </a:rPr>
                <a:t>KIỂM NGHIỆM, KIỂM DỊCH</a:t>
              </a:r>
              <a:r>
                <a:rPr lang="en-US" sz="1400" dirty="0" smtClean="0">
                  <a:solidFill>
                    <a:schemeClr val="tx1">
                      <a:lumMod val="95000"/>
                      <a:lumOff val="5000"/>
                    </a:schemeClr>
                  </a:solidFill>
                  <a:latin typeface="Times New Roman" panose="02020603050405020304" pitchFamily="18" charset="0"/>
                  <a:cs typeface="Times New Roman" panose="02020603050405020304" pitchFamily="18" charset="0"/>
                </a:rPr>
                <a:t> </a:t>
              </a:r>
            </a:p>
            <a:p>
              <a:pPr algn="ct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Tại</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cửa</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khẩu</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được</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chỉ</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1600" dirty="0" err="1" smtClean="0">
                  <a:solidFill>
                    <a:schemeClr val="tx1">
                      <a:lumMod val="95000"/>
                      <a:lumOff val="5000"/>
                    </a:schemeClr>
                  </a:solidFill>
                  <a:latin typeface="Times New Roman" panose="02020603050405020304" pitchFamily="18" charset="0"/>
                  <a:cs typeface="Times New Roman" panose="02020603050405020304" pitchFamily="18" charset="0"/>
                </a:rPr>
                <a:t>định</a:t>
              </a: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1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8" name="Rectangle 17"/>
            <p:cNvSpPr/>
            <p:nvPr/>
          </p:nvSpPr>
          <p:spPr>
            <a:xfrm>
              <a:off x="482959" y="4445122"/>
              <a:ext cx="666482" cy="9063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Khai</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a:solidFill>
                    <a:schemeClr val="tx1"/>
                  </a:solidFill>
                  <a:latin typeface="Times New Roman" panose="02020603050405020304" pitchFamily="18" charset="0"/>
                  <a:cs typeface="Times New Roman" panose="02020603050405020304" pitchFamily="18" charset="0"/>
                </a:rPr>
                <a:t>báo</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a:solidFill>
                    <a:schemeClr val="tx1"/>
                  </a:solidFill>
                  <a:latin typeface="Times New Roman" panose="02020603050405020304" pitchFamily="18" charset="0"/>
                  <a:cs typeface="Times New Roman" panose="02020603050405020304" pitchFamily="18" charset="0"/>
                </a:rPr>
                <a:t>nhập</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smtClean="0">
                  <a:solidFill>
                    <a:schemeClr val="tx1"/>
                  </a:solidFill>
                  <a:latin typeface="Times New Roman" panose="02020603050405020304" pitchFamily="18" charset="0"/>
                  <a:cs typeface="Times New Roman" panose="02020603050405020304" pitchFamily="18" charset="0"/>
                </a:rPr>
                <a:t>khẩu</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482957" y="1395511"/>
              <a:ext cx="569891" cy="5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tx1"/>
                  </a:solidFill>
                  <a:latin typeface="Times New Roman" panose="02020603050405020304" pitchFamily="18" charset="0"/>
                  <a:cs typeface="Times New Roman" panose="02020603050405020304" pitchFamily="18" charset="0"/>
                </a:rPr>
                <a:t>Đăng</a:t>
              </a:r>
              <a:r>
                <a:rPr lang="en-US" sz="1200" b="1" dirty="0" smtClean="0">
                  <a:solidFill>
                    <a:schemeClr val="tx1"/>
                  </a:solidFill>
                  <a:latin typeface="Times New Roman" panose="02020603050405020304" pitchFamily="18" charset="0"/>
                  <a:cs typeface="Times New Roman" panose="02020603050405020304" pitchFamily="18" charset="0"/>
                </a:rPr>
                <a:t> </a:t>
              </a:r>
              <a:r>
                <a:rPr lang="en-US" sz="1200" b="1" dirty="0" err="1" smtClean="0">
                  <a:solidFill>
                    <a:schemeClr val="tx1"/>
                  </a:solidFill>
                  <a:latin typeface="Times New Roman" panose="02020603050405020304" pitchFamily="18" charset="0"/>
                  <a:cs typeface="Times New Roman" panose="02020603050405020304" pitchFamily="18" charset="0"/>
                </a:rPr>
                <a:t>ký</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20" name="Rectangle 19"/>
            <p:cNvSpPr/>
            <p:nvPr/>
          </p:nvSpPr>
          <p:spPr>
            <a:xfrm>
              <a:off x="482959" y="2490176"/>
              <a:ext cx="569889" cy="7858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smtClean="0">
                  <a:solidFill>
                    <a:schemeClr val="tx1"/>
                  </a:solidFill>
                  <a:latin typeface="Times New Roman" panose="02020603050405020304" pitchFamily="18" charset="0"/>
                  <a:cs typeface="Times New Roman" panose="02020603050405020304" pitchFamily="18" charset="0"/>
                </a:rPr>
                <a:t>Nhập</a:t>
              </a:r>
              <a:r>
                <a:rPr lang="en-US" sz="1200" b="1" dirty="0" smtClean="0">
                  <a:solidFill>
                    <a:schemeClr val="tx1"/>
                  </a:solidFill>
                  <a:latin typeface="Times New Roman" panose="02020603050405020304" pitchFamily="18" charset="0"/>
                  <a:cs typeface="Times New Roman" panose="02020603050405020304" pitchFamily="18" charset="0"/>
                </a:rPr>
                <a:t> </a:t>
              </a:r>
              <a:r>
                <a:rPr lang="en-US" sz="1200" b="1" dirty="0" err="1" smtClean="0">
                  <a:solidFill>
                    <a:schemeClr val="tx1"/>
                  </a:solidFill>
                  <a:latin typeface="Times New Roman" panose="02020603050405020304" pitchFamily="18" charset="0"/>
                  <a:cs typeface="Times New Roman" panose="02020603050405020304" pitchFamily="18" charset="0"/>
                </a:rPr>
                <a:t>khẩu</a:t>
              </a:r>
              <a:endParaRPr lang="en-US" sz="1200" b="1" dirty="0">
                <a:solidFill>
                  <a:schemeClr val="tx1"/>
                </a:solidFill>
                <a:latin typeface="Times New Roman" panose="02020603050405020304" pitchFamily="18" charset="0"/>
                <a:cs typeface="Times New Roman" panose="02020603050405020304" pitchFamily="18" charset="0"/>
              </a:endParaRPr>
            </a:p>
          </p:txBody>
        </p:sp>
        <p:cxnSp>
          <p:nvCxnSpPr>
            <p:cNvPr id="21" name="Elbow Connector 20"/>
            <p:cNvCxnSpPr>
              <a:stCxn id="10" idx="1"/>
              <a:endCxn id="18" idx="0"/>
            </p:cNvCxnSpPr>
            <p:nvPr/>
          </p:nvCxnSpPr>
          <p:spPr>
            <a:xfrm rot="10800000" flipV="1">
              <a:off x="816201" y="3998824"/>
              <a:ext cx="840345" cy="4462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8" idx="3"/>
              <a:endCxn id="17" idx="0"/>
            </p:cNvCxnSpPr>
            <p:nvPr/>
          </p:nvCxnSpPr>
          <p:spPr>
            <a:xfrm flipV="1">
              <a:off x="1149441" y="4839005"/>
              <a:ext cx="1885949" cy="59272"/>
            </a:xfrm>
            <a:prstGeom prst="bentConnector4">
              <a:avLst>
                <a:gd name="adj1" fmla="val 13444"/>
                <a:gd name="adj2" fmla="val 589226"/>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064646" y="5566132"/>
              <a:ext cx="1371600" cy="48849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rgbClr val="FFFF00"/>
                  </a:solidFill>
                  <a:latin typeface="Times New Roman" panose="02020603050405020304" pitchFamily="18" charset="0"/>
                  <a:cs typeface="Times New Roman" panose="02020603050405020304" pitchFamily="18" charset="0"/>
                </a:rPr>
                <a:t>Cách</a:t>
              </a:r>
              <a:r>
                <a:rPr lang="en-US" sz="1400" b="1" dirty="0">
                  <a:solidFill>
                    <a:srgbClr val="FFFF00"/>
                  </a:solidFill>
                  <a:latin typeface="Times New Roman" panose="02020603050405020304" pitchFamily="18" charset="0"/>
                  <a:cs typeface="Times New Roman" panose="02020603050405020304" pitchFamily="18" charset="0"/>
                </a:rPr>
                <a:t> li </a:t>
              </a:r>
              <a:r>
                <a:rPr lang="en-US" sz="1400" b="1" dirty="0" err="1">
                  <a:solidFill>
                    <a:srgbClr val="FFFF00"/>
                  </a:solidFill>
                  <a:latin typeface="Times New Roman" panose="02020603050405020304" pitchFamily="18" charset="0"/>
                  <a:cs typeface="Times New Roman" panose="02020603050405020304" pitchFamily="18" charset="0"/>
                </a:rPr>
                <a:t>kiểm</a:t>
              </a:r>
              <a:r>
                <a:rPr lang="en-US" sz="1400" b="1" dirty="0">
                  <a:solidFill>
                    <a:srgbClr val="FFFF00"/>
                  </a:solidFill>
                  <a:latin typeface="Times New Roman" panose="02020603050405020304" pitchFamily="18" charset="0"/>
                  <a:cs typeface="Times New Roman" panose="02020603050405020304" pitchFamily="18" charset="0"/>
                </a:rPr>
                <a:t> </a:t>
              </a:r>
              <a:r>
                <a:rPr lang="en-US" sz="1400" b="1" dirty="0" err="1">
                  <a:solidFill>
                    <a:srgbClr val="FFFF00"/>
                  </a:solidFill>
                  <a:latin typeface="Times New Roman" panose="02020603050405020304" pitchFamily="18" charset="0"/>
                  <a:cs typeface="Times New Roman" panose="02020603050405020304" pitchFamily="18" charset="0"/>
                </a:rPr>
                <a:t>dịch</a:t>
              </a:r>
              <a:endParaRPr lang="en-US" sz="1400" b="1" dirty="0">
                <a:solidFill>
                  <a:srgbClr val="FFFF00"/>
                </a:solidFill>
                <a:latin typeface="Times New Roman" panose="02020603050405020304" pitchFamily="18" charset="0"/>
                <a:cs typeface="Times New Roman" panose="02020603050405020304" pitchFamily="18" charset="0"/>
              </a:endParaRPr>
            </a:p>
          </p:txBody>
        </p:sp>
        <p:cxnSp>
          <p:nvCxnSpPr>
            <p:cNvPr id="24" name="Straight Arrow Connector 23"/>
            <p:cNvCxnSpPr/>
            <p:nvPr/>
          </p:nvCxnSpPr>
          <p:spPr>
            <a:xfrm>
              <a:off x="2802968" y="5309918"/>
              <a:ext cx="0" cy="256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192073" y="5566132"/>
              <a:ext cx="1371600" cy="48849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rgbClr val="FFFF00"/>
                  </a:solidFill>
                  <a:latin typeface="Times New Roman" panose="02020603050405020304" pitchFamily="18" charset="0"/>
                  <a:cs typeface="Times New Roman" panose="02020603050405020304" pitchFamily="18" charset="0"/>
                </a:rPr>
                <a:t>Quản</a:t>
              </a:r>
              <a:r>
                <a:rPr lang="en-US" sz="1400" b="1" dirty="0">
                  <a:solidFill>
                    <a:srgbClr val="FFFF00"/>
                  </a:solidFill>
                  <a:latin typeface="Times New Roman" panose="02020603050405020304" pitchFamily="18" charset="0"/>
                  <a:cs typeface="Times New Roman" panose="02020603050405020304" pitchFamily="18" charset="0"/>
                </a:rPr>
                <a:t> </a:t>
              </a:r>
              <a:r>
                <a:rPr lang="en-US" sz="1400" b="1" dirty="0" err="1">
                  <a:solidFill>
                    <a:srgbClr val="FFFF00"/>
                  </a:solidFill>
                  <a:latin typeface="Times New Roman" panose="02020603050405020304" pitchFamily="18" charset="0"/>
                  <a:cs typeface="Times New Roman" panose="02020603050405020304" pitchFamily="18" charset="0"/>
                </a:rPr>
                <a:t>lý</a:t>
              </a:r>
              <a:r>
                <a:rPr lang="en-US" sz="1400" b="1" dirty="0">
                  <a:solidFill>
                    <a:srgbClr val="FFFF00"/>
                  </a:solidFill>
                  <a:latin typeface="Times New Roman" panose="02020603050405020304" pitchFamily="18" charset="0"/>
                  <a:cs typeface="Times New Roman" panose="02020603050405020304" pitchFamily="18" charset="0"/>
                </a:rPr>
                <a:t> </a:t>
              </a:r>
              <a:r>
                <a:rPr lang="en-US" sz="1400" b="1" dirty="0" err="1">
                  <a:solidFill>
                    <a:srgbClr val="FFFF00"/>
                  </a:solidFill>
                  <a:latin typeface="Times New Roman" panose="02020603050405020304" pitchFamily="18" charset="0"/>
                  <a:cs typeface="Times New Roman" panose="02020603050405020304" pitchFamily="18" charset="0"/>
                </a:rPr>
                <a:t>giám</a:t>
              </a:r>
              <a:r>
                <a:rPr lang="en-US" sz="1400" b="1" dirty="0">
                  <a:solidFill>
                    <a:srgbClr val="FFFF00"/>
                  </a:solidFill>
                  <a:latin typeface="Times New Roman" panose="02020603050405020304" pitchFamily="18" charset="0"/>
                  <a:cs typeface="Times New Roman" panose="02020603050405020304" pitchFamily="18" charset="0"/>
                </a:rPr>
                <a:t> </a:t>
              </a:r>
              <a:r>
                <a:rPr lang="en-US" sz="1400" b="1" dirty="0" err="1">
                  <a:solidFill>
                    <a:srgbClr val="FFFF00"/>
                  </a:solidFill>
                  <a:latin typeface="Times New Roman" panose="02020603050405020304" pitchFamily="18" charset="0"/>
                  <a:cs typeface="Times New Roman" panose="02020603050405020304" pitchFamily="18" charset="0"/>
                </a:rPr>
                <a:t>sát</a:t>
              </a:r>
              <a:endParaRPr lang="en-US" sz="1400" b="1" dirty="0">
                <a:solidFill>
                  <a:srgbClr val="FFFF00"/>
                </a:solidFill>
                <a:latin typeface="Times New Roman" panose="02020603050405020304" pitchFamily="18" charset="0"/>
                <a:cs typeface="Times New Roman" panose="02020603050405020304" pitchFamily="18" charset="0"/>
              </a:endParaRPr>
            </a:p>
          </p:txBody>
        </p:sp>
        <p:cxnSp>
          <p:nvCxnSpPr>
            <p:cNvPr id="26" name="Straight Arrow Connector 25"/>
            <p:cNvCxnSpPr>
              <a:stCxn id="23" idx="3"/>
              <a:endCxn id="25" idx="1"/>
            </p:cNvCxnSpPr>
            <p:nvPr/>
          </p:nvCxnSpPr>
          <p:spPr>
            <a:xfrm>
              <a:off x="3436246" y="5810379"/>
              <a:ext cx="75582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841096" y="5053704"/>
              <a:ext cx="1673550" cy="512428"/>
            </a:xfrm>
            <a:prstGeom prst="ellipse">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tx1"/>
                  </a:solidFill>
                  <a:latin typeface="Times New Roman" panose="02020603050405020304" pitchFamily="18" charset="0"/>
                  <a:cs typeface="Times New Roman" panose="02020603050405020304" pitchFamily="18" charset="0"/>
                </a:rPr>
                <a:t>Thông</a:t>
              </a:r>
              <a:r>
                <a:rPr lang="en-US" sz="1600" b="1" dirty="0" smtClean="0">
                  <a:solidFill>
                    <a:schemeClr val="tx1"/>
                  </a:solidFill>
                  <a:latin typeface="Times New Roman" panose="02020603050405020304" pitchFamily="18" charset="0"/>
                  <a:cs typeface="Times New Roman" panose="02020603050405020304" pitchFamily="18" charset="0"/>
                </a:rPr>
                <a:t> </a:t>
              </a:r>
              <a:r>
                <a:rPr lang="en-US" sz="1600" b="1" dirty="0" err="1" smtClean="0">
                  <a:solidFill>
                    <a:schemeClr val="tx1"/>
                  </a:solidFill>
                  <a:latin typeface="Times New Roman" panose="02020603050405020304" pitchFamily="18" charset="0"/>
                  <a:cs typeface="Times New Roman" panose="02020603050405020304" pitchFamily="18" charset="0"/>
                </a:rPr>
                <a:t>quan</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8" name="Oval 27"/>
            <p:cNvSpPr/>
            <p:nvPr/>
          </p:nvSpPr>
          <p:spPr>
            <a:xfrm>
              <a:off x="6365384" y="5908940"/>
              <a:ext cx="1673550" cy="59597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latin typeface="Times New Roman" panose="02020603050405020304" pitchFamily="18" charset="0"/>
                  <a:cs typeface="Times New Roman" panose="02020603050405020304" pitchFamily="18" charset="0"/>
                </a:rPr>
                <a:t>Tái</a:t>
              </a:r>
              <a:r>
                <a:rPr lang="en-US" sz="1600" dirty="0" smtClean="0">
                  <a:solidFill>
                    <a:schemeClr val="tx1"/>
                  </a:solidFill>
                  <a:latin typeface="Times New Roman" panose="02020603050405020304" pitchFamily="18" charset="0"/>
                  <a:cs typeface="Times New Roman" panose="02020603050405020304" pitchFamily="18" charset="0"/>
                </a:rPr>
                <a:t> </a:t>
              </a:r>
              <a:r>
                <a:rPr lang="en-US" sz="1600" dirty="0" err="1" smtClean="0">
                  <a:solidFill>
                    <a:schemeClr val="tx1"/>
                  </a:solidFill>
                  <a:latin typeface="Times New Roman" panose="02020603050405020304" pitchFamily="18" charset="0"/>
                  <a:cs typeface="Times New Roman" panose="02020603050405020304" pitchFamily="18" charset="0"/>
                </a:rPr>
                <a:t>xuất</a:t>
              </a:r>
              <a:r>
                <a:rPr lang="en-US" sz="1600" dirty="0" smtClean="0">
                  <a:solidFill>
                    <a:schemeClr val="tx1"/>
                  </a:solidFill>
                  <a:latin typeface="Times New Roman" panose="02020603050405020304" pitchFamily="18" charset="0"/>
                  <a:cs typeface="Times New Roman" panose="02020603050405020304" pitchFamily="18" charset="0"/>
                </a:rPr>
                <a:t>/</a:t>
              </a:r>
              <a:r>
                <a:rPr lang="en-US" sz="1600" dirty="0" err="1" smtClean="0">
                  <a:solidFill>
                    <a:schemeClr val="tx1"/>
                  </a:solidFill>
                  <a:latin typeface="Times New Roman" panose="02020603050405020304" pitchFamily="18" charset="0"/>
                  <a:cs typeface="Times New Roman" panose="02020603050405020304" pitchFamily="18" charset="0"/>
                </a:rPr>
                <a:t>xử</a:t>
              </a:r>
              <a:r>
                <a:rPr lang="en-US" sz="1600" dirty="0" smtClean="0">
                  <a:solidFill>
                    <a:schemeClr val="tx1"/>
                  </a:solidFill>
                  <a:latin typeface="Times New Roman" panose="02020603050405020304" pitchFamily="18" charset="0"/>
                  <a:cs typeface="Times New Roman" panose="02020603050405020304" pitchFamily="18" charset="0"/>
                </a:rPr>
                <a:t> </a:t>
              </a:r>
              <a:r>
                <a:rPr lang="en-US" sz="1600" dirty="0" err="1" smtClean="0">
                  <a:solidFill>
                    <a:schemeClr val="tx1"/>
                  </a:solidFill>
                  <a:latin typeface="Times New Roman" panose="02020603050405020304" pitchFamily="18" charset="0"/>
                  <a:cs typeface="Times New Roman" panose="02020603050405020304" pitchFamily="18" charset="0"/>
                </a:rPr>
                <a:t>phạt</a:t>
              </a:r>
              <a:endParaRPr lang="en-US" sz="1600" dirty="0">
                <a:solidFill>
                  <a:schemeClr val="tx1"/>
                </a:solidFill>
                <a:latin typeface="Times New Roman" panose="02020603050405020304" pitchFamily="18" charset="0"/>
                <a:cs typeface="Times New Roman" panose="02020603050405020304" pitchFamily="18" charset="0"/>
              </a:endParaRPr>
            </a:p>
          </p:txBody>
        </p:sp>
        <p:cxnSp>
          <p:nvCxnSpPr>
            <p:cNvPr id="29" name="Elbow Connector 28"/>
            <p:cNvCxnSpPr>
              <a:stCxn id="25" idx="0"/>
              <a:endCxn id="27" idx="2"/>
            </p:cNvCxnSpPr>
            <p:nvPr/>
          </p:nvCxnSpPr>
          <p:spPr>
            <a:xfrm rot="5400000" flipH="1" flipV="1">
              <a:off x="5731377" y="4456414"/>
              <a:ext cx="256214" cy="196322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5" idx="2"/>
              <a:endCxn id="28" idx="2"/>
            </p:cNvCxnSpPr>
            <p:nvPr/>
          </p:nvCxnSpPr>
          <p:spPr>
            <a:xfrm rot="16200000" flipH="1">
              <a:off x="5545476" y="5387021"/>
              <a:ext cx="152305" cy="148751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551097" y="4944715"/>
              <a:ext cx="438384" cy="3010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rgbClr val="C00000"/>
                  </a:solidFill>
                  <a:latin typeface="Times New Roman" panose="02020603050405020304" pitchFamily="18" charset="0"/>
                  <a:cs typeface="Times New Roman" panose="02020603050405020304" pitchFamily="18" charset="0"/>
                </a:rPr>
                <a:t>Đạt</a:t>
              </a:r>
              <a:endParaRPr lang="en-US" sz="1200" b="1" dirty="0">
                <a:solidFill>
                  <a:srgbClr val="C00000"/>
                </a:solidFill>
                <a:latin typeface="Times New Roman" panose="02020603050405020304" pitchFamily="18" charset="0"/>
                <a:cs typeface="Times New Roman" panose="02020603050405020304" pitchFamily="18" charset="0"/>
              </a:endParaRPr>
            </a:p>
          </p:txBody>
        </p:sp>
        <p:sp>
          <p:nvSpPr>
            <p:cNvPr id="32" name="Rectangle 31"/>
            <p:cNvSpPr/>
            <p:nvPr/>
          </p:nvSpPr>
          <p:spPr>
            <a:xfrm>
              <a:off x="5722221" y="5603485"/>
              <a:ext cx="695460" cy="413788"/>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rgbClr val="C00000"/>
                  </a:solidFill>
                  <a:latin typeface="Times New Roman" panose="02020603050405020304" pitchFamily="18" charset="0"/>
                  <a:cs typeface="Times New Roman" panose="02020603050405020304" pitchFamily="18" charset="0"/>
                </a:rPr>
                <a:t>Không</a:t>
              </a:r>
              <a:r>
                <a:rPr lang="en-US" sz="1200" b="1" dirty="0">
                  <a:solidFill>
                    <a:srgbClr val="C00000"/>
                  </a:solidFill>
                  <a:latin typeface="Times New Roman" panose="02020603050405020304" pitchFamily="18" charset="0"/>
                  <a:cs typeface="Times New Roman" panose="02020603050405020304" pitchFamily="18" charset="0"/>
                </a:rPr>
                <a:t> </a:t>
              </a:r>
              <a:r>
                <a:rPr lang="en-US" sz="1200" b="1" dirty="0" err="1">
                  <a:solidFill>
                    <a:srgbClr val="C00000"/>
                  </a:solidFill>
                  <a:latin typeface="Times New Roman" panose="02020603050405020304" pitchFamily="18" charset="0"/>
                  <a:cs typeface="Times New Roman" panose="02020603050405020304" pitchFamily="18" charset="0"/>
                </a:rPr>
                <a:t>đạt</a:t>
              </a:r>
              <a:endParaRPr lang="en-US" sz="1200" b="1" dirty="0">
                <a:solidFill>
                  <a:srgbClr val="C0000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266768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
          <p:cNvGrpSpPr>
            <a:grpSpLocks/>
          </p:cNvGrpSpPr>
          <p:nvPr/>
        </p:nvGrpSpPr>
        <p:grpSpPr bwMode="auto">
          <a:xfrm>
            <a:off x="539750" y="2929662"/>
            <a:ext cx="8185997" cy="1155448"/>
            <a:chOff x="838200" y="2937891"/>
            <a:chExt cx="7467275" cy="988943"/>
          </a:xfrm>
        </p:grpSpPr>
        <p:sp>
          <p:nvSpPr>
            <p:cNvPr id="6" name="TextBox 5"/>
            <p:cNvSpPr txBox="1"/>
            <p:nvPr/>
          </p:nvSpPr>
          <p:spPr>
            <a:xfrm>
              <a:off x="3571524" y="2937891"/>
              <a:ext cx="2134527" cy="395137"/>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eaLnBrk="0" hangingPunct="0">
                <a:defRPr/>
              </a:pPr>
              <a:r>
                <a:rPr lang="en-US" dirty="0">
                  <a:solidFill>
                    <a:schemeClr val="tx1"/>
                  </a:solidFill>
                </a:rPr>
                <a:t>Hàng hóa</a:t>
              </a:r>
            </a:p>
          </p:txBody>
        </p:sp>
        <p:sp>
          <p:nvSpPr>
            <p:cNvPr id="14" name="TextBox 13"/>
            <p:cNvSpPr txBox="1"/>
            <p:nvPr/>
          </p:nvSpPr>
          <p:spPr>
            <a:xfrm>
              <a:off x="6401200" y="3212034"/>
              <a:ext cx="1904275" cy="605877"/>
            </a:xfrm>
            <a:prstGeom prst="rect">
              <a:avLst/>
            </a:prstGeom>
            <a:solidFill>
              <a:srgbClr val="99CCFF"/>
            </a:solidFill>
          </p:spPr>
          <p:style>
            <a:lnRef idx="3">
              <a:schemeClr val="lt1"/>
            </a:lnRef>
            <a:fillRef idx="1">
              <a:schemeClr val="accent5"/>
            </a:fillRef>
            <a:effectRef idx="1">
              <a:schemeClr val="accent5"/>
            </a:effectRef>
            <a:fontRef idx="minor">
              <a:schemeClr val="lt1"/>
            </a:fontRef>
          </p:style>
          <p:txBody>
            <a:bodyPr>
              <a:spAutoFit/>
            </a:bodyPr>
            <a:lstStyle/>
            <a:p>
              <a:pPr algn="ctr" eaLnBrk="0" hangingPunct="0">
                <a:defRPr/>
              </a:pPr>
              <a:r>
                <a:rPr lang="en-US" sz="2000" dirty="0">
                  <a:solidFill>
                    <a:schemeClr val="tx1"/>
                  </a:solidFill>
                </a:rPr>
                <a:t>Nước nhập khẩu</a:t>
              </a:r>
            </a:p>
            <a:p>
              <a:pPr algn="ctr" eaLnBrk="0" hangingPunct="0">
                <a:defRPr/>
              </a:pPr>
              <a:r>
                <a:rPr lang="en-US" sz="2000" dirty="0">
                  <a:solidFill>
                    <a:schemeClr val="tx1"/>
                  </a:solidFill>
                </a:rPr>
                <a:t>(người mua)</a:t>
              </a:r>
            </a:p>
          </p:txBody>
        </p:sp>
        <p:sp>
          <p:nvSpPr>
            <p:cNvPr id="64" name="TextBox 63"/>
            <p:cNvSpPr txBox="1"/>
            <p:nvPr/>
          </p:nvSpPr>
          <p:spPr>
            <a:xfrm>
              <a:off x="838200" y="3200923"/>
              <a:ext cx="1905724" cy="605877"/>
            </a:xfrm>
            <a:prstGeom prst="rect">
              <a:avLst/>
            </a:prstGeom>
            <a:solidFill>
              <a:srgbClr val="99CCFF"/>
            </a:solidFill>
          </p:spPr>
          <p:style>
            <a:lnRef idx="3">
              <a:schemeClr val="lt1"/>
            </a:lnRef>
            <a:fillRef idx="1">
              <a:schemeClr val="accent1"/>
            </a:fillRef>
            <a:effectRef idx="1">
              <a:schemeClr val="accent1"/>
            </a:effectRef>
            <a:fontRef idx="minor">
              <a:schemeClr val="lt1"/>
            </a:fontRef>
          </p:style>
          <p:txBody>
            <a:bodyPr>
              <a:spAutoFit/>
            </a:bodyPr>
            <a:lstStyle/>
            <a:p>
              <a:pPr algn="ctr" eaLnBrk="0" hangingPunct="0">
                <a:defRPr/>
              </a:pPr>
              <a:r>
                <a:rPr lang="en-US" sz="2000" dirty="0">
                  <a:solidFill>
                    <a:schemeClr val="tx1"/>
                  </a:solidFill>
                </a:rPr>
                <a:t>Nước xuất khẩu</a:t>
              </a:r>
            </a:p>
            <a:p>
              <a:pPr algn="ctr" eaLnBrk="0" hangingPunct="0">
                <a:defRPr/>
              </a:pPr>
              <a:r>
                <a:rPr lang="en-US" sz="2000" dirty="0">
                  <a:solidFill>
                    <a:schemeClr val="tx1"/>
                  </a:solidFill>
                </a:rPr>
                <a:t>(người bán)</a:t>
              </a:r>
            </a:p>
          </p:txBody>
        </p:sp>
        <p:sp>
          <p:nvSpPr>
            <p:cNvPr id="65" name="TextBox 64"/>
            <p:cNvSpPr txBox="1"/>
            <p:nvPr/>
          </p:nvSpPr>
          <p:spPr>
            <a:xfrm>
              <a:off x="3049447" y="3526724"/>
              <a:ext cx="3200400" cy="400110"/>
            </a:xfrm>
            <a:prstGeom prst="rect">
              <a:avLst/>
            </a:prstGeom>
            <a:noFill/>
            <a:ln>
              <a:noFill/>
            </a:ln>
          </p:spPr>
          <p:style>
            <a:lnRef idx="3">
              <a:schemeClr val="lt1"/>
            </a:lnRef>
            <a:fillRef idx="1">
              <a:schemeClr val="accent3"/>
            </a:fillRef>
            <a:effectRef idx="1">
              <a:schemeClr val="accent3"/>
            </a:effectRef>
            <a:fontRef idx="minor">
              <a:schemeClr val="lt1"/>
            </a:fontRef>
          </p:style>
          <p:txBody>
            <a:bodyPr>
              <a:spAutoFit/>
            </a:bodyPr>
            <a:lstStyle/>
            <a:p>
              <a:pPr algn="ctr" eaLnBrk="0" hangingPunct="0">
                <a:defRPr/>
              </a:pP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thương mại quốc tế</a:t>
              </a:r>
            </a:p>
          </p:txBody>
        </p:sp>
        <p:cxnSp>
          <p:nvCxnSpPr>
            <p:cNvPr id="67" name="Straight Arrow Connector 66"/>
            <p:cNvCxnSpPr>
              <a:stCxn id="64" idx="3"/>
            </p:cNvCxnSpPr>
            <p:nvPr/>
          </p:nvCxnSpPr>
          <p:spPr>
            <a:xfrm>
              <a:off x="2743924" y="3503861"/>
              <a:ext cx="3581198" cy="31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1" name="TextBox 10"/>
          <p:cNvSpPr txBox="1">
            <a:spLocks noChangeArrowheads="1"/>
          </p:cNvSpPr>
          <p:nvPr/>
        </p:nvSpPr>
        <p:spPr bwMode="auto">
          <a:xfrm>
            <a:off x="6500866" y="2281155"/>
            <a:ext cx="2362200" cy="369887"/>
          </a:xfrm>
          <a:prstGeom prst="rect">
            <a:avLst/>
          </a:prstGeom>
          <a:noFill/>
          <a:ln w="9525">
            <a:solidFill>
              <a:schemeClr val="accent1"/>
            </a:solidFill>
            <a:miter lim="800000"/>
            <a:headEnd/>
            <a:tailEnd/>
          </a:ln>
        </p:spPr>
        <p:txBody>
          <a:bodyPr>
            <a:spAutoFit/>
          </a:bodyPr>
          <a:lstStyle/>
          <a:p>
            <a:pPr eaLnBrk="0" hangingPunct="0"/>
            <a:r>
              <a:rPr lang="en-US" sz="1800" b="1" dirty="0" err="1"/>
              <a:t>Kiểm</a:t>
            </a:r>
            <a:r>
              <a:rPr lang="en-US" sz="1800" b="1" dirty="0"/>
              <a:t> </a:t>
            </a:r>
            <a:r>
              <a:rPr lang="en-US" sz="1800" b="1" dirty="0" err="1"/>
              <a:t>dịch</a:t>
            </a:r>
            <a:r>
              <a:rPr lang="en-US" sz="1800" b="1" dirty="0"/>
              <a:t> </a:t>
            </a:r>
            <a:r>
              <a:rPr lang="en-US" sz="1800" b="1" dirty="0" err="1"/>
              <a:t>nhập</a:t>
            </a:r>
            <a:r>
              <a:rPr lang="en-US" sz="1800" b="1" dirty="0"/>
              <a:t> </a:t>
            </a:r>
            <a:r>
              <a:rPr lang="en-US" sz="1800" b="1" dirty="0" err="1"/>
              <a:t>khẩu</a:t>
            </a:r>
            <a:endParaRPr lang="en-US" sz="1800" b="1" dirty="0"/>
          </a:p>
        </p:txBody>
      </p:sp>
      <p:sp>
        <p:nvSpPr>
          <p:cNvPr id="12" name="TextBox 11"/>
          <p:cNvSpPr txBox="1">
            <a:spLocks noChangeArrowheads="1"/>
          </p:cNvSpPr>
          <p:nvPr/>
        </p:nvSpPr>
        <p:spPr bwMode="auto">
          <a:xfrm>
            <a:off x="403225" y="2276872"/>
            <a:ext cx="2362200" cy="369887"/>
          </a:xfrm>
          <a:prstGeom prst="rect">
            <a:avLst/>
          </a:prstGeom>
          <a:noFill/>
          <a:ln w="9525">
            <a:solidFill>
              <a:srgbClr val="00B050"/>
            </a:solidFill>
            <a:miter lim="800000"/>
            <a:headEnd/>
            <a:tailEnd/>
          </a:ln>
        </p:spPr>
        <p:txBody>
          <a:bodyPr>
            <a:spAutoFit/>
          </a:bodyPr>
          <a:lstStyle/>
          <a:p>
            <a:pPr eaLnBrk="0" hangingPunct="0"/>
            <a:r>
              <a:rPr lang="en-US" sz="1800" b="1"/>
              <a:t>Kiểm dịch xuất khẩu</a:t>
            </a:r>
          </a:p>
        </p:txBody>
      </p:sp>
      <p:sp>
        <p:nvSpPr>
          <p:cNvPr id="13" name="Title 1"/>
          <p:cNvSpPr txBox="1">
            <a:spLocks/>
          </p:cNvSpPr>
          <p:nvPr/>
        </p:nvSpPr>
        <p:spPr bwMode="auto">
          <a:xfrm>
            <a:off x="0" y="159016"/>
            <a:ext cx="9144000" cy="48465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2500" b="1" dirty="0" smtClean="0">
                <a:solidFill>
                  <a:srgbClr val="0000FF"/>
                </a:solidFill>
                <a:latin typeface="Times New Roman" panose="02020603050405020304" pitchFamily="18" charset="0"/>
                <a:cs typeface="Times New Roman" panose="02020603050405020304" pitchFamily="18" charset="0"/>
              </a:rPr>
              <a:t>2.5 </a:t>
            </a:r>
            <a:r>
              <a:rPr lang="en-US" altLang="en-US" sz="2500" b="1" dirty="0" err="1" smtClean="0">
                <a:solidFill>
                  <a:srgbClr val="0000FF"/>
                </a:solidFill>
                <a:latin typeface="Times New Roman" panose="02020603050405020304" pitchFamily="18" charset="0"/>
                <a:cs typeface="Times New Roman" panose="02020603050405020304" pitchFamily="18" charset="0"/>
              </a:rPr>
              <a:t>Quy</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tắc</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kiểm</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dịch</a:t>
            </a:r>
            <a:endParaRPr lang="en-US" altLang="en-US" sz="25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548680"/>
          </a:xfrm>
        </p:spPr>
        <p:txBody>
          <a:bodyPr>
            <a:noAutofit/>
          </a:bodyPr>
          <a:lstStyle/>
          <a:p>
            <a:pPr algn="ctr"/>
            <a:r>
              <a:rPr lang="en-US" sz="2500" b="1" dirty="0" smtClean="0">
                <a:solidFill>
                  <a:srgbClr val="0000FF"/>
                </a:solidFill>
                <a:latin typeface="Times New Roman" pitchFamily="18" charset="0"/>
                <a:cs typeface="Times New Roman" pitchFamily="18" charset="0"/>
              </a:rPr>
              <a:t>3. </a:t>
            </a:r>
            <a:r>
              <a:rPr lang="en-US" sz="2500" b="1" dirty="0" err="1" smtClean="0">
                <a:solidFill>
                  <a:srgbClr val="0000FF"/>
                </a:solidFill>
                <a:latin typeface="Times New Roman" pitchFamily="18" charset="0"/>
                <a:cs typeface="Times New Roman" pitchFamily="18" charset="0"/>
              </a:rPr>
              <a:t>Quy</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định</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mới</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trong</a:t>
            </a:r>
            <a:r>
              <a:rPr lang="en-US" sz="2500" b="1" dirty="0" smtClean="0">
                <a:solidFill>
                  <a:srgbClr val="0000FF"/>
                </a:solidFill>
                <a:latin typeface="Times New Roman" pitchFamily="18" charset="0"/>
                <a:cs typeface="Times New Roman" pitchFamily="18" charset="0"/>
              </a:rPr>
              <a:t> </a:t>
            </a:r>
            <a:r>
              <a:rPr lang="en-US" sz="2500" b="1" dirty="0" err="1">
                <a:solidFill>
                  <a:srgbClr val="0000FF"/>
                </a:solidFill>
                <a:latin typeface="Times New Roman" pitchFamily="18" charset="0"/>
                <a:cs typeface="Times New Roman" pitchFamily="18" charset="0"/>
              </a:rPr>
              <a:t>T</a:t>
            </a:r>
            <a:r>
              <a:rPr lang="en-US" sz="2500" b="1" dirty="0" err="1" smtClean="0">
                <a:solidFill>
                  <a:srgbClr val="0000FF"/>
                </a:solidFill>
                <a:latin typeface="Times New Roman" pitchFamily="18" charset="0"/>
                <a:cs typeface="Times New Roman" pitchFamily="18" charset="0"/>
              </a:rPr>
              <a:t>hương</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mại</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Việt</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Trung</a:t>
            </a:r>
            <a:r>
              <a:rPr lang="en-US" sz="2500" b="1" dirty="0" smtClean="0">
                <a:solidFill>
                  <a:srgbClr val="0000FF"/>
                </a:solidFill>
                <a:latin typeface="Times New Roman" pitchFamily="18" charset="0"/>
                <a:cs typeface="Times New Roman" pitchFamily="18" charset="0"/>
              </a:rPr>
              <a:t> </a:t>
            </a:r>
            <a:endParaRPr lang="en-US" sz="2500" b="1"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539552" y="1052736"/>
            <a:ext cx="7848872" cy="4746847"/>
          </a:xfrm>
          <a:prstGeom prst="rect">
            <a:avLst/>
          </a:prstGeom>
        </p:spPr>
        <p:txBody>
          <a:bodyPr>
            <a:noAutofit/>
          </a:bodyPr>
          <a:lstStyle/>
          <a:p>
            <a:pPr marL="457200" lvl="0" indent="-457200">
              <a:buFont typeface="+mj-lt"/>
              <a:buAutoNum type="arabicPeriod"/>
            </a:pPr>
            <a:r>
              <a:rPr lang="en-US" sz="2200" dirty="0" err="1" smtClean="0">
                <a:latin typeface="Times New Roman" pitchFamily="18" charset="0"/>
                <a:cs typeface="Times New Roman" pitchFamily="18" charset="0"/>
              </a:rPr>
              <a:t>Quản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lý</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danh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mục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sản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nhập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khẩu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vào</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Trung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quốc</a:t>
            </a:r>
            <a:endParaRPr lang="en-US" sz="2200" dirty="0" smtClean="0">
              <a:latin typeface="Times New Roman" pitchFamily="18" charset="0"/>
              <a:cs typeface="Times New Roman" pitchFamily="18" charset="0"/>
            </a:endParaRPr>
          </a:p>
          <a:p>
            <a:pPr marL="457200" indent="-457200">
              <a:buFont typeface="+mj-lt"/>
              <a:buAutoNum type="arabicPeriod"/>
            </a:pP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rủi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ro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các </a:t>
            </a:r>
            <a:r>
              <a:rPr lang="en-US" sz="2200" dirty="0" err="1">
                <a:latin typeface="Times New Roman" pitchFamily="18" charset="0"/>
                <a:cs typeface="Times New Roman" pitchFamily="18" charset="0"/>
              </a:rPr>
              <a:t>hàng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hóa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lần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chưa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mục</a:t>
            </a:r>
            <a:r>
              <a:rPr lang="en-US" sz="2200" dirty="0">
                <a:latin typeface="Times New Roman" pitchFamily="18" charset="0"/>
                <a:cs typeface="Times New Roman" pitchFamily="18" charset="0"/>
              </a:rPr>
              <a:t> 2017. </a:t>
            </a:r>
          </a:p>
          <a:p>
            <a:pPr marL="457200" lvl="0" indent="-457200">
              <a:buFont typeface="+mj-lt"/>
              <a:buAutoNum type="arabicPeriod"/>
            </a:pPr>
            <a:r>
              <a:rPr lang="en-US" sz="2200" dirty="0" err="1" smtClean="0">
                <a:latin typeface="Times New Roman" pitchFamily="18" charset="0"/>
                <a:cs typeface="Times New Roman" pitchFamily="18" charset="0"/>
              </a:rPr>
              <a:t>Chính</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giấy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nhận</a:t>
            </a:r>
            <a:r>
              <a:rPr lang="en-US" sz="2200" dirty="0">
                <a:latin typeface="Times New Roman" pitchFamily="18" charset="0"/>
                <a:cs typeface="Times New Roman" pitchFamily="18" charset="0"/>
              </a:rPr>
              <a:t> an </a:t>
            </a:r>
            <a:r>
              <a:rPr lang="en-US" sz="2200" dirty="0" err="1">
                <a:latin typeface="Times New Roman" pitchFamily="18" charset="0"/>
                <a:cs typeface="Times New Roman" pitchFamily="18" charset="0"/>
              </a:rPr>
              <a:t>toàn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cho</a:t>
            </a:r>
            <a:r>
              <a:rPr lang="en-US" sz="2200" dirty="0">
                <a:latin typeface="Times New Roman" pitchFamily="18" charset="0"/>
                <a:cs typeface="Times New Roman" pitchFamily="18" charset="0"/>
              </a:rPr>
              <a:t> các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01/10/2019)</a:t>
            </a:r>
          </a:p>
          <a:p>
            <a:pPr marL="457200" indent="-457200">
              <a:buFont typeface="+mj-lt"/>
              <a:buAutoNum type="arabicPeriod"/>
            </a:pP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bắt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buộc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dụng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từ</a:t>
            </a:r>
            <a:r>
              <a:rPr lang="en-US" sz="2200" dirty="0">
                <a:latin typeface="Times New Roman" pitchFamily="18" charset="0"/>
                <a:cs typeface="Times New Roman" pitchFamily="18" charset="0"/>
              </a:rPr>
              <a:t> 01/04/2018)</a:t>
            </a:r>
          </a:p>
          <a:p>
            <a:pPr marL="457200" lvl="0" indent="-457200">
              <a:buFont typeface="+mj-lt"/>
              <a:buAutoNum type="arabicPeriod"/>
            </a:pPr>
            <a:r>
              <a:rPr lang="en-US" sz="2200" dirty="0" err="1" smtClean="0">
                <a:latin typeface="Times New Roman" pitchFamily="18" charset="0"/>
                <a:cs typeface="Times New Roman" pitchFamily="18" charset="0"/>
              </a:rPr>
              <a:t>Quản</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lý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phép</a:t>
            </a:r>
            <a:r>
              <a:rPr lang="en-US" sz="2200" dirty="0">
                <a:latin typeface="Times New Roman" pitchFamily="18" charset="0"/>
                <a:cs typeface="Times New Roman" pitchFamily="18" charset="0"/>
              </a:rPr>
              <a:t> các </a:t>
            </a:r>
            <a:r>
              <a:rPr lang="en-US" sz="2200" dirty="0" err="1">
                <a:latin typeface="Times New Roman" pitchFamily="18" charset="0"/>
                <a:cs typeface="Times New Roman" pitchFamily="18" charset="0"/>
              </a:rPr>
              <a:t>doanh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đủ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điều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đăng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ký</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phê</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chuẩn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cấp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phép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này</a:t>
            </a:r>
            <a:r>
              <a:rPr lang="en-US" sz="2200" dirty="0">
                <a:latin typeface="Times New Roman" pitchFamily="18" charset="0"/>
                <a:cs typeface="Times New Roman" pitchFamily="18" charset="0"/>
              </a:rPr>
              <a:t> </a:t>
            </a:r>
          </a:p>
          <a:p>
            <a:pPr marL="457200" indent="-457200">
              <a:buFont typeface="+mj-lt"/>
              <a:buAutoNum type="arabicPeriod"/>
            </a:pPr>
            <a:r>
              <a:rPr lang="en-US" sz="2200" dirty="0" err="1" smtClean="0">
                <a:latin typeface="Times New Roman" pitchFamily="18" charset="0"/>
                <a:cs typeface="Times New Roman" pitchFamily="18" charset="0"/>
              </a:rPr>
              <a:t>Quản</a:t>
            </a:r>
            <a:r>
              <a:rPr lang="en-US" sz="2200" dirty="0" smtClean="0">
                <a:latin typeface="Times New Roman" pitchFamily="18" charset="0"/>
                <a:cs typeface="Times New Roman" pitchFamily="18" charset="0"/>
              </a:rPr>
              <a:t> </a:t>
            </a:r>
            <a:r>
              <a:rPr lang="en-US" sz="2200" dirty="0" err="1" smtClean="0">
                <a:latin typeface="Times New Roman" panose="02020603050405020304" pitchFamily="18" charset="0"/>
                <a:cs typeface="Times New Roman" panose="02020603050405020304" pitchFamily="18" charset="0"/>
              </a:rPr>
              <a:t>lý</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nhập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khẩu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Nông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thực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phẩm</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theo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quy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định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chỉ</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định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cửa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khẩu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nhập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khẩu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phẩm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Nông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Việt</a:t>
            </a:r>
            <a:r>
              <a:rPr lang="en-US" sz="2200" dirty="0" smtClean="0">
                <a:latin typeface="Times New Roman" panose="02020603050405020304" pitchFamily="18" charset="0"/>
                <a:cs typeface="Times New Roman" panose="02020603050405020304" pitchFamily="18" charset="0"/>
              </a:rPr>
              <a:t> Nam</a:t>
            </a:r>
            <a:endParaRPr lang="en-US" sz="22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7372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Autofit/>
          </a:bodyPr>
          <a:lstStyle/>
          <a:p>
            <a:pPr algn="ctr"/>
            <a:r>
              <a:rPr lang="en-US" altLang="en-US" sz="2500" b="1" dirty="0" smtClean="0">
                <a:solidFill>
                  <a:srgbClr val="0000FF"/>
                </a:solidFill>
                <a:latin typeface="Times New Roman" panose="02020603050405020304" pitchFamily="18" charset="0"/>
                <a:cs typeface="Times New Roman" panose="02020603050405020304" pitchFamily="18" charset="0"/>
              </a:rPr>
              <a:t>3.1 </a:t>
            </a:r>
            <a:r>
              <a:rPr lang="en-US" altLang="en-US" sz="2500" b="1" dirty="0" err="1">
                <a:solidFill>
                  <a:srgbClr val="0000FF"/>
                </a:solidFill>
                <a:latin typeface="Times New Roman" panose="02020603050405020304" pitchFamily="18" charset="0"/>
                <a:cs typeface="Times New Roman" panose="02020603050405020304" pitchFamily="18" charset="0"/>
              </a:rPr>
              <a:t>Trung</a:t>
            </a:r>
            <a:r>
              <a:rPr lang="en-US" altLang="en-US" sz="2500" b="1" dirty="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Quốc</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tăng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cường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kiểm</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soát</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chất</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lượng</a:t>
            </a:r>
            <a:r>
              <a:rPr lang="en-US" altLang="en-US" sz="2500" b="1" dirty="0" smtClean="0">
                <a:solidFill>
                  <a:srgbClr val="0000FF"/>
                </a:solidFill>
                <a:latin typeface="Times New Roman" panose="02020603050405020304" pitchFamily="18" charset="0"/>
                <a:cs typeface="Times New Roman" panose="02020603050405020304" pitchFamily="18" charset="0"/>
              </a:rPr>
              <a:t> </a:t>
            </a:r>
            <a:br>
              <a:rPr lang="en-US" altLang="en-US" sz="2500" b="1" dirty="0" smtClean="0">
                <a:solidFill>
                  <a:srgbClr val="0000FF"/>
                </a:solidFill>
                <a:latin typeface="Times New Roman" panose="02020603050405020304" pitchFamily="18" charset="0"/>
                <a:cs typeface="Times New Roman" panose="02020603050405020304" pitchFamily="18" charset="0"/>
              </a:rPr>
            </a:br>
            <a:r>
              <a:rPr lang="en-US" altLang="en-US" sz="2500" b="1" dirty="0" err="1" smtClean="0">
                <a:solidFill>
                  <a:srgbClr val="0000FF"/>
                </a:solidFill>
                <a:latin typeface="Times New Roman" panose="02020603050405020304" pitchFamily="18" charset="0"/>
                <a:cs typeface="Times New Roman" panose="02020603050405020304" pitchFamily="18" charset="0"/>
              </a:rPr>
              <a:t>Nông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sản</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Việt</a:t>
            </a:r>
            <a:r>
              <a:rPr lang="en-US" altLang="en-US" sz="2500" b="1" dirty="0" smtClean="0">
                <a:solidFill>
                  <a:srgbClr val="0000FF"/>
                </a:solidFill>
                <a:latin typeface="Times New Roman" panose="02020603050405020304" pitchFamily="18" charset="0"/>
                <a:cs typeface="Times New Roman" panose="02020603050405020304" pitchFamily="18" charset="0"/>
              </a:rPr>
              <a:t> </a:t>
            </a:r>
            <a:endParaRPr lang="en-US" sz="2500" dirty="0"/>
          </a:p>
        </p:txBody>
      </p:sp>
      <p:sp>
        <p:nvSpPr>
          <p:cNvPr id="3" name="Content Placeholder 2"/>
          <p:cNvSpPr>
            <a:spLocks noGrp="1"/>
          </p:cNvSpPr>
          <p:nvPr>
            <p:ph idx="1"/>
          </p:nvPr>
        </p:nvSpPr>
        <p:spPr>
          <a:xfrm>
            <a:off x="395536" y="1052736"/>
            <a:ext cx="8290518" cy="5257800"/>
          </a:xfrm>
          <a:prstGeom prst="rect">
            <a:avLst/>
          </a:prstGeom>
        </p:spPr>
        <p:txBody>
          <a:bodyPr>
            <a:noAutofit/>
          </a:bodyPr>
          <a:lstStyle/>
          <a:p>
            <a:pPr lvl="0">
              <a:buFont typeface="Wingdings" panose="05000000000000000000" pitchFamily="2" charset="2"/>
              <a:buChar char="Ø"/>
            </a:pPr>
            <a:r>
              <a:rPr lang="en-US" sz="2000" dirty="0" err="1" smtClean="0">
                <a:solidFill>
                  <a:schemeClr val="tx1"/>
                </a:solidFill>
                <a:latin typeface="Times New Roman" panose="02020603050405020304" pitchFamily="18" charset="0"/>
                <a:cs typeface="Times New Roman" panose="02020603050405020304" pitchFamily="18" charset="0"/>
              </a:rPr>
              <a:t>Quản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lý</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nghiêm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phê</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duyệt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cấp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phép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kiểm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dịch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thực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phẩm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nông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sản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chưa</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liệt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kê</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trong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danh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sách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cấp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phép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nhập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khẩu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sẽ</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không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được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chấp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nhận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để</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làm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thủ</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tục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khai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báo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làm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thủ</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tục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phê</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duyệt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kiểm</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dịch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và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không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cho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phép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nhập</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khẩu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b="1" i="1" dirty="0" smtClean="0">
                <a:solidFill>
                  <a:srgbClr val="0000FF"/>
                </a:solidFill>
                <a:latin typeface="Times New Roman" panose="02020603050405020304" pitchFamily="18" charset="0"/>
                <a:cs typeface="Times New Roman" panose="02020603050405020304" pitchFamily="18" charset="0"/>
              </a:rPr>
              <a:t>(</a:t>
            </a:r>
            <a:r>
              <a:rPr lang="en-US" sz="2000" b="1" i="1" dirty="0" err="1" smtClean="0">
                <a:solidFill>
                  <a:srgbClr val="0000FF"/>
                </a:solidFill>
                <a:latin typeface="Times New Roman" panose="02020603050405020304" pitchFamily="18" charset="0"/>
                <a:cs typeface="Times New Roman" panose="02020603050405020304" pitchFamily="18" charset="0"/>
              </a:rPr>
              <a:t>danh</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sách</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tra</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cứu</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tại</a:t>
            </a:r>
            <a:r>
              <a:rPr lang="en-US" sz="2000" b="1" i="1" dirty="0" smtClean="0">
                <a:solidFill>
                  <a:srgbClr val="0000FF"/>
                </a:solidFill>
                <a:latin typeface="Times New Roman" panose="02020603050405020304" pitchFamily="18" charset="0"/>
                <a:cs typeface="Times New Roman" panose="02020603050405020304" pitchFamily="18" charset="0"/>
              </a:rPr>
              <a:t> website </a:t>
            </a:r>
            <a:r>
              <a:rPr lang="en-US" sz="2000" b="1" i="1" dirty="0" err="1" smtClean="0">
                <a:solidFill>
                  <a:srgbClr val="0000FF"/>
                </a:solidFill>
                <a:latin typeface="Times New Roman" panose="02020603050405020304" pitchFamily="18" charset="0"/>
                <a:cs typeface="Times New Roman" panose="02020603050405020304" pitchFamily="18" charset="0"/>
              </a:rPr>
              <a:t>Tổng</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cục</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hải</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quan</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Trung</a:t>
            </a:r>
            <a:r>
              <a:rPr lang="en-US" sz="2000" b="1" i="1" dirty="0" smtClean="0">
                <a:solidFill>
                  <a:srgbClr val="0000FF"/>
                </a:solidFill>
                <a:latin typeface="Times New Roman" panose="02020603050405020304" pitchFamily="18" charset="0"/>
                <a:cs typeface="Times New Roman" panose="02020603050405020304" pitchFamily="18" charset="0"/>
              </a:rPr>
              <a:t> </a:t>
            </a:r>
            <a:r>
              <a:rPr lang="en-US" sz="2000" b="1" i="1" dirty="0" err="1" smtClean="0">
                <a:solidFill>
                  <a:srgbClr val="0000FF"/>
                </a:solidFill>
                <a:latin typeface="Times New Roman" panose="02020603050405020304" pitchFamily="18" charset="0"/>
                <a:cs typeface="Times New Roman" panose="02020603050405020304" pitchFamily="18" charset="0"/>
              </a:rPr>
              <a:t>quốc</a:t>
            </a:r>
            <a:r>
              <a:rPr lang="en-US" sz="2000" b="1" i="1" dirty="0" smtClean="0">
                <a:solidFill>
                  <a:srgbClr val="0000FF"/>
                </a:solidFill>
                <a:latin typeface="Times New Roman" panose="02020603050405020304" pitchFamily="18" charset="0"/>
                <a:cs typeface="Times New Roman" panose="02020603050405020304" pitchFamily="18" charset="0"/>
              </a:rPr>
              <a:t>)</a:t>
            </a:r>
            <a:r>
              <a:rPr lang="en-US" sz="20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a:t>
            </a:r>
            <a:r>
              <a:rPr lang="en-US" sz="2000" dirty="0">
                <a:latin typeface="Times New Roman" panose="02020603050405020304" pitchFamily="18" charset="0"/>
                <a:cs typeface="Times New Roman" panose="02020603050405020304" pitchFamily="18" charset="0"/>
              </a:rPr>
              <a:t> các </a:t>
            </a:r>
            <a:r>
              <a:rPr lang="en-US" sz="2000" dirty="0" err="1">
                <a:latin typeface="Times New Roman" panose="02020603050405020304" pitchFamily="18" charset="0"/>
                <a:cs typeface="Times New Roman" panose="02020603050405020304" pitchFamily="18" charset="0"/>
              </a:rPr>
              <a:t>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nhớ</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giữa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các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a:t>
            </a:r>
          </a:p>
          <a:p>
            <a:pPr lvl="0">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Quản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chặt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xác</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giấy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thập</a:t>
            </a:r>
            <a:r>
              <a:rPr lang="en-US" sz="2000" dirty="0">
                <a:latin typeface="Times New Roman" panose="02020603050405020304" pitchFamily="18" charset="0"/>
                <a:cs typeface="Times New Roman" panose="02020603050405020304" pitchFamily="18" charset="0"/>
              </a:rPr>
              <a:t> các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giấy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Nam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cứ</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chấp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thuận</a:t>
            </a:r>
            <a:r>
              <a:rPr lang="en-US"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chỗ</a:t>
            </a:r>
            <a:r>
              <a:rPr lang="en-US" sz="2000" dirty="0">
                <a:latin typeface="Times New Roman" panose="02020603050405020304" pitchFamily="18" charset="0"/>
                <a:cs typeface="Times New Roman" panose="02020603050405020304" pitchFamily="18" charset="0"/>
              </a:rPr>
              <a:t> 100%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khẩu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nguồn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vật</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lượng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Trung</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Quốc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sắn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sản</a:t>
            </a:r>
            <a:r>
              <a:rPr lang="en-US" sz="2000" dirty="0">
                <a:latin typeface="Times New Roman" panose="02020603050405020304" pitchFamily="18" charset="0"/>
                <a:cs typeface="Times New Roman" panose="02020603050405020304" pitchFamily="18" charset="0"/>
              </a:rPr>
              <a:t>, v.v.)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duyệt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nhập</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khẩu</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Tiến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đối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hóa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nhập</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khẩu</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5233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28"/>
            <a:ext cx="8229600" cy="634082"/>
          </a:xfrm>
        </p:spPr>
        <p:txBody>
          <a:bodyPr rtlCol="0">
            <a:normAutofit/>
          </a:bodyPr>
          <a:lstStyle/>
          <a:p>
            <a:pPr algn="ctr" fontAlgn="auto">
              <a:spcAft>
                <a:spcPts val="0"/>
              </a:spcAft>
              <a:defRPr/>
            </a:pPr>
            <a:r>
              <a:rPr lang="en-IN" sz="2500" b="1" dirty="0">
                <a:solidFill>
                  <a:srgbClr val="0000FF"/>
                </a:solidFill>
                <a:latin typeface="Times New Roman" panose="02020603050405020304" pitchFamily="18" charset="0"/>
                <a:cs typeface="Times New Roman" panose="02020603050405020304" pitchFamily="18" charset="0"/>
              </a:rPr>
              <a:t>(a) </a:t>
            </a:r>
            <a:r>
              <a:rPr lang="en-IN" sz="2500" b="1" dirty="0" err="1">
                <a:solidFill>
                  <a:srgbClr val="0000FF"/>
                </a:solidFill>
                <a:latin typeface="Times New Roman" panose="02020603050405020304" pitchFamily="18" charset="0"/>
                <a:cs typeface="Times New Roman" panose="02020603050405020304" pitchFamily="18" charset="0"/>
              </a:rPr>
              <a:t>Yêu</a:t>
            </a:r>
            <a:r>
              <a:rPr lang="en-IN" sz="2500" b="1" dirty="0">
                <a:solidFill>
                  <a:srgbClr val="0000FF"/>
                </a:solidFill>
                <a:latin typeface="Times New Roman" panose="02020603050405020304" pitchFamily="18" charset="0"/>
                <a:cs typeface="Times New Roman" panose="02020603050405020304" pitchFamily="18" charset="0"/>
              </a:rPr>
              <a:t> </a:t>
            </a:r>
            <a:r>
              <a:rPr lang="en-IN" sz="2500" b="1" dirty="0" err="1">
                <a:solidFill>
                  <a:srgbClr val="0000FF"/>
                </a:solidFill>
                <a:latin typeface="Times New Roman" panose="02020603050405020304" pitchFamily="18" charset="0"/>
                <a:cs typeface="Times New Roman" panose="02020603050405020304" pitchFamily="18" charset="0"/>
              </a:rPr>
              <a:t>cầu</a:t>
            </a:r>
            <a:r>
              <a:rPr lang="en-IN" sz="2500" b="1" dirty="0">
                <a:solidFill>
                  <a:srgbClr val="0000FF"/>
                </a:solidFill>
                <a:latin typeface="Times New Roman" panose="02020603050405020304" pitchFamily="18" charset="0"/>
                <a:cs typeface="Times New Roman" panose="02020603050405020304" pitchFamily="18" charset="0"/>
              </a:rPr>
              <a:t> </a:t>
            </a:r>
            <a:r>
              <a:rPr lang="en-IN" sz="2500" b="1" dirty="0" err="1">
                <a:solidFill>
                  <a:srgbClr val="0000FF"/>
                </a:solidFill>
                <a:latin typeface="Times New Roman" panose="02020603050405020304" pitchFamily="18" charset="0"/>
                <a:cs typeface="Times New Roman" panose="02020603050405020304" pitchFamily="18" charset="0"/>
              </a:rPr>
              <a:t>trước</a:t>
            </a:r>
            <a:r>
              <a:rPr lang="en-IN" sz="2500" b="1" dirty="0">
                <a:solidFill>
                  <a:srgbClr val="0000FF"/>
                </a:solidFill>
                <a:latin typeface="Times New Roman" panose="02020603050405020304" pitchFamily="18" charset="0"/>
                <a:cs typeface="Times New Roman" panose="02020603050405020304" pitchFamily="18" charset="0"/>
              </a:rPr>
              <a:t> </a:t>
            </a:r>
            <a:r>
              <a:rPr lang="en-IN" sz="2500" b="1" dirty="0" err="1">
                <a:solidFill>
                  <a:srgbClr val="0000FF"/>
                </a:solidFill>
                <a:latin typeface="Times New Roman" panose="02020603050405020304" pitchFamily="18" charset="0"/>
                <a:cs typeface="Times New Roman" panose="02020603050405020304" pitchFamily="18" charset="0"/>
              </a:rPr>
              <a:t>xuất</a:t>
            </a:r>
            <a:r>
              <a:rPr lang="en-IN" sz="2500" b="1" dirty="0">
                <a:solidFill>
                  <a:srgbClr val="0000FF"/>
                </a:solidFill>
                <a:latin typeface="Times New Roman" panose="02020603050405020304" pitchFamily="18" charset="0"/>
                <a:cs typeface="Times New Roman" panose="02020603050405020304" pitchFamily="18" charset="0"/>
              </a:rPr>
              <a:t> </a:t>
            </a:r>
            <a:r>
              <a:rPr lang="en-IN" sz="2500" b="1" dirty="0" err="1">
                <a:solidFill>
                  <a:srgbClr val="0000FF"/>
                </a:solidFill>
                <a:latin typeface="Times New Roman" panose="02020603050405020304" pitchFamily="18" charset="0"/>
                <a:cs typeface="Times New Roman" panose="02020603050405020304" pitchFamily="18" charset="0"/>
              </a:rPr>
              <a:t>khẩu</a:t>
            </a:r>
            <a:endParaRPr lang="en-US" sz="25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08720"/>
            <a:ext cx="8229600" cy="5217443"/>
          </a:xfrm>
        </p:spPr>
        <p:txBody>
          <a:bodyPr rtlCol="0">
            <a:noAutofit/>
          </a:bodyPr>
          <a:lstStyle/>
          <a:p>
            <a:pPr marL="0" indent="0" fontAlgn="auto">
              <a:spcAft>
                <a:spcPts val="0"/>
              </a:spcAft>
              <a:buFont typeface="Arial" pitchFamily="34" charset="0"/>
              <a:buNone/>
              <a:defRPr/>
            </a:pPr>
            <a:endParaRPr lang="en-IN" sz="2000" b="1" dirty="0" smtClean="0">
              <a:latin typeface="Times New Roman" panose="02020603050405020304" pitchFamily="18" charset="0"/>
              <a:cs typeface="Times New Roman" panose="02020603050405020304" pitchFamily="18" charset="0"/>
            </a:endParaRPr>
          </a:p>
          <a:p>
            <a:pPr marL="0" indent="0" fontAlgn="auto">
              <a:spcAft>
                <a:spcPts val="0"/>
              </a:spcAft>
              <a:buFont typeface="Arial" pitchFamily="34" charset="0"/>
              <a:buNone/>
              <a:defRPr/>
            </a:pPr>
            <a:r>
              <a:rPr lang="en-IN" sz="2200" b="1" dirty="0" err="1" smtClean="0">
                <a:latin typeface="Times New Roman" panose="02020603050405020304" pitchFamily="18" charset="0"/>
                <a:cs typeface="Times New Roman" panose="02020603050405020304" pitchFamily="18" charset="0"/>
              </a:rPr>
              <a:t>Yêu</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cầu</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chung</a:t>
            </a:r>
            <a:r>
              <a:rPr lang="en-IN" sz="2200" b="1" dirty="0" smtClean="0">
                <a:latin typeface="Times New Roman" panose="02020603050405020304" pitchFamily="18" charset="0"/>
                <a:cs typeface="Times New Roman" panose="02020603050405020304" pitchFamily="18" charset="0"/>
              </a:rPr>
              <a:t>:</a:t>
            </a:r>
          </a:p>
          <a:p>
            <a:pPr fontAlgn="auto">
              <a:spcAft>
                <a:spcPts val="0"/>
              </a:spcAft>
              <a:buFont typeface="Arial" pitchFamily="34" charset="0"/>
              <a:buChar char="•"/>
              <a:defRPr/>
            </a:pPr>
            <a:r>
              <a:rPr lang="en-US" sz="2200" dirty="0" err="1">
                <a:latin typeface="Times New Roman" panose="02020603050405020304" pitchFamily="18" charset="0"/>
                <a:cs typeface="Times New Roman" panose="02020603050405020304" pitchFamily="18" charset="0"/>
              </a:rPr>
              <a:t>Lô</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Giấy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khẩu</a:t>
            </a:r>
            <a:r>
              <a:rPr lang="en-US" sz="2200" dirty="0">
                <a:latin typeface="Times New Roman" panose="02020603050405020304" pitchFamily="18" charset="0"/>
                <a:cs typeface="Times New Roman" panose="02020603050405020304" pitchFamily="18" charset="0"/>
              </a:rPr>
              <a:t>;</a:t>
            </a:r>
          </a:p>
          <a:p>
            <a:pPr fontAlgn="auto">
              <a:spcAft>
                <a:spcPts val="0"/>
              </a:spcAft>
              <a:buFont typeface="Arial" pitchFamily="34" charset="0"/>
              <a:buChar char="•"/>
              <a:defRPr/>
            </a:pP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nhiễm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khẩu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nhiễm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a:t>
            </a:r>
          </a:p>
          <a:p>
            <a:pPr fontAlgn="auto">
              <a:spcAft>
                <a:spcPts val="0"/>
              </a:spcAft>
              <a:buFont typeface="Arial" pitchFamily="34" charset="0"/>
              <a:buChar char="•"/>
              <a:defRPr/>
            </a:pP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mang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gói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khẩu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liệu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gói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gỗ</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lý</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đúng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chuẩn</a:t>
            </a:r>
            <a:r>
              <a:rPr lang="en-US" sz="2200" dirty="0">
                <a:latin typeface="Times New Roman" panose="02020603050405020304" pitchFamily="18" charset="0"/>
                <a:cs typeface="Times New Roman" panose="02020603050405020304" pitchFamily="18" charset="0"/>
              </a:rPr>
              <a:t> ISPM 15.</a:t>
            </a:r>
          </a:p>
          <a:p>
            <a:pPr marL="342900" lvl="1" indent="-342900" fontAlgn="auto">
              <a:spcAft>
                <a:spcPts val="0"/>
              </a:spcAft>
              <a:buFont typeface="Arial" pitchFamily="34" charset="0"/>
              <a:buChar char="•"/>
              <a:defRPr/>
            </a:pPr>
            <a:r>
              <a:rPr lang="en-IN" sz="2500" i="1" dirty="0" err="1" smtClean="0">
                <a:solidFill>
                  <a:srgbClr val="FF0000"/>
                </a:solidFill>
                <a:latin typeface="Times New Roman" panose="02020603050405020304" pitchFamily="18" charset="0"/>
                <a:cs typeface="Times New Roman" panose="02020603050405020304" pitchFamily="18" charset="0"/>
              </a:rPr>
              <a:t>Tuân</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i="1" dirty="0" err="1" smtClean="0">
                <a:solidFill>
                  <a:srgbClr val="FF0000"/>
                </a:solidFill>
                <a:latin typeface="Times New Roman" panose="02020603050405020304" pitchFamily="18" charset="0"/>
                <a:cs typeface="Times New Roman" panose="02020603050405020304" pitchFamily="18" charset="0"/>
              </a:rPr>
              <a:t>thủ</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i="1" dirty="0" err="1" smtClean="0">
                <a:solidFill>
                  <a:srgbClr val="FF0000"/>
                </a:solidFill>
                <a:latin typeface="Times New Roman" panose="02020603050405020304" pitchFamily="18" charset="0"/>
                <a:cs typeface="Times New Roman" panose="02020603050405020304" pitchFamily="18" charset="0"/>
              </a:rPr>
              <a:t>theo</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i="1" dirty="0" err="1" smtClean="0">
                <a:solidFill>
                  <a:srgbClr val="FF0000"/>
                </a:solidFill>
                <a:latin typeface="Times New Roman" panose="02020603050405020304" pitchFamily="18" charset="0"/>
                <a:cs typeface="Times New Roman" panose="02020603050405020304" pitchFamily="18" charset="0"/>
              </a:rPr>
              <a:t>hướng</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i="1" dirty="0" err="1" smtClean="0">
                <a:solidFill>
                  <a:srgbClr val="FF0000"/>
                </a:solidFill>
                <a:latin typeface="Times New Roman" panose="02020603050405020304" pitchFamily="18" charset="0"/>
                <a:cs typeface="Times New Roman" panose="02020603050405020304" pitchFamily="18" charset="0"/>
              </a:rPr>
              <a:t>dẫn</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i="1" dirty="0" err="1" smtClean="0">
                <a:solidFill>
                  <a:srgbClr val="FF0000"/>
                </a:solidFill>
                <a:latin typeface="Times New Roman" panose="02020603050405020304" pitchFamily="18" charset="0"/>
                <a:cs typeface="Times New Roman" panose="02020603050405020304" pitchFamily="18" charset="0"/>
              </a:rPr>
              <a:t>tại</a:t>
            </a:r>
            <a:r>
              <a:rPr lang="en-IN" sz="2500" i="1" dirty="0" smtClean="0">
                <a:solidFill>
                  <a:srgbClr val="FF0000"/>
                </a:solidFill>
                <a:latin typeface="Times New Roman" panose="02020603050405020304" pitchFamily="18" charset="0"/>
                <a:cs typeface="Times New Roman" panose="02020603050405020304" pitchFamily="18" charset="0"/>
              </a:rPr>
              <a:t> </a:t>
            </a:r>
            <a:r>
              <a:rPr lang="en-IN" sz="2500" b="1" i="1" dirty="0" err="1" smtClean="0">
                <a:solidFill>
                  <a:srgbClr val="FF0000"/>
                </a:solidFill>
                <a:latin typeface="Times New Roman" panose="02020603050405020304" pitchFamily="18" charset="0"/>
                <a:cs typeface="Times New Roman" panose="02020603050405020304" pitchFamily="18" charset="0"/>
              </a:rPr>
              <a:t>Thông</a:t>
            </a:r>
            <a:r>
              <a:rPr lang="en-IN" sz="2500" b="1" i="1" dirty="0" smtClean="0">
                <a:solidFill>
                  <a:srgbClr val="FF0000"/>
                </a:solidFill>
                <a:latin typeface="Times New Roman" panose="02020603050405020304" pitchFamily="18" charset="0"/>
                <a:cs typeface="Times New Roman" panose="02020603050405020304" pitchFamily="18" charset="0"/>
              </a:rPr>
              <a:t> </a:t>
            </a:r>
            <a:r>
              <a:rPr lang="en-IN" sz="2500" b="1" i="1" dirty="0" err="1">
                <a:solidFill>
                  <a:srgbClr val="FF0000"/>
                </a:solidFill>
                <a:latin typeface="Times New Roman" panose="02020603050405020304" pitchFamily="18" charset="0"/>
                <a:cs typeface="Times New Roman" panose="02020603050405020304" pitchFamily="18" charset="0"/>
              </a:rPr>
              <a:t>tư</a:t>
            </a:r>
            <a:r>
              <a:rPr lang="en-IN" sz="2500" b="1" i="1" dirty="0">
                <a:solidFill>
                  <a:srgbClr val="FF0000"/>
                </a:solidFill>
                <a:latin typeface="Times New Roman" panose="02020603050405020304" pitchFamily="18" charset="0"/>
                <a:cs typeface="Times New Roman" panose="02020603050405020304" pitchFamily="18" charset="0"/>
              </a:rPr>
              <a:t> 33/2014/TT-BNNPTNT </a:t>
            </a:r>
            <a:r>
              <a:rPr lang="en-IN" sz="2500" b="1" i="1" dirty="0" err="1">
                <a:solidFill>
                  <a:srgbClr val="FF0000"/>
                </a:solidFill>
                <a:latin typeface="Times New Roman" panose="02020603050405020304" pitchFamily="18" charset="0"/>
                <a:cs typeface="Times New Roman" panose="02020603050405020304" pitchFamily="18" charset="0"/>
              </a:rPr>
              <a:t>ngày</a:t>
            </a:r>
            <a:r>
              <a:rPr lang="en-IN" sz="2500" b="1" i="1" dirty="0">
                <a:solidFill>
                  <a:srgbClr val="FF0000"/>
                </a:solidFill>
                <a:latin typeface="Times New Roman" panose="02020603050405020304" pitchFamily="18" charset="0"/>
                <a:cs typeface="Times New Roman" panose="02020603050405020304" pitchFamily="18" charset="0"/>
              </a:rPr>
              <a:t> 30/10/2018</a:t>
            </a:r>
            <a:r>
              <a:rPr lang="en-IN" sz="2500" i="1" dirty="0">
                <a:solidFill>
                  <a:srgbClr val="FF0000"/>
                </a:solidFill>
                <a:latin typeface="Times New Roman" panose="02020603050405020304" pitchFamily="18" charset="0"/>
                <a:cs typeface="Times New Roman" panose="02020603050405020304" pitchFamily="18" charset="0"/>
              </a:rPr>
              <a:t> </a:t>
            </a:r>
            <a:r>
              <a:rPr lang="vi-VN" sz="2500" i="1" dirty="0">
                <a:solidFill>
                  <a:srgbClr val="FF0000"/>
                </a:solidFill>
                <a:latin typeface="Times New Roman" panose="02020603050405020304" pitchFamily="18" charset="0"/>
                <a:cs typeface="Times New Roman" panose="02020603050405020304" pitchFamily="18" charset="0"/>
              </a:rPr>
              <a:t>Quy định trình tự, thủ tục kiểm dịch thực vật nhập khẩu, xuất khẩu,quá cảnh và sau nhập khẩu vật thể thuộc diện kiểm dịch thực </a:t>
            </a:r>
            <a:r>
              <a:rPr lang="vi-VN" sz="2500" i="1" dirty="0" smtClean="0">
                <a:solidFill>
                  <a:srgbClr val="FF0000"/>
                </a:solidFill>
                <a:latin typeface="Times New Roman" panose="02020603050405020304" pitchFamily="18" charset="0"/>
                <a:cs typeface="Times New Roman" panose="02020603050405020304" pitchFamily="18" charset="0"/>
              </a:rPr>
              <a:t>vật</a:t>
            </a:r>
            <a:r>
              <a:rPr lang="en-US" sz="2500" i="1" dirty="0" smtClean="0">
                <a:solidFill>
                  <a:srgbClr val="FF0000"/>
                </a:solidFill>
                <a:latin typeface="Times New Roman" panose="02020603050405020304" pitchFamily="18" charset="0"/>
                <a:cs typeface="Times New Roman" panose="02020603050405020304" pitchFamily="18" charset="0"/>
              </a:rPr>
              <a:t>.</a:t>
            </a:r>
            <a:endParaRPr lang="en-IN" sz="25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59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35" y="0"/>
            <a:ext cx="9144000" cy="773831"/>
          </a:xfrm>
        </p:spPr>
        <p:txBody>
          <a:bodyPr>
            <a:normAutofit/>
          </a:bodyPr>
          <a:lstStyle/>
          <a:p>
            <a:pPr algn="ctr"/>
            <a:r>
              <a:rPr lang="en-US" sz="2500" b="1" dirty="0" smtClean="0">
                <a:solidFill>
                  <a:srgbClr val="0000FF"/>
                </a:solidFill>
                <a:latin typeface="Times New Roman" pitchFamily="18" charset="0"/>
                <a:cs typeface="Times New Roman" pitchFamily="18" charset="0"/>
              </a:rPr>
              <a:t>(b) </a:t>
            </a:r>
            <a:r>
              <a:rPr lang="en-US" sz="2500" b="1" dirty="0" err="1" smtClean="0">
                <a:solidFill>
                  <a:srgbClr val="0000FF"/>
                </a:solidFill>
                <a:latin typeface="Times New Roman" pitchFamily="18" charset="0"/>
                <a:cs typeface="Times New Roman" pitchFamily="18" charset="0"/>
              </a:rPr>
              <a:t>Yêu</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cầu</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về</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bao</a:t>
            </a:r>
            <a:r>
              <a:rPr lang="en-US" sz="2500" b="1" dirty="0" smtClean="0">
                <a:solidFill>
                  <a:srgbClr val="0000FF"/>
                </a:solidFill>
                <a:latin typeface="Times New Roman" pitchFamily="18" charset="0"/>
                <a:cs typeface="Times New Roman" pitchFamily="18" charset="0"/>
              </a:rPr>
              <a:t> </a:t>
            </a:r>
            <a:r>
              <a:rPr lang="en-US" sz="2500" b="1" dirty="0" err="1" smtClean="0">
                <a:solidFill>
                  <a:srgbClr val="0000FF"/>
                </a:solidFill>
                <a:latin typeface="Times New Roman" pitchFamily="18" charset="0"/>
                <a:cs typeface="Times New Roman" pitchFamily="18" charset="0"/>
              </a:rPr>
              <a:t>gói</a:t>
            </a:r>
            <a:r>
              <a:rPr lang="en-US" sz="2500" b="1" dirty="0" smtClean="0">
                <a:solidFill>
                  <a:srgbClr val="0000FF"/>
                </a:solidFill>
                <a:latin typeface="Times New Roman" pitchFamily="18" charset="0"/>
                <a:cs typeface="Times New Roman" pitchFamily="18" charset="0"/>
              </a:rPr>
              <a:t>, tem </a:t>
            </a:r>
            <a:r>
              <a:rPr lang="en-US" sz="2500" b="1" dirty="0" err="1" smtClean="0">
                <a:solidFill>
                  <a:srgbClr val="0000FF"/>
                </a:solidFill>
                <a:latin typeface="Times New Roman" pitchFamily="18" charset="0"/>
                <a:cs typeface="Times New Roman" pitchFamily="18" charset="0"/>
              </a:rPr>
              <a:t>mác</a:t>
            </a:r>
            <a:endParaRPr lang="en-US" sz="2500" b="1"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914400"/>
            <a:ext cx="7772870" cy="5105401"/>
          </a:xfrm>
          <a:prstGeom prst="rect">
            <a:avLst/>
          </a:prstGeom>
        </p:spPr>
        <p:txBody>
          <a:bodyPr>
            <a:normAutofit/>
          </a:bodyPr>
          <a:lstStyle/>
          <a:p>
            <a:pPr marL="0" lvl="0" indent="0" algn="ctr">
              <a:buNone/>
            </a:pPr>
            <a:r>
              <a:rPr lang="en-US" sz="1800" b="1" i="1" dirty="0" err="1" smtClean="0">
                <a:solidFill>
                  <a:srgbClr val="FF0000"/>
                </a:solidFill>
                <a:latin typeface="Times New Roman" panose="02020603050405020304" pitchFamily="18" charset="0"/>
                <a:cs typeface="Times New Roman" panose="02020603050405020304" pitchFamily="18" charset="0"/>
              </a:rPr>
              <a:t>Đóng</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gói</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dán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nhãn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phải</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phù</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hợp</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với</a:t>
            </a:r>
            <a:r>
              <a:rPr lang="en-US" sz="1800" b="1" i="1" dirty="0" smtClean="0">
                <a:solidFill>
                  <a:srgbClr val="FF0000"/>
                </a:solidFill>
                <a:latin typeface="Times New Roman" panose="02020603050405020304" pitchFamily="18" charset="0"/>
                <a:cs typeface="Times New Roman" panose="02020603050405020304" pitchFamily="18" charset="0"/>
              </a:rPr>
              <a:t> các </a:t>
            </a:r>
            <a:r>
              <a:rPr lang="en-US" sz="1800" b="1" i="1" dirty="0" err="1" smtClean="0">
                <a:solidFill>
                  <a:srgbClr val="FF0000"/>
                </a:solidFill>
                <a:latin typeface="Times New Roman" panose="02020603050405020304" pitchFamily="18" charset="0"/>
                <a:cs typeface="Times New Roman" panose="02020603050405020304" pitchFamily="18" charset="0"/>
              </a:rPr>
              <a:t>quy</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định</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pháp</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luật</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có</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liên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quan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của</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Trung</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Quốc</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Yêu</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cầu</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về</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Quy</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phạm</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kỹ</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thuật</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quốc</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gia</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có</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tính</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bắt</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buộc</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của</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thương</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mại</a:t>
            </a:r>
            <a:r>
              <a:rPr lang="en-US" sz="1800" b="1" i="1" dirty="0" smtClean="0">
                <a:solidFill>
                  <a:srgbClr val="FF0000"/>
                </a:solidFill>
                <a:latin typeface="Times New Roman" panose="02020603050405020304" pitchFamily="18" charset="0"/>
                <a:cs typeface="Times New Roman" panose="02020603050405020304" pitchFamily="18" charset="0"/>
              </a:rPr>
              <a:t> song </a:t>
            </a:r>
            <a:r>
              <a:rPr lang="en-US" sz="1800" b="1" i="1" dirty="0" err="1" smtClean="0">
                <a:solidFill>
                  <a:srgbClr val="FF0000"/>
                </a:solidFill>
                <a:latin typeface="Times New Roman" panose="02020603050405020304" pitchFamily="18" charset="0"/>
                <a:cs typeface="Times New Roman" panose="02020603050405020304" pitchFamily="18" charset="0"/>
              </a:rPr>
              <a:t>phương</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và</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thỏa</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thuận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liên</a:t>
            </a:r>
            <a:r>
              <a:rPr lang="en-US" sz="1800" b="1" i="1" dirty="0" smtClean="0">
                <a:solidFill>
                  <a:srgbClr val="FF0000"/>
                </a:solidFill>
                <a:latin typeface="Times New Roman" panose="02020603050405020304" pitchFamily="18" charset="0"/>
                <a:cs typeface="Times New Roman" panose="02020603050405020304" pitchFamily="18" charset="0"/>
              </a:rPr>
              <a:t> </a:t>
            </a:r>
            <a:r>
              <a:rPr lang="en-US" sz="1800" b="1" i="1" dirty="0" err="1" smtClean="0">
                <a:solidFill>
                  <a:srgbClr val="FF0000"/>
                </a:solidFill>
                <a:latin typeface="Times New Roman" panose="02020603050405020304" pitchFamily="18" charset="0"/>
                <a:cs typeface="Times New Roman" panose="02020603050405020304" pitchFamily="18" charset="0"/>
              </a:rPr>
              <a:t>quan</a:t>
            </a:r>
            <a:r>
              <a:rPr lang="en-US" sz="1800" b="1" i="1" dirty="0" smtClean="0">
                <a:solidFill>
                  <a:srgbClr val="FF0000"/>
                </a:solidFill>
                <a:latin typeface="Times New Roman" panose="02020603050405020304" pitchFamily="18" charset="0"/>
                <a:cs typeface="Times New Roman" panose="02020603050405020304" pitchFamily="18" charset="0"/>
              </a:rPr>
              <a:t> </a:t>
            </a:r>
          </a:p>
          <a:p>
            <a:pPr lvl="0"/>
            <a:endParaRPr lang="en-US" sz="1800" b="1" i="1" dirty="0" smtClean="0"/>
          </a:p>
        </p:txBody>
      </p:sp>
      <p:graphicFrame>
        <p:nvGraphicFramePr>
          <p:cNvPr id="4" name="Table 3"/>
          <p:cNvGraphicFramePr>
            <a:graphicFrameLocks noGrp="1"/>
          </p:cNvGraphicFramePr>
          <p:nvPr>
            <p:extLst>
              <p:ext uri="{D42A27DB-BD31-4B8C-83A1-F6EECF244321}">
                <p14:modId xmlns:p14="http://schemas.microsoft.com/office/powerpoint/2010/main" val="3081210145"/>
              </p:ext>
            </p:extLst>
          </p:nvPr>
        </p:nvGraphicFramePr>
        <p:xfrm>
          <a:off x="762470" y="1916832"/>
          <a:ext cx="7696200" cy="4231716"/>
        </p:xfrm>
        <a:graphic>
          <a:graphicData uri="http://schemas.openxmlformats.org/drawingml/2006/table">
            <a:tbl>
              <a:tblPr>
                <a:tableStyleId>{5C22544A-7EE6-4342-B048-85BDC9FD1C3A}</a:tableStyleId>
              </a:tblPr>
              <a:tblGrid>
                <a:gridCol w="457200">
                  <a:extLst>
                    <a:ext uri="{9D8B030D-6E8A-4147-A177-3AD203B41FA5}">
                      <a16:colId xmlns="" xmlns:a16="http://schemas.microsoft.com/office/drawing/2014/main" val="20000"/>
                    </a:ext>
                  </a:extLst>
                </a:gridCol>
                <a:gridCol w="7239000">
                  <a:extLst>
                    <a:ext uri="{9D8B030D-6E8A-4147-A177-3AD203B41FA5}">
                      <a16:colId xmlns="" xmlns:a16="http://schemas.microsoft.com/office/drawing/2014/main" val="20001"/>
                    </a:ext>
                  </a:extLst>
                </a:gridCol>
              </a:tblGrid>
              <a:tr h="431724">
                <a:tc>
                  <a:txBody>
                    <a:bodyPr/>
                    <a:lstStyle/>
                    <a:p>
                      <a:r>
                        <a:rPr lang="en-US" sz="2000" b="0" dirty="0" smtClean="0">
                          <a:latin typeface="Times New Roman" pitchFamily="18" charset="0"/>
                          <a:cs typeface="Times New Roman" pitchFamily="18" charset="0"/>
                        </a:rPr>
                        <a:t>1</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Nguyên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liệu</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đóng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gói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trái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cây</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phải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được</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dùng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lần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đầu</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sạch</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hợp</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vệ</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sinh</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745168">
                <a:tc>
                  <a:txBody>
                    <a:bodyPr/>
                    <a:lstStyle/>
                    <a:p>
                      <a:r>
                        <a:rPr lang="en-US" sz="2000" b="0" dirty="0" smtClean="0">
                          <a:latin typeface="Times New Roman" pitchFamily="18" charset="0"/>
                          <a:cs typeface="Times New Roman" pitchFamily="18" charset="0"/>
                        </a:rPr>
                        <a:t>2</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Không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sử</a:t>
                      </a:r>
                      <a:r>
                        <a:rPr lang="en-US" sz="2000" b="0" i="0" dirty="0" smtClean="0">
                          <a:latin typeface="Times New Roman" panose="02020603050405020304" pitchFamily="18" charset="0"/>
                          <a:cs typeface="Times New Roman" panose="02020603050405020304" pitchFamily="18" charset="0"/>
                        </a:rPr>
                        <a:t> dung </a:t>
                      </a:r>
                      <a:r>
                        <a:rPr lang="en-US" sz="2000" b="0" i="0" dirty="0" err="1" smtClean="0">
                          <a:latin typeface="Times New Roman" panose="02020603050405020304" pitchFamily="18" charset="0"/>
                          <a:cs typeface="Times New Roman" panose="02020603050405020304" pitchFamily="18" charset="0"/>
                        </a:rPr>
                        <a:t>Rơm</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chất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liệu</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dễ</a:t>
                      </a:r>
                      <a:r>
                        <a:rPr lang="en-US" sz="2000" b="0" i="0" dirty="0" smtClean="0">
                          <a:latin typeface="Times New Roman" panose="02020603050405020304" pitchFamily="18" charset="0"/>
                          <a:cs typeface="Times New Roman" panose="02020603050405020304" pitchFamily="18" charset="0"/>
                        </a:rPr>
                        <a:t> tan </a:t>
                      </a:r>
                      <a:r>
                        <a:rPr lang="en-US" sz="2000" b="0" i="0" dirty="0" err="1" smtClean="0">
                          <a:latin typeface="Times New Roman" panose="02020603050405020304" pitchFamily="18" charset="0"/>
                          <a:cs typeface="Times New Roman" panose="02020603050405020304" pitchFamily="18" charset="0"/>
                        </a:rPr>
                        <a:t>trong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nước</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sử</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dụng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vật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liệu</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bao</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lưới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gói</a:t>
                      </a:r>
                      <a:r>
                        <a:rPr lang="en-US" sz="2000" b="0" i="0" dirty="0" smtClean="0">
                          <a:latin typeface="Times New Roman" panose="02020603050405020304" pitchFamily="18" charset="0"/>
                          <a:cs typeface="Times New Roman" panose="02020603050405020304" pitchFamily="18" charset="0"/>
                        </a:rPr>
                        <a:t>/</a:t>
                      </a:r>
                      <a:r>
                        <a:rPr lang="en-US" sz="2000" b="0" i="0" dirty="0" err="1" smtClean="0">
                          <a:latin typeface="Times New Roman" panose="02020603050405020304" pitchFamily="18" charset="0"/>
                          <a:cs typeface="Times New Roman" panose="02020603050405020304" pitchFamily="18" charset="0"/>
                        </a:rPr>
                        <a:t>ko</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chứa</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chất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độc</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hại</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431724">
                <a:tc>
                  <a:txBody>
                    <a:bodyPr/>
                    <a:lstStyle/>
                    <a:p>
                      <a:r>
                        <a:rPr lang="en-US" sz="2000" b="0" dirty="0" smtClean="0">
                          <a:latin typeface="Times New Roman" pitchFamily="18" charset="0"/>
                          <a:cs typeface="Times New Roman" pitchFamily="18" charset="0"/>
                        </a:rPr>
                        <a:t>3</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Bao</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bì</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có</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thể</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sử</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dụng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thùng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giấy</a:t>
                      </a:r>
                      <a:r>
                        <a:rPr lang="en-US" sz="2000" b="0" i="0" dirty="0" smtClean="0">
                          <a:latin typeface="Times New Roman" panose="02020603050405020304" pitchFamily="18" charset="0"/>
                          <a:cs typeface="Times New Roman" panose="02020603050405020304" pitchFamily="18" charset="0"/>
                        </a:rPr>
                        <a:t> da </a:t>
                      </a:r>
                      <a:r>
                        <a:rPr lang="en-US" sz="2000" b="0" i="0" dirty="0" err="1" smtClean="0">
                          <a:latin typeface="Times New Roman" panose="02020603050405020304" pitchFamily="18" charset="0"/>
                          <a:cs typeface="Times New Roman" panose="02020603050405020304" pitchFamily="18" charset="0"/>
                        </a:rPr>
                        <a:t>bò</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hộp</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nhựa</a:t>
                      </a:r>
                      <a:r>
                        <a:rPr lang="en-US" sz="2000" b="0" i="0" dirty="0" smtClean="0">
                          <a:latin typeface="Times New Roman" panose="02020603050405020304" pitchFamily="18" charset="0"/>
                          <a:cs typeface="Times New Roman" panose="02020603050405020304" pitchFamily="18" charset="0"/>
                        </a:rPr>
                        <a:t> </a:t>
                      </a:r>
                      <a:endParaRPr lang="en-US" sz="2000" b="0" dirty="0" smtClean="0">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r h="431724">
                <a:tc>
                  <a:txBody>
                    <a:bodyPr/>
                    <a:lstStyle/>
                    <a:p>
                      <a:r>
                        <a:rPr lang="en-US" sz="2000" b="0" dirty="0" smtClean="0">
                          <a:latin typeface="Times New Roman" pitchFamily="18" charset="0"/>
                          <a:cs typeface="Times New Roman" pitchFamily="18" charset="0"/>
                        </a:rPr>
                        <a:t>4</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Vỏ</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bao</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bì</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phải</a:t>
                      </a:r>
                      <a:r>
                        <a:rPr lang="en-US" sz="2000" b="0" i="0" dirty="0" smtClean="0">
                          <a:latin typeface="Times New Roman" panose="02020603050405020304" pitchFamily="18" charset="0"/>
                          <a:cs typeface="Times New Roman" panose="02020603050405020304" pitchFamily="18" charset="0"/>
                        </a:rPr>
                        <a:t> in </a:t>
                      </a:r>
                      <a:r>
                        <a:rPr lang="en-US" sz="2000" b="0" i="0" dirty="0" err="1" smtClean="0">
                          <a:latin typeface="Times New Roman" panose="02020603050405020304" pitchFamily="18" charset="0"/>
                          <a:cs typeface="Times New Roman" panose="02020603050405020304" pitchFamily="18" charset="0"/>
                        </a:rPr>
                        <a:t>sẵn</a:t>
                      </a:r>
                      <a:r>
                        <a:rPr lang="en-US" sz="2000" b="0" i="0" dirty="0" smtClean="0">
                          <a:latin typeface="Times New Roman" panose="02020603050405020304" pitchFamily="18" charset="0"/>
                          <a:cs typeface="Times New Roman" panose="02020603050405020304" pitchFamily="18" charset="0"/>
                        </a:rPr>
                        <a:t> tem </a:t>
                      </a:r>
                      <a:r>
                        <a:rPr lang="en-US" sz="2000" b="0" i="0" dirty="0" err="1" smtClean="0">
                          <a:latin typeface="Times New Roman" panose="02020603050405020304" pitchFamily="18" charset="0"/>
                          <a:cs typeface="Times New Roman" panose="02020603050405020304" pitchFamily="18" charset="0"/>
                        </a:rPr>
                        <a:t>nhãn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truy</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suất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nguồn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gốc</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745168">
                <a:tc>
                  <a:txBody>
                    <a:bodyPr/>
                    <a:lstStyle/>
                    <a:p>
                      <a:r>
                        <a:rPr lang="en-US" sz="2000" b="0" dirty="0" smtClean="0">
                          <a:latin typeface="Times New Roman" pitchFamily="18" charset="0"/>
                          <a:cs typeface="Times New Roman" pitchFamily="18" charset="0"/>
                        </a:rPr>
                        <a:t>5</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smtClean="0">
                          <a:latin typeface="Times New Roman" panose="02020603050405020304" pitchFamily="18" charset="0"/>
                          <a:cs typeface="Times New Roman" panose="02020603050405020304" pitchFamily="18" charset="0"/>
                        </a:rPr>
                        <a:t>Tem </a:t>
                      </a:r>
                      <a:r>
                        <a:rPr lang="en-US" sz="2000" b="0" i="0" dirty="0" err="1" smtClean="0">
                          <a:latin typeface="Times New Roman" panose="02020603050405020304" pitchFamily="18" charset="0"/>
                          <a:cs typeface="Times New Roman" panose="02020603050405020304" pitchFamily="18" charset="0"/>
                        </a:rPr>
                        <a:t>nhãn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truy</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suất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nguồn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gốc</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có</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thể</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dán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lên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trái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cây</a:t>
                      </a:r>
                      <a:r>
                        <a:rPr lang="en-US" sz="2000" b="0" i="0" dirty="0" smtClean="0">
                          <a:latin typeface="Times New Roman" panose="02020603050405020304" pitchFamily="18" charset="0"/>
                          <a:cs typeface="Times New Roman" panose="02020603050405020304" pitchFamily="18" charset="0"/>
                        </a:rPr>
                        <a:t>/</a:t>
                      </a:r>
                      <a:r>
                        <a:rPr lang="en-US" sz="2000" b="0" i="0" dirty="0" err="1" smtClean="0">
                          <a:latin typeface="Times New Roman" panose="02020603050405020304" pitchFamily="18" charset="0"/>
                          <a:cs typeface="Times New Roman" panose="02020603050405020304" pitchFamily="18" charset="0"/>
                        </a:rPr>
                        <a:t>dán</a:t>
                      </a:r>
                      <a:r>
                        <a:rPr lang="en-US" sz="2000" b="0" i="0" dirty="0" smtClean="0">
                          <a:latin typeface="Times New Roman" panose="02020603050405020304" pitchFamily="18" charset="0"/>
                          <a:cs typeface="Times New Roman" panose="02020603050405020304" pitchFamily="18" charset="0"/>
                        </a:rPr>
                        <a:t>/in </a:t>
                      </a:r>
                      <a:r>
                        <a:rPr lang="en-US" sz="2000" b="0" i="0" dirty="0" err="1" smtClean="0">
                          <a:latin typeface="Times New Roman" panose="02020603050405020304" pitchFamily="18" charset="0"/>
                          <a:cs typeface="Times New Roman" panose="02020603050405020304" pitchFamily="18" charset="0"/>
                        </a:rPr>
                        <a:t>bên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ngoài</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thùng</a:t>
                      </a:r>
                      <a:r>
                        <a:rPr lang="en-US" sz="2000" b="0" i="0" dirty="0" smtClean="0">
                          <a:latin typeface="Times New Roman" panose="02020603050405020304" pitchFamily="18" charset="0"/>
                          <a:cs typeface="Times New Roman" panose="02020603050405020304" pitchFamily="18" charset="0"/>
                        </a:rPr>
                        <a:t>/</a:t>
                      </a:r>
                      <a:r>
                        <a:rPr lang="en-US" sz="2000" b="0" i="0" dirty="0" err="1" smtClean="0">
                          <a:latin typeface="Times New Roman" panose="02020603050405020304" pitchFamily="18" charset="0"/>
                          <a:cs typeface="Times New Roman" panose="02020603050405020304" pitchFamily="18" charset="0"/>
                        </a:rPr>
                        <a:t>hộp</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đóng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gói</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4"/>
                  </a:ext>
                </a:extLst>
              </a:tr>
              <a:tr h="431724">
                <a:tc>
                  <a:txBody>
                    <a:bodyPr/>
                    <a:lstStyle/>
                    <a:p>
                      <a:r>
                        <a:rPr lang="en-US" sz="2000" b="0" dirty="0" smtClean="0">
                          <a:latin typeface="Times New Roman" pitchFamily="18" charset="0"/>
                          <a:cs typeface="Times New Roman" pitchFamily="18" charset="0"/>
                        </a:rPr>
                        <a:t>6</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Thông</a:t>
                      </a:r>
                      <a:r>
                        <a:rPr lang="en-US" sz="2000" b="0" i="0" dirty="0" smtClean="0">
                          <a:latin typeface="Times New Roman" panose="02020603050405020304" pitchFamily="18" charset="0"/>
                          <a:cs typeface="Times New Roman" panose="02020603050405020304" pitchFamily="18" charset="0"/>
                        </a:rPr>
                        <a:t> tin tem </a:t>
                      </a:r>
                      <a:r>
                        <a:rPr lang="en-US" sz="2000" b="0" i="0" dirty="0" err="1" smtClean="0">
                          <a:latin typeface="Times New Roman" panose="02020603050405020304" pitchFamily="18" charset="0"/>
                          <a:cs typeface="Times New Roman" panose="02020603050405020304" pitchFamily="18" charset="0"/>
                        </a:rPr>
                        <a:t>nhãn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truy</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xuất</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nguồn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gốc</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rõ</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ràng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dễ</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hiểu</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r h="745168">
                <a:tc>
                  <a:txBody>
                    <a:bodyPr/>
                    <a:lstStyle/>
                    <a:p>
                      <a:r>
                        <a:rPr lang="en-US" sz="2000" b="0" dirty="0" smtClean="0">
                          <a:latin typeface="Times New Roman" pitchFamily="18" charset="0"/>
                          <a:cs typeface="Times New Roman" pitchFamily="18" charset="0"/>
                        </a:rPr>
                        <a:t>7</a:t>
                      </a:r>
                      <a:endParaRPr lang="en-US" sz="2000" b="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i="0" dirty="0" err="1" smtClean="0">
                          <a:latin typeface="Times New Roman" panose="02020603050405020304" pitchFamily="18" charset="0"/>
                          <a:cs typeface="Times New Roman" panose="02020603050405020304" pitchFamily="18" charset="0"/>
                        </a:rPr>
                        <a:t>Ngôn</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ngữ</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sử</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dụng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là</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tiếng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Trung</a:t>
                      </a:r>
                      <a:r>
                        <a:rPr lang="en-US" sz="2000" b="0" i="0" dirty="0" smtClean="0">
                          <a:latin typeface="Times New Roman" panose="02020603050405020304" pitchFamily="18" charset="0"/>
                          <a:cs typeface="Times New Roman" panose="02020603050405020304" pitchFamily="18" charset="0"/>
                        </a:rPr>
                        <a:t>/</a:t>
                      </a:r>
                      <a:r>
                        <a:rPr lang="en-US" sz="2000" b="0" i="0" dirty="0" err="1" smtClean="0">
                          <a:latin typeface="Times New Roman" panose="02020603050405020304" pitchFamily="18" charset="0"/>
                          <a:cs typeface="Times New Roman" panose="02020603050405020304" pitchFamily="18" charset="0"/>
                        </a:rPr>
                        <a:t>tiếng</a:t>
                      </a:r>
                      <a:r>
                        <a:rPr lang="en-US" sz="2000" b="0" i="0" dirty="0" smtClean="0">
                          <a:latin typeface="Times New Roman" panose="02020603050405020304" pitchFamily="18" charset="0"/>
                          <a:cs typeface="Times New Roman" panose="02020603050405020304" pitchFamily="18" charset="0"/>
                        </a:rPr>
                        <a:t> </a:t>
                      </a:r>
                      <a:r>
                        <a:rPr lang="en-US" sz="2000" b="0" i="0" dirty="0" err="1" smtClean="0">
                          <a:latin typeface="Times New Roman" panose="02020603050405020304" pitchFamily="18" charset="0"/>
                          <a:cs typeface="Times New Roman" panose="02020603050405020304" pitchFamily="18" charset="0"/>
                        </a:rPr>
                        <a:t>Anh</a:t>
                      </a:r>
                      <a:endParaRPr lang="en-US" sz="2000" b="0" i="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620731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89" name="Title 1"/>
          <p:cNvSpPr>
            <a:spLocks noGrp="1"/>
          </p:cNvSpPr>
          <p:nvPr>
            <p:ph type="title"/>
          </p:nvPr>
        </p:nvSpPr>
        <p:spPr>
          <a:xfrm>
            <a:off x="0" y="0"/>
            <a:ext cx="9144000" cy="908720"/>
          </a:xfrm>
        </p:spPr>
        <p:txBody>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(c) </a:t>
            </a:r>
            <a:r>
              <a:rPr lang="en-US" sz="2500" b="1" dirty="0" err="1" smtClean="0">
                <a:solidFill>
                  <a:srgbClr val="0000FF"/>
                </a:solidFill>
                <a:latin typeface="Times New Roman" panose="02020603050405020304" pitchFamily="18" charset="0"/>
                <a:cs typeface="Times New Roman" panose="02020603050405020304" pitchFamily="18" charset="0"/>
              </a:rPr>
              <a:t>Xác</a:t>
            </a:r>
            <a:r>
              <a:rPr lang="en-US" sz="2500" b="1" dirty="0" smtClean="0">
                <a:solidFill>
                  <a:srgbClr val="0000FF"/>
                </a:solidFill>
                <a:latin typeface="Times New Roman" panose="02020603050405020304" pitchFamily="18" charset="0"/>
                <a:cs typeface="Times New Roman" panose="02020603050405020304" pitchFamily="18" charset="0"/>
              </a:rPr>
              <a:t> minh </a:t>
            </a:r>
            <a:r>
              <a:rPr lang="en-US" sz="2500" b="1" dirty="0" err="1" smtClean="0">
                <a:solidFill>
                  <a:srgbClr val="0000FF"/>
                </a:solidFill>
                <a:latin typeface="Times New Roman" panose="02020603050405020304" pitchFamily="18" charset="0"/>
                <a:cs typeface="Times New Roman" panose="02020603050405020304" pitchFamily="18" charset="0"/>
              </a:rPr>
              <a:t>nguồn</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gốc</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Nông</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sản</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thông</a:t>
            </a:r>
            <a:r>
              <a:rPr lang="en-US" sz="2500" b="1" dirty="0" smtClean="0">
                <a:solidFill>
                  <a:srgbClr val="0000FF"/>
                </a:solidFill>
                <a:latin typeface="Times New Roman" panose="02020603050405020304" pitchFamily="18" charset="0"/>
                <a:cs typeface="Times New Roman" panose="02020603050405020304" pitchFamily="18" charset="0"/>
              </a:rPr>
              <a:t> qua tem </a:t>
            </a:r>
            <a:r>
              <a:rPr lang="en-US" sz="2500" b="1" dirty="0" err="1" smtClean="0">
                <a:solidFill>
                  <a:srgbClr val="0000FF"/>
                </a:solidFill>
                <a:latin typeface="Times New Roman" panose="02020603050405020304" pitchFamily="18" charset="0"/>
                <a:cs typeface="Times New Roman" panose="02020603050405020304" pitchFamily="18" charset="0"/>
              </a:rPr>
              <a:t>mác</a:t>
            </a:r>
            <a:endParaRPr lang="en-US" sz="2500" dirty="0" smtClean="0">
              <a:solidFill>
                <a:srgbClr val="0000FF"/>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1185869"/>
              </p:ext>
            </p:extLst>
          </p:nvPr>
        </p:nvGraphicFramePr>
        <p:xfrm>
          <a:off x="539750" y="1124744"/>
          <a:ext cx="8064896" cy="3960440"/>
        </p:xfrm>
        <a:graphic>
          <a:graphicData uri="http://schemas.openxmlformats.org/drawingml/2006/table">
            <a:tbl>
              <a:tblPr firstRow="1" bandRow="1">
                <a:tableStyleId>{5C22544A-7EE6-4342-B048-85BDC9FD1C3A}</a:tableStyleId>
              </a:tblPr>
              <a:tblGrid>
                <a:gridCol w="3679614">
                  <a:extLst>
                    <a:ext uri="{9D8B030D-6E8A-4147-A177-3AD203B41FA5}">
                      <a16:colId xmlns="" xmlns:a16="http://schemas.microsoft.com/office/drawing/2014/main" val="20000"/>
                    </a:ext>
                  </a:extLst>
                </a:gridCol>
                <a:gridCol w="4385282">
                  <a:extLst>
                    <a:ext uri="{9D8B030D-6E8A-4147-A177-3AD203B41FA5}">
                      <a16:colId xmlns="" xmlns:a16="http://schemas.microsoft.com/office/drawing/2014/main" val="20001"/>
                    </a:ext>
                  </a:extLst>
                </a:gridCol>
              </a:tblGrid>
              <a:tr h="512933">
                <a:tc>
                  <a:txBody>
                    <a:bodyPr/>
                    <a:lstStyle/>
                    <a:p>
                      <a:pPr>
                        <a:lnSpc>
                          <a:spcPct val="150000"/>
                        </a:lnSpc>
                      </a:pPr>
                      <a:r>
                        <a:rPr lang="en-US" sz="1800" b="1" dirty="0" err="1" smtClean="0">
                          <a:solidFill>
                            <a:schemeClr val="tx1"/>
                          </a:solidFill>
                          <a:latin typeface="Times New Roman" panose="02020603050405020304" pitchFamily="18" charset="0"/>
                          <a:cs typeface="Times New Roman" panose="02020603050405020304" pitchFamily="18" charset="0"/>
                        </a:rPr>
                        <a:t>Tên</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tổ</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chức</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xuất</a:t>
                      </a:r>
                      <a:r>
                        <a:rPr lang="en-US" sz="1800" b="1" baseline="0" dirty="0" smtClean="0">
                          <a:solidFill>
                            <a:schemeClr val="tx1"/>
                          </a:solidFill>
                          <a:latin typeface="Times New Roman" panose="02020603050405020304" pitchFamily="18" charset="0"/>
                          <a:cs typeface="Times New Roman" panose="02020603050405020304" pitchFamily="18" charset="0"/>
                        </a:rPr>
                        <a:t> </a:t>
                      </a:r>
                      <a:r>
                        <a:rPr lang="en-US" sz="1800" b="1" baseline="0" dirty="0" err="1" smtClean="0">
                          <a:solidFill>
                            <a:schemeClr val="tx1"/>
                          </a:solidFill>
                          <a:latin typeface="Times New Roman" panose="02020603050405020304" pitchFamily="18" charset="0"/>
                          <a:cs typeface="Times New Roman" panose="02020603050405020304" pitchFamily="18" charset="0"/>
                        </a:rPr>
                        <a:t>khẩu</a:t>
                      </a:r>
                      <a:endParaRPr lang="en-US" sz="18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1800" b="0" i="1" dirty="0" err="1" smtClean="0">
                          <a:solidFill>
                            <a:schemeClr val="tx1"/>
                          </a:solidFill>
                          <a:latin typeface="Times New Roman" panose="02020603050405020304" pitchFamily="18" charset="0"/>
                          <a:cs typeface="Times New Roman" panose="02020603050405020304" pitchFamily="18" charset="0"/>
                        </a:rPr>
                        <a:t>Điền</a:t>
                      </a:r>
                      <a:r>
                        <a:rPr lang="en-US" sz="1800" b="0" i="1" baseline="0" dirty="0" smtClean="0">
                          <a:solidFill>
                            <a:schemeClr val="tx1"/>
                          </a:solidFill>
                          <a:latin typeface="Times New Roman" panose="02020603050405020304" pitchFamily="18" charset="0"/>
                          <a:cs typeface="Times New Roman" panose="02020603050405020304" pitchFamily="18" charset="0"/>
                        </a:rPr>
                        <a:t> </a:t>
                      </a:r>
                      <a:r>
                        <a:rPr lang="en-US" sz="1800" b="0" i="1" baseline="0" dirty="0" err="1" smtClean="0">
                          <a:solidFill>
                            <a:schemeClr val="tx1"/>
                          </a:solidFill>
                          <a:latin typeface="Times New Roman" panose="02020603050405020304" pitchFamily="18" charset="0"/>
                          <a:cs typeface="Times New Roman" panose="02020603050405020304" pitchFamily="18" charset="0"/>
                        </a:rPr>
                        <a:t>tên</a:t>
                      </a:r>
                      <a:r>
                        <a:rPr lang="en-US" sz="1800" b="0" i="1" baseline="0" dirty="0" smtClean="0">
                          <a:solidFill>
                            <a:schemeClr val="tx1"/>
                          </a:solidFill>
                          <a:latin typeface="Times New Roman" panose="02020603050405020304" pitchFamily="18" charset="0"/>
                          <a:cs typeface="Times New Roman" panose="02020603050405020304" pitchFamily="18" charset="0"/>
                        </a:rPr>
                        <a:t> </a:t>
                      </a:r>
                      <a:r>
                        <a:rPr lang="en-US" sz="1800" b="0" i="1" baseline="0" dirty="0" err="1" smtClean="0">
                          <a:solidFill>
                            <a:schemeClr val="tx1"/>
                          </a:solidFill>
                          <a:latin typeface="Times New Roman" panose="02020603050405020304" pitchFamily="18" charset="0"/>
                          <a:cs typeface="Times New Roman" panose="02020603050405020304" pitchFamily="18" charset="0"/>
                        </a:rPr>
                        <a:t>đơn</a:t>
                      </a:r>
                      <a:r>
                        <a:rPr lang="en-US" sz="1800" b="0" i="1" baseline="0" dirty="0" smtClean="0">
                          <a:solidFill>
                            <a:schemeClr val="tx1"/>
                          </a:solidFill>
                          <a:latin typeface="Times New Roman" panose="02020603050405020304" pitchFamily="18" charset="0"/>
                          <a:cs typeface="Times New Roman" panose="02020603050405020304" pitchFamily="18" charset="0"/>
                        </a:rPr>
                        <a:t> </a:t>
                      </a:r>
                      <a:r>
                        <a:rPr lang="en-US" sz="1800" b="0" i="1" baseline="0" dirty="0" err="1" smtClean="0">
                          <a:solidFill>
                            <a:schemeClr val="tx1"/>
                          </a:solidFill>
                          <a:latin typeface="Times New Roman" panose="02020603050405020304" pitchFamily="18" charset="0"/>
                          <a:cs typeface="Times New Roman" panose="02020603050405020304" pitchFamily="18" charset="0"/>
                        </a:rPr>
                        <a:t>vị</a:t>
                      </a:r>
                      <a:r>
                        <a:rPr lang="en-US" sz="1800" b="0" i="1" baseline="0" dirty="0" smtClean="0">
                          <a:solidFill>
                            <a:schemeClr val="tx1"/>
                          </a:solidFill>
                          <a:latin typeface="Times New Roman" panose="02020603050405020304" pitchFamily="18" charset="0"/>
                          <a:cs typeface="Times New Roman" panose="02020603050405020304" pitchFamily="18" charset="0"/>
                        </a:rPr>
                        <a:t> </a:t>
                      </a:r>
                      <a:r>
                        <a:rPr lang="en-US" sz="1800" b="0" i="1" baseline="0" dirty="0" err="1" smtClean="0">
                          <a:solidFill>
                            <a:schemeClr val="tx1"/>
                          </a:solidFill>
                          <a:latin typeface="Times New Roman" panose="02020603050405020304" pitchFamily="18" charset="0"/>
                          <a:cs typeface="Times New Roman" panose="02020603050405020304" pitchFamily="18" charset="0"/>
                        </a:rPr>
                        <a:t>xuất</a:t>
                      </a:r>
                      <a:r>
                        <a:rPr lang="en-US" sz="1800" b="0" i="1" baseline="0" dirty="0" smtClean="0">
                          <a:solidFill>
                            <a:schemeClr val="tx1"/>
                          </a:solidFill>
                          <a:latin typeface="Times New Roman" panose="02020603050405020304" pitchFamily="18" charset="0"/>
                          <a:cs typeface="Times New Roman" panose="02020603050405020304" pitchFamily="18" charset="0"/>
                        </a:rPr>
                        <a:t> </a:t>
                      </a:r>
                      <a:r>
                        <a:rPr lang="en-US" sz="1800" b="0" i="1" baseline="0" dirty="0" err="1" smtClean="0">
                          <a:solidFill>
                            <a:schemeClr val="tx1"/>
                          </a:solidFill>
                          <a:latin typeface="Times New Roman" panose="02020603050405020304" pitchFamily="18" charset="0"/>
                          <a:cs typeface="Times New Roman" panose="02020603050405020304" pitchFamily="18" charset="0"/>
                        </a:rPr>
                        <a:t>khẩu</a:t>
                      </a:r>
                      <a:endParaRPr lang="en-US" sz="1800" b="0" i="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512933">
                <a:tc>
                  <a:txBody>
                    <a:bodyPr/>
                    <a:lstStyle/>
                    <a:p>
                      <a:pPr>
                        <a:lnSpc>
                          <a:spcPct val="150000"/>
                        </a:lnSpc>
                      </a:pPr>
                      <a:r>
                        <a:rPr lang="en-US" sz="1800" b="1" dirty="0" err="1" smtClean="0">
                          <a:latin typeface="Times New Roman" panose="02020603050405020304" pitchFamily="18" charset="0"/>
                          <a:cs typeface="Times New Roman" panose="02020603050405020304" pitchFamily="18" charset="0"/>
                        </a:rPr>
                        <a:t>Chủng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loại</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hoa</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quả</a:t>
                      </a:r>
                      <a:endParaRPr lang="en-US" sz="1800" b="1"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1800" i="1" dirty="0" err="1" smtClean="0">
                          <a:latin typeface="Times New Roman" panose="02020603050405020304" pitchFamily="18" charset="0"/>
                          <a:cs typeface="Times New Roman" panose="02020603050405020304" pitchFamily="18" charset="0"/>
                        </a:rPr>
                        <a:t>Tên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loại</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hoa</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quả</a:t>
                      </a:r>
                      <a:endParaRPr lang="en-US" sz="180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1443450">
                <a:tc>
                  <a:txBody>
                    <a:bodyPr/>
                    <a:lstStyle/>
                    <a:p>
                      <a:pPr>
                        <a:lnSpc>
                          <a:spcPct val="150000"/>
                        </a:lnSpc>
                      </a:pPr>
                      <a:r>
                        <a:rPr lang="en-US" sz="1800" b="1" dirty="0" err="1" smtClean="0">
                          <a:latin typeface="Times New Roman" panose="02020603050405020304" pitchFamily="18" charset="0"/>
                          <a:cs typeface="Times New Roman" panose="02020603050405020304" pitchFamily="18" charset="0"/>
                        </a:rPr>
                        <a:t>Tên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nhà</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vườn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hoặc</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số</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đăng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ký</a:t>
                      </a:r>
                      <a:endParaRPr lang="en-US" sz="1800" b="1"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1800" i="1" dirty="0" err="1" smtClean="0">
                          <a:latin typeface="Times New Roman" panose="02020603050405020304" pitchFamily="18" charset="0"/>
                          <a:cs typeface="Times New Roman" panose="02020603050405020304" pitchFamily="18" charset="0"/>
                        </a:rPr>
                        <a:t>Tên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nhà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vườn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tư</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nhân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thì</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điền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tên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người</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số</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đăng</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ký</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mã</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hồ</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sơ</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mà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cơ</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quan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kiểm</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dịch</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cấp</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khi</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làm</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thủ</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tục</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xuất</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cảnh</a:t>
                      </a:r>
                      <a:endParaRPr lang="en-US" sz="180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978191">
                <a:tc>
                  <a:txBody>
                    <a:bodyPr/>
                    <a:lstStyle/>
                    <a:p>
                      <a:pPr>
                        <a:lnSpc>
                          <a:spcPct val="150000"/>
                        </a:lnSpc>
                      </a:pPr>
                      <a:r>
                        <a:rPr lang="en-US" sz="1800" b="1" dirty="0" err="1" smtClean="0">
                          <a:latin typeface="Times New Roman" panose="02020603050405020304" pitchFamily="18" charset="0"/>
                          <a:cs typeface="Times New Roman" panose="02020603050405020304" pitchFamily="18" charset="0"/>
                        </a:rPr>
                        <a:t>Tên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xưởng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đóng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gói</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hoặc</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số</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đăng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ký</a:t>
                      </a:r>
                      <a:endParaRPr lang="en-US" sz="1800" b="1" dirty="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1800" i="1" dirty="0" err="1" smtClean="0">
                          <a:latin typeface="Times New Roman" panose="02020603050405020304" pitchFamily="18" charset="0"/>
                          <a:cs typeface="Times New Roman" panose="02020603050405020304" pitchFamily="18" charset="0"/>
                        </a:rPr>
                        <a:t>Số</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đăng</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ký</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mã</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số</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hồ</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sơ</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mà</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cơ</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quan</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kiểm</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dịch</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cấp</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khi</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làm</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thủ</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tục</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xuất</a:t>
                      </a:r>
                      <a:r>
                        <a:rPr lang="en-US" sz="1800" i="1" baseline="0" dirty="0" smtClean="0">
                          <a:latin typeface="Times New Roman" panose="02020603050405020304" pitchFamily="18" charset="0"/>
                          <a:cs typeface="Times New Roman" panose="02020603050405020304" pitchFamily="18" charset="0"/>
                        </a:rPr>
                        <a:t> </a:t>
                      </a:r>
                      <a:r>
                        <a:rPr lang="en-US" sz="1800" i="1" baseline="0" dirty="0" err="1" smtClean="0">
                          <a:latin typeface="Times New Roman" panose="02020603050405020304" pitchFamily="18" charset="0"/>
                          <a:cs typeface="Times New Roman" panose="02020603050405020304" pitchFamily="18" charset="0"/>
                        </a:rPr>
                        <a:t>cảnh</a:t>
                      </a:r>
                      <a:endParaRPr lang="en-US" sz="180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512933">
                <a:tc gridSpan="2">
                  <a:txBody>
                    <a:bodyPr/>
                    <a:lstStyle/>
                    <a:p>
                      <a:pPr algn="ctr">
                        <a:lnSpc>
                          <a:spcPct val="150000"/>
                        </a:lnSpc>
                      </a:pPr>
                      <a:r>
                        <a:rPr lang="en-US" sz="1800" b="1" dirty="0" err="1" smtClean="0">
                          <a:latin typeface="Times New Roman" panose="02020603050405020304" pitchFamily="18" charset="0"/>
                          <a:cs typeface="Times New Roman" panose="02020603050405020304" pitchFamily="18" charset="0"/>
                        </a:rPr>
                        <a:t>Vận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chuyển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đến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nước</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Cộng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hòa</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nhân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dân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Trung</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Hoa</a:t>
                      </a:r>
                      <a:endParaRPr lang="en-US" sz="1800" b="1" dirty="0">
                        <a:latin typeface="Times New Roman" panose="02020603050405020304" pitchFamily="18" charset="0"/>
                        <a:cs typeface="Times New Roman" panose="02020603050405020304" pitchFamily="18" charset="0"/>
                      </a:endParaRPr>
                    </a:p>
                  </a:txBody>
                  <a:tcPr/>
                </a:tc>
                <a:tc hMerge="1">
                  <a:txBody>
                    <a:bodyPr/>
                    <a:lstStyle/>
                    <a:p>
                      <a:pPr>
                        <a:lnSpc>
                          <a:spcPct val="150000"/>
                        </a:lnSpc>
                      </a:pPr>
                      <a:endParaRPr lang="en-US" dirty="0"/>
                    </a:p>
                  </a:txBody>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7" name="Title 1"/>
          <p:cNvSpPr>
            <a:spLocks noGrp="1"/>
          </p:cNvSpPr>
          <p:nvPr>
            <p:ph type="title"/>
          </p:nvPr>
        </p:nvSpPr>
        <p:spPr>
          <a:xfrm>
            <a:off x="0" y="0"/>
            <a:ext cx="9144000" cy="980728"/>
          </a:xfrm>
        </p:spPr>
        <p:txBody>
          <a:bodyPr>
            <a:normAutofit/>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(d) </a:t>
            </a:r>
            <a:r>
              <a:rPr lang="en-US" sz="2500" b="1" dirty="0" err="1" smtClean="0">
                <a:solidFill>
                  <a:srgbClr val="0000FF"/>
                </a:solidFill>
                <a:latin typeface="Times New Roman" panose="02020603050405020304" pitchFamily="18" charset="0"/>
                <a:cs typeface="Times New Roman" panose="02020603050405020304" pitchFamily="18" charset="0"/>
              </a:rPr>
              <a:t>Xác</a:t>
            </a:r>
            <a:r>
              <a:rPr lang="en-US" sz="2500" b="1" dirty="0" smtClean="0">
                <a:solidFill>
                  <a:srgbClr val="0000FF"/>
                </a:solidFill>
                <a:latin typeface="Times New Roman" panose="02020603050405020304" pitchFamily="18" charset="0"/>
                <a:cs typeface="Times New Roman" panose="02020603050405020304" pitchFamily="18" charset="0"/>
              </a:rPr>
              <a:t> minh </a:t>
            </a:r>
            <a:r>
              <a:rPr lang="en-US" sz="2500" b="1" dirty="0" err="1" smtClean="0">
                <a:solidFill>
                  <a:srgbClr val="0000FF"/>
                </a:solidFill>
                <a:latin typeface="Times New Roman" panose="02020603050405020304" pitchFamily="18" charset="0"/>
                <a:cs typeface="Times New Roman" panose="02020603050405020304" pitchFamily="18" charset="0"/>
              </a:rPr>
              <a:t>nguồn</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gốc</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thông</a:t>
            </a:r>
            <a:r>
              <a:rPr lang="en-US" sz="2500" b="1" dirty="0" smtClean="0">
                <a:solidFill>
                  <a:srgbClr val="0000FF"/>
                </a:solidFill>
                <a:latin typeface="Times New Roman" panose="02020603050405020304" pitchFamily="18" charset="0"/>
                <a:cs typeface="Times New Roman" panose="02020603050405020304" pitchFamily="18" charset="0"/>
              </a:rPr>
              <a:t> qua </a:t>
            </a:r>
            <a:r>
              <a:rPr lang="en-US" sz="2500" b="1" dirty="0" err="1" smtClean="0">
                <a:solidFill>
                  <a:srgbClr val="0000FF"/>
                </a:solidFill>
                <a:latin typeface="Times New Roman" panose="02020603050405020304" pitchFamily="18" charset="0"/>
                <a:cs typeface="Times New Roman" panose="02020603050405020304" pitchFamily="18" charset="0"/>
              </a:rPr>
              <a:t>vùng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trồng</a:t>
            </a:r>
            <a:r>
              <a:rPr lang="en-US" sz="2500" b="1" dirty="0" smtClean="0">
                <a:solidFill>
                  <a:srgbClr val="0000FF"/>
                </a:solidFill>
                <a:latin typeface="Times New Roman" panose="02020603050405020304" pitchFamily="18" charset="0"/>
                <a:cs typeface="Times New Roman" panose="02020603050405020304" pitchFamily="18" charset="0"/>
              </a:rPr>
              <a:t>/</a:t>
            </a:r>
            <a:r>
              <a:rPr lang="en-US" sz="2500" b="1" dirty="0" err="1" smtClean="0">
                <a:solidFill>
                  <a:srgbClr val="0000FF"/>
                </a:solidFill>
                <a:latin typeface="Times New Roman" panose="02020603050405020304" pitchFamily="18" charset="0"/>
                <a:cs typeface="Times New Roman" panose="02020603050405020304" pitchFamily="18" charset="0"/>
              </a:rPr>
              <a:t>nơi</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đóng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gói</a:t>
            </a:r>
            <a:endParaRPr lang="en-US" sz="2500" dirty="0" smtClean="0">
              <a:solidFill>
                <a:srgbClr val="0000FF"/>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1512594"/>
              </p:ext>
            </p:extLst>
          </p:nvPr>
        </p:nvGraphicFramePr>
        <p:xfrm>
          <a:off x="457200" y="1268413"/>
          <a:ext cx="8229600" cy="4175760"/>
        </p:xfrm>
        <a:graphic>
          <a:graphicData uri="http://schemas.openxmlformats.org/drawingml/2006/table">
            <a:tbl>
              <a:tblPr firstRow="1" bandRow="1">
                <a:tableStyleId>{5C22544A-7EE6-4342-B048-85BDC9FD1C3A}</a:tableStyleId>
              </a:tblPr>
              <a:tblGrid>
                <a:gridCol w="822960">
                  <a:extLst>
                    <a:ext uri="{9D8B030D-6E8A-4147-A177-3AD203B41FA5}">
                      <a16:colId xmlns="" xmlns:a16="http://schemas.microsoft.com/office/drawing/2014/main" val="20000"/>
                    </a:ext>
                  </a:extLst>
                </a:gridCol>
                <a:gridCol w="822960">
                  <a:extLst>
                    <a:ext uri="{9D8B030D-6E8A-4147-A177-3AD203B41FA5}">
                      <a16:colId xmlns="" xmlns:a16="http://schemas.microsoft.com/office/drawing/2014/main" val="20001"/>
                    </a:ext>
                  </a:extLst>
                </a:gridCol>
                <a:gridCol w="822960">
                  <a:extLst>
                    <a:ext uri="{9D8B030D-6E8A-4147-A177-3AD203B41FA5}">
                      <a16:colId xmlns="" xmlns:a16="http://schemas.microsoft.com/office/drawing/2014/main" val="20002"/>
                    </a:ext>
                  </a:extLst>
                </a:gridCol>
                <a:gridCol w="822960">
                  <a:extLst>
                    <a:ext uri="{9D8B030D-6E8A-4147-A177-3AD203B41FA5}">
                      <a16:colId xmlns="" xmlns:a16="http://schemas.microsoft.com/office/drawing/2014/main" val="20003"/>
                    </a:ext>
                  </a:extLst>
                </a:gridCol>
                <a:gridCol w="822960">
                  <a:extLst>
                    <a:ext uri="{9D8B030D-6E8A-4147-A177-3AD203B41FA5}">
                      <a16:colId xmlns="" xmlns:a16="http://schemas.microsoft.com/office/drawing/2014/main" val="20004"/>
                    </a:ext>
                  </a:extLst>
                </a:gridCol>
                <a:gridCol w="822960">
                  <a:extLst>
                    <a:ext uri="{9D8B030D-6E8A-4147-A177-3AD203B41FA5}">
                      <a16:colId xmlns="" xmlns:a16="http://schemas.microsoft.com/office/drawing/2014/main" val="20005"/>
                    </a:ext>
                  </a:extLst>
                </a:gridCol>
                <a:gridCol w="822960">
                  <a:extLst>
                    <a:ext uri="{9D8B030D-6E8A-4147-A177-3AD203B41FA5}">
                      <a16:colId xmlns="" xmlns:a16="http://schemas.microsoft.com/office/drawing/2014/main" val="20006"/>
                    </a:ext>
                  </a:extLst>
                </a:gridCol>
                <a:gridCol w="822960">
                  <a:extLst>
                    <a:ext uri="{9D8B030D-6E8A-4147-A177-3AD203B41FA5}">
                      <a16:colId xmlns="" xmlns:a16="http://schemas.microsoft.com/office/drawing/2014/main" val="20007"/>
                    </a:ext>
                  </a:extLst>
                </a:gridCol>
                <a:gridCol w="822960">
                  <a:extLst>
                    <a:ext uri="{9D8B030D-6E8A-4147-A177-3AD203B41FA5}">
                      <a16:colId xmlns="" xmlns:a16="http://schemas.microsoft.com/office/drawing/2014/main" val="20008"/>
                    </a:ext>
                  </a:extLst>
                </a:gridCol>
                <a:gridCol w="822960">
                  <a:extLst>
                    <a:ext uri="{9D8B030D-6E8A-4147-A177-3AD203B41FA5}">
                      <a16:colId xmlns="" xmlns:a16="http://schemas.microsoft.com/office/drawing/2014/main" val="20009"/>
                    </a:ext>
                  </a:extLst>
                </a:gridCol>
              </a:tblGrid>
              <a:tr h="467815">
                <a:tc gridSpan="10">
                  <a:txBody>
                    <a:bodyPr/>
                    <a:lstStyle/>
                    <a:p>
                      <a:pPr algn="ctr"/>
                      <a:r>
                        <a:rPr lang="en-US" sz="1600" dirty="0" smtClean="0">
                          <a:latin typeface="Times New Roman" panose="02020603050405020304" pitchFamily="18" charset="0"/>
                          <a:cs typeface="Times New Roman" panose="02020603050405020304" pitchFamily="18" charset="0"/>
                        </a:rPr>
                        <a:t>DANH SÁCH</a:t>
                      </a:r>
                      <a:r>
                        <a:rPr lang="en-US" sz="1600" baseline="0" dirty="0" smtClean="0">
                          <a:latin typeface="Times New Roman" panose="02020603050405020304" pitchFamily="18" charset="0"/>
                          <a:cs typeface="Times New Roman" panose="02020603050405020304" pitchFamily="18" charset="0"/>
                        </a:rPr>
                        <a:t> NHÀ VƯỜN VÀ XƯỞNG ĐÓNG GÓI HOA QUẢ TƯƠI TỪ VIỆT NAM SANG TRUNG QUỐC</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1649662">
                <a:tc>
                  <a:txBody>
                    <a:bodyPr/>
                    <a:lstStyle/>
                    <a:p>
                      <a:pPr algn="ctr"/>
                      <a:r>
                        <a:rPr lang="en-US" sz="1600" b="1" dirty="0" err="1" smtClean="0">
                          <a:latin typeface="Times New Roman" panose="02020603050405020304" pitchFamily="18" charset="0"/>
                          <a:cs typeface="Times New Roman" panose="02020603050405020304" pitchFamily="18" charset="0"/>
                        </a:rPr>
                        <a:t>Quốc</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gia</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Tên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nhà</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vườn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xưởng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đóng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gói</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Địa</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chỉ</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Chủng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loại</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hoa</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quả</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Diện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tích</a:t>
                      </a:r>
                      <a:r>
                        <a:rPr lang="en-US" sz="1600" b="1" baseline="0" dirty="0" smtClean="0">
                          <a:latin typeface="Times New Roman" panose="02020603050405020304" pitchFamily="18" charset="0"/>
                          <a:cs typeface="Times New Roman" panose="02020603050405020304" pitchFamily="18" charset="0"/>
                        </a:rPr>
                        <a:t> (ha)</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Sản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lượng</a:t>
                      </a:r>
                      <a:r>
                        <a:rPr lang="en-US" sz="1600" b="1" baseline="0" dirty="0" smtClean="0">
                          <a:latin typeface="Times New Roman" panose="02020603050405020304" pitchFamily="18" charset="0"/>
                          <a:cs typeface="Times New Roman" panose="02020603050405020304" pitchFamily="18" charset="0"/>
                        </a:rPr>
                        <a:t> (kg)</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Sử</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dụng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thuốc</a:t>
                      </a:r>
                      <a:r>
                        <a:rPr lang="en-US" sz="1600" b="1" baseline="0" dirty="0" smtClean="0">
                          <a:latin typeface="Times New Roman" panose="02020603050405020304" pitchFamily="18" charset="0"/>
                          <a:cs typeface="Times New Roman" panose="02020603050405020304" pitchFamily="18" charset="0"/>
                        </a:rPr>
                        <a:t> BVTV </a:t>
                      </a:r>
                      <a:r>
                        <a:rPr lang="en-US" sz="1600" b="1" baseline="0" dirty="0" err="1" smtClean="0">
                          <a:latin typeface="Times New Roman" panose="02020603050405020304" pitchFamily="18" charset="0"/>
                          <a:cs typeface="Times New Roman" panose="02020603050405020304" pitchFamily="18" charset="0"/>
                        </a:rPr>
                        <a:t>trong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thời</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gian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trồng</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Xuất</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đến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quốc</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gia</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vùng</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lãnh</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thổ</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Người</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liên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lạc</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điện</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thoại</a:t>
                      </a:r>
                      <a:endParaRPr lang="en-US" sz="1600" b="1" dirty="0">
                        <a:latin typeface="Times New Roman" panose="02020603050405020304" pitchFamily="18" charset="0"/>
                        <a:cs typeface="Times New Roman" panose="02020603050405020304" pitchFamily="18" charset="0"/>
                      </a:endParaRPr>
                    </a:p>
                  </a:txBody>
                  <a:tcPr/>
                </a:tc>
                <a:tc>
                  <a:txBody>
                    <a:bodyPr/>
                    <a:lstStyle/>
                    <a:p>
                      <a:pPr algn="ctr"/>
                      <a:r>
                        <a:rPr lang="en-US" sz="1600" b="1" dirty="0" err="1" smtClean="0">
                          <a:latin typeface="Times New Roman" panose="02020603050405020304" pitchFamily="18" charset="0"/>
                          <a:cs typeface="Times New Roman" panose="02020603050405020304" pitchFamily="18" charset="0"/>
                        </a:rPr>
                        <a:t>Chú</a:t>
                      </a:r>
                      <a:r>
                        <a:rPr lang="en-US" sz="1600" b="1" baseline="0" dirty="0" smtClean="0">
                          <a:latin typeface="Times New Roman" panose="02020603050405020304" pitchFamily="18" charset="0"/>
                          <a:cs typeface="Times New Roman" panose="02020603050405020304" pitchFamily="18" charset="0"/>
                        </a:rPr>
                        <a:t> </a:t>
                      </a:r>
                      <a:r>
                        <a:rPr lang="en-US" sz="1600" b="1" baseline="0" dirty="0" err="1" smtClean="0">
                          <a:latin typeface="Times New Roman" panose="02020603050405020304" pitchFamily="18" charset="0"/>
                          <a:cs typeface="Times New Roman" panose="02020603050405020304" pitchFamily="18" charset="0"/>
                        </a:rPr>
                        <a:t>thích</a:t>
                      </a:r>
                      <a:endParaRPr lang="en-US" sz="1600" b="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1255713">
                <a:tc>
                  <a:txBody>
                    <a:bodyPr/>
                    <a:lstStyle/>
                    <a:p>
                      <a:pPr algn="ctr"/>
                      <a:r>
                        <a:rPr lang="en-US" sz="1600" dirty="0" err="1" smtClean="0">
                          <a:latin typeface="Times New Roman" panose="02020603050405020304" pitchFamily="18" charset="0"/>
                          <a:cs typeface="Times New Roman" panose="02020603050405020304" pitchFamily="18" charset="0"/>
                        </a:rPr>
                        <a:t>Việt</a:t>
                      </a:r>
                      <a:r>
                        <a:rPr lang="en-US" sz="1600" baseline="0" dirty="0" smtClean="0">
                          <a:latin typeface="Times New Roman" panose="02020603050405020304" pitchFamily="18" charset="0"/>
                          <a:cs typeface="Times New Roman" panose="02020603050405020304" pitchFamily="18" charset="0"/>
                        </a:rPr>
                        <a:t> Nam</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Xưởng</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gia</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công</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hoa</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quả</a:t>
                      </a:r>
                      <a:r>
                        <a:rPr lang="en-US" sz="1600" baseline="0" dirty="0" smtClean="0">
                          <a:latin typeface="Times New Roman" panose="02020603050405020304" pitchFamily="18" charset="0"/>
                          <a:cs typeface="Times New Roman" panose="02020603050405020304" pitchFamily="18" charset="0"/>
                        </a:rPr>
                        <a:t> ABC</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Số</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khu</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đường</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thôn</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xóm</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Nhãn</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IN" sz="1600" dirty="0" smtClean="0">
                          <a:latin typeface="Times New Roman" panose="02020603050405020304" pitchFamily="18" charset="0"/>
                          <a:cs typeface="Times New Roman" panose="02020603050405020304" pitchFamily="18" charset="0"/>
                        </a:rPr>
                        <a:t>10</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20.000</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Liệt</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kê</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các</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loại</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thuốc</a:t>
                      </a:r>
                      <a:r>
                        <a:rPr lang="en-US" sz="1600" baseline="0" dirty="0" smtClean="0">
                          <a:latin typeface="Times New Roman" panose="02020603050405020304" pitchFamily="18" charset="0"/>
                          <a:cs typeface="Times New Roman" panose="02020603050405020304" pitchFamily="18" charset="0"/>
                        </a:rPr>
                        <a:t> BVTV </a:t>
                      </a:r>
                      <a:r>
                        <a:rPr lang="en-US" sz="1600" baseline="0" dirty="0" err="1" smtClean="0">
                          <a:latin typeface="Times New Roman" panose="02020603050405020304" pitchFamily="18" charset="0"/>
                          <a:cs typeface="Times New Roman" panose="02020603050405020304" pitchFamily="18" charset="0"/>
                        </a:rPr>
                        <a:t>sử</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dụng</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Trung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Quốc</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Ông</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Nguyễn</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Văn</a:t>
                      </a:r>
                      <a:r>
                        <a:rPr lang="en-US" sz="1600" baseline="0" dirty="0" smtClean="0">
                          <a:latin typeface="Times New Roman" panose="02020603050405020304" pitchFamily="18" charset="0"/>
                          <a:cs typeface="Times New Roman" panose="02020603050405020304" pitchFamily="18" charset="0"/>
                        </a:rPr>
                        <a:t> A…</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smtClean="0">
                          <a:latin typeface="Times New Roman" panose="02020603050405020304" pitchFamily="18" charset="0"/>
                          <a:cs typeface="Times New Roman" panose="02020603050405020304" pitchFamily="18" charset="0"/>
                        </a:rPr>
                        <a:t>Giấy</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phép</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gia</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công</a:t>
                      </a:r>
                      <a:r>
                        <a:rPr lang="en-US" sz="1600" baseline="0" dirty="0" smtClean="0">
                          <a:latin typeface="Times New Roman" panose="02020603050405020304" pitchFamily="18" charset="0"/>
                          <a:cs typeface="Times New Roman" panose="02020603050405020304" pitchFamily="18" charset="0"/>
                        </a:rPr>
                        <a:t> </a:t>
                      </a:r>
                      <a:r>
                        <a:rPr lang="en-US" sz="1600" baseline="0" dirty="0" err="1" smtClean="0">
                          <a:latin typeface="Times New Roman" panose="02020603050405020304" pitchFamily="18" charset="0"/>
                          <a:cs typeface="Times New Roman" panose="02020603050405020304" pitchFamily="18" charset="0"/>
                        </a:rPr>
                        <a:t>số</a:t>
                      </a:r>
                      <a:r>
                        <a:rPr lang="en-US" sz="1600" baseline="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bl>
          </a:graphicData>
        </a:graphic>
      </p:graphicFrame>
      <p:sp>
        <p:nvSpPr>
          <p:cNvPr id="5" name="TextBox 4"/>
          <p:cNvSpPr txBox="1"/>
          <p:nvPr/>
        </p:nvSpPr>
        <p:spPr>
          <a:xfrm>
            <a:off x="433791" y="5517232"/>
            <a:ext cx="8207375" cy="954087"/>
          </a:xfrm>
          <a:prstGeom prst="rect">
            <a:avLst/>
          </a:prstGeom>
          <a:solidFill>
            <a:srgbClr val="99CCFF"/>
          </a:solidFill>
        </p:spPr>
        <p:txBody>
          <a:bodyPr>
            <a:spAutoFit/>
          </a:bodyPr>
          <a:lstStyle/>
          <a:p>
            <a:pPr eaLnBrk="0" hangingPunct="0">
              <a:defRPr/>
            </a:pPr>
            <a:r>
              <a:rPr lang="en-US" sz="1400" b="1" i="1" dirty="0" err="1">
                <a:latin typeface="+mj-lt"/>
              </a:rPr>
              <a:t>Ghi</a:t>
            </a:r>
            <a:r>
              <a:rPr lang="en-US" sz="1400" b="1" i="1" dirty="0">
                <a:latin typeface="+mj-lt"/>
              </a:rPr>
              <a:t> </a:t>
            </a:r>
            <a:r>
              <a:rPr lang="en-US" sz="1400" b="1" i="1" dirty="0" err="1">
                <a:latin typeface="+mj-lt"/>
              </a:rPr>
              <a:t>chú</a:t>
            </a:r>
            <a:r>
              <a:rPr lang="en-US" sz="1400" b="1" i="1" dirty="0">
                <a:latin typeface="+mj-lt"/>
              </a:rPr>
              <a:t>: </a:t>
            </a:r>
            <a:r>
              <a:rPr lang="en-US" sz="1400" i="1" dirty="0">
                <a:latin typeface="+mj-lt"/>
              </a:rPr>
              <a:t>- </a:t>
            </a:r>
            <a:r>
              <a:rPr lang="en-US" sz="1400" i="1" dirty="0" err="1">
                <a:latin typeface="+mj-lt"/>
              </a:rPr>
              <a:t>Tên</a:t>
            </a:r>
            <a:r>
              <a:rPr lang="en-US" sz="1400" i="1" dirty="0">
                <a:latin typeface="+mj-lt"/>
              </a:rPr>
              <a:t> </a:t>
            </a:r>
            <a:r>
              <a:rPr lang="en-US" sz="1400" i="1" dirty="0" err="1">
                <a:latin typeface="+mj-lt"/>
              </a:rPr>
              <a:t>nhà</a:t>
            </a:r>
            <a:r>
              <a:rPr lang="en-US" sz="1400" i="1" dirty="0">
                <a:latin typeface="+mj-lt"/>
              </a:rPr>
              <a:t> </a:t>
            </a:r>
            <a:r>
              <a:rPr lang="en-US" sz="1400" i="1" dirty="0" err="1">
                <a:latin typeface="+mj-lt"/>
              </a:rPr>
              <a:t>vườn</a:t>
            </a:r>
            <a:r>
              <a:rPr lang="en-US" sz="1400" i="1" dirty="0">
                <a:latin typeface="+mj-lt"/>
              </a:rPr>
              <a:t>/ </a:t>
            </a:r>
            <a:r>
              <a:rPr lang="en-US" sz="1400" i="1" dirty="0" err="1">
                <a:latin typeface="+mj-lt"/>
              </a:rPr>
              <a:t>đóng</a:t>
            </a:r>
            <a:r>
              <a:rPr lang="en-US" sz="1400" i="1" dirty="0">
                <a:latin typeface="+mj-lt"/>
              </a:rPr>
              <a:t> </a:t>
            </a:r>
            <a:r>
              <a:rPr lang="en-US" sz="1400" i="1" dirty="0" err="1">
                <a:latin typeface="+mj-lt"/>
              </a:rPr>
              <a:t>gói</a:t>
            </a:r>
            <a:r>
              <a:rPr lang="en-US" sz="1400" i="1" dirty="0">
                <a:latin typeface="+mj-lt"/>
              </a:rPr>
              <a:t> </a:t>
            </a:r>
            <a:r>
              <a:rPr lang="en-US" sz="1400" i="1" dirty="0" err="1">
                <a:latin typeface="+mj-lt"/>
              </a:rPr>
              <a:t>viết</a:t>
            </a:r>
            <a:r>
              <a:rPr lang="en-US" sz="1400" i="1" dirty="0">
                <a:latin typeface="+mj-lt"/>
              </a:rPr>
              <a:t> </a:t>
            </a:r>
            <a:r>
              <a:rPr lang="en-US" sz="1400" i="1" dirty="0" err="1">
                <a:latin typeface="+mj-lt"/>
              </a:rPr>
              <a:t>bằng</a:t>
            </a:r>
            <a:r>
              <a:rPr lang="en-US" sz="1400" i="1" dirty="0">
                <a:latin typeface="+mj-lt"/>
              </a:rPr>
              <a:t> </a:t>
            </a:r>
            <a:r>
              <a:rPr lang="en-US" sz="1400" i="1" dirty="0" err="1">
                <a:latin typeface="+mj-lt"/>
              </a:rPr>
              <a:t>cả</a:t>
            </a:r>
            <a:r>
              <a:rPr lang="en-US" sz="1400" i="1" dirty="0">
                <a:latin typeface="+mj-lt"/>
              </a:rPr>
              <a:t> </a:t>
            </a:r>
            <a:r>
              <a:rPr lang="en-US" sz="1400" i="1" dirty="0" err="1">
                <a:latin typeface="+mj-lt"/>
              </a:rPr>
              <a:t>tiếng</a:t>
            </a:r>
            <a:r>
              <a:rPr lang="en-US" sz="1400" i="1" dirty="0">
                <a:latin typeface="+mj-lt"/>
              </a:rPr>
              <a:t> </a:t>
            </a:r>
            <a:r>
              <a:rPr lang="en-US" sz="1400" i="1" dirty="0" err="1">
                <a:latin typeface="+mj-lt"/>
              </a:rPr>
              <a:t>Trung</a:t>
            </a:r>
            <a:r>
              <a:rPr lang="en-US" sz="1400" i="1" dirty="0">
                <a:latin typeface="+mj-lt"/>
              </a:rPr>
              <a:t> </a:t>
            </a:r>
            <a:r>
              <a:rPr lang="en-US" sz="1400" i="1" dirty="0" err="1">
                <a:latin typeface="+mj-lt"/>
              </a:rPr>
              <a:t>và</a:t>
            </a:r>
            <a:r>
              <a:rPr lang="en-US" sz="1400" i="1" dirty="0">
                <a:latin typeface="+mj-lt"/>
              </a:rPr>
              <a:t> </a:t>
            </a:r>
            <a:r>
              <a:rPr lang="en-US" sz="1400" i="1" dirty="0" err="1">
                <a:latin typeface="+mj-lt"/>
              </a:rPr>
              <a:t>tiếng</a:t>
            </a:r>
            <a:r>
              <a:rPr lang="en-US" sz="1400" i="1" dirty="0">
                <a:latin typeface="+mj-lt"/>
              </a:rPr>
              <a:t> Anh</a:t>
            </a:r>
          </a:p>
          <a:p>
            <a:pPr eaLnBrk="0" hangingPunct="0">
              <a:defRPr/>
            </a:pPr>
            <a:r>
              <a:rPr lang="en-US" sz="1400" i="1" dirty="0">
                <a:latin typeface="+mj-lt"/>
              </a:rPr>
              <a:t>                - </a:t>
            </a:r>
            <a:r>
              <a:rPr lang="en-US" sz="1400" i="1" dirty="0" err="1">
                <a:latin typeface="+mj-lt"/>
              </a:rPr>
              <a:t>Địa</a:t>
            </a:r>
            <a:r>
              <a:rPr lang="en-US" sz="1400" i="1" dirty="0">
                <a:latin typeface="+mj-lt"/>
              </a:rPr>
              <a:t> </a:t>
            </a:r>
            <a:r>
              <a:rPr lang="en-US" sz="1400" i="1" dirty="0" err="1">
                <a:latin typeface="+mj-lt"/>
              </a:rPr>
              <a:t>chỉ</a:t>
            </a:r>
            <a:r>
              <a:rPr lang="en-US" sz="1400" i="1" dirty="0">
                <a:latin typeface="+mj-lt"/>
              </a:rPr>
              <a:t> </a:t>
            </a:r>
            <a:r>
              <a:rPr lang="en-US" sz="1400" i="1" dirty="0" err="1">
                <a:latin typeface="+mj-lt"/>
              </a:rPr>
              <a:t>ghi</a:t>
            </a:r>
            <a:r>
              <a:rPr lang="en-US" sz="1400" i="1" dirty="0">
                <a:latin typeface="+mj-lt"/>
              </a:rPr>
              <a:t> </a:t>
            </a:r>
            <a:r>
              <a:rPr lang="en-US" sz="1400" i="1" dirty="0" err="1">
                <a:latin typeface="+mj-lt"/>
              </a:rPr>
              <a:t>cụ</a:t>
            </a:r>
            <a:r>
              <a:rPr lang="en-US" sz="1400" i="1" dirty="0">
                <a:latin typeface="+mj-lt"/>
              </a:rPr>
              <a:t> </a:t>
            </a:r>
            <a:r>
              <a:rPr lang="en-US" sz="1400" i="1" dirty="0" err="1">
                <a:latin typeface="+mj-lt"/>
              </a:rPr>
              <a:t>thể</a:t>
            </a:r>
            <a:r>
              <a:rPr lang="en-US" sz="1400" i="1" dirty="0">
                <a:latin typeface="+mj-lt"/>
              </a:rPr>
              <a:t> </a:t>
            </a:r>
            <a:r>
              <a:rPr lang="en-US" sz="1400" i="1" dirty="0" err="1">
                <a:latin typeface="+mj-lt"/>
              </a:rPr>
              <a:t>đến</a:t>
            </a:r>
            <a:r>
              <a:rPr lang="en-US" sz="1400" i="1" dirty="0">
                <a:latin typeface="+mj-lt"/>
              </a:rPr>
              <a:t> </a:t>
            </a:r>
            <a:r>
              <a:rPr lang="en-US" sz="1400" i="1" dirty="0" err="1">
                <a:latin typeface="+mj-lt"/>
              </a:rPr>
              <a:t>thôn</a:t>
            </a:r>
            <a:r>
              <a:rPr lang="en-US" sz="1400" i="1" dirty="0">
                <a:latin typeface="+mj-lt"/>
              </a:rPr>
              <a:t>, </a:t>
            </a:r>
            <a:r>
              <a:rPr lang="en-US" sz="1400" i="1" dirty="0" err="1">
                <a:latin typeface="+mj-lt"/>
              </a:rPr>
              <a:t>huyện</a:t>
            </a:r>
            <a:r>
              <a:rPr lang="en-US" sz="1400" i="1" dirty="0">
                <a:latin typeface="+mj-lt"/>
              </a:rPr>
              <a:t>, </a:t>
            </a:r>
            <a:r>
              <a:rPr lang="en-US" sz="1400" i="1" dirty="0" err="1">
                <a:latin typeface="+mj-lt"/>
              </a:rPr>
              <a:t>quận</a:t>
            </a:r>
            <a:r>
              <a:rPr lang="en-US" sz="1400" i="1" dirty="0">
                <a:latin typeface="+mj-lt"/>
              </a:rPr>
              <a:t>, </a:t>
            </a:r>
            <a:r>
              <a:rPr lang="en-US" sz="1400" i="1" dirty="0" err="1">
                <a:latin typeface="+mj-lt"/>
              </a:rPr>
              <a:t>thành</a:t>
            </a:r>
            <a:r>
              <a:rPr lang="en-US" sz="1400" i="1" dirty="0">
                <a:latin typeface="+mj-lt"/>
              </a:rPr>
              <a:t> </a:t>
            </a:r>
            <a:r>
              <a:rPr lang="en-US" sz="1400" i="1" dirty="0" err="1">
                <a:latin typeface="+mj-lt"/>
              </a:rPr>
              <a:t>phố</a:t>
            </a:r>
            <a:r>
              <a:rPr lang="en-US" sz="1400" i="1" dirty="0">
                <a:latin typeface="+mj-lt"/>
              </a:rPr>
              <a:t>/</a:t>
            </a:r>
            <a:r>
              <a:rPr lang="en-US" sz="1400" i="1" dirty="0" err="1">
                <a:latin typeface="+mj-lt"/>
              </a:rPr>
              <a:t>tỉnh</a:t>
            </a:r>
            <a:endParaRPr lang="en-US" sz="1400" i="1" dirty="0">
              <a:latin typeface="+mj-lt"/>
            </a:endParaRPr>
          </a:p>
          <a:p>
            <a:pPr eaLnBrk="0" hangingPunct="0">
              <a:defRPr/>
            </a:pPr>
            <a:r>
              <a:rPr lang="en-US" sz="1400" i="1" dirty="0">
                <a:latin typeface="+mj-lt"/>
              </a:rPr>
              <a:t>                - </a:t>
            </a:r>
            <a:r>
              <a:rPr lang="en-US" sz="1400" i="1" dirty="0" err="1">
                <a:latin typeface="+mj-lt"/>
              </a:rPr>
              <a:t>Nhà</a:t>
            </a:r>
            <a:r>
              <a:rPr lang="en-US" sz="1400" i="1" dirty="0">
                <a:latin typeface="+mj-lt"/>
              </a:rPr>
              <a:t> </a:t>
            </a:r>
            <a:r>
              <a:rPr lang="en-US" sz="1400" i="1" dirty="0" err="1">
                <a:latin typeface="+mj-lt"/>
              </a:rPr>
              <a:t>vươn</a:t>
            </a:r>
            <a:r>
              <a:rPr lang="en-US" sz="1400" i="1" dirty="0">
                <a:latin typeface="+mj-lt"/>
              </a:rPr>
              <a:t> </a:t>
            </a:r>
            <a:r>
              <a:rPr lang="en-US" sz="1400" i="1" dirty="0" err="1">
                <a:latin typeface="+mj-lt"/>
              </a:rPr>
              <a:t>trồng</a:t>
            </a:r>
            <a:r>
              <a:rPr lang="en-US" sz="1400" i="1" dirty="0">
                <a:latin typeface="+mj-lt"/>
              </a:rPr>
              <a:t> </a:t>
            </a:r>
            <a:r>
              <a:rPr lang="en-US" sz="1400" i="1" dirty="0" err="1">
                <a:latin typeface="+mj-lt"/>
              </a:rPr>
              <a:t>nhiều</a:t>
            </a:r>
            <a:r>
              <a:rPr lang="en-US" sz="1400" i="1" dirty="0">
                <a:latin typeface="+mj-lt"/>
              </a:rPr>
              <a:t> </a:t>
            </a:r>
            <a:r>
              <a:rPr lang="en-US" sz="1400" i="1" dirty="0" err="1">
                <a:latin typeface="+mj-lt"/>
              </a:rPr>
              <a:t>loại</a:t>
            </a:r>
            <a:r>
              <a:rPr lang="en-US" sz="1400" i="1" dirty="0">
                <a:latin typeface="+mj-lt"/>
              </a:rPr>
              <a:t> </a:t>
            </a:r>
            <a:r>
              <a:rPr lang="en-US" sz="1400" i="1" dirty="0" err="1">
                <a:latin typeface="+mj-lt"/>
              </a:rPr>
              <a:t>hoa</a:t>
            </a:r>
            <a:r>
              <a:rPr lang="en-US" sz="1400" i="1" dirty="0">
                <a:latin typeface="+mj-lt"/>
              </a:rPr>
              <a:t> </a:t>
            </a:r>
            <a:r>
              <a:rPr lang="en-US" sz="1400" i="1" dirty="0" err="1">
                <a:latin typeface="+mj-lt"/>
              </a:rPr>
              <a:t>quả</a:t>
            </a:r>
            <a:r>
              <a:rPr lang="en-US" sz="1400" i="1" dirty="0">
                <a:latin typeface="+mj-lt"/>
              </a:rPr>
              <a:t> </a:t>
            </a:r>
            <a:r>
              <a:rPr lang="en-US" sz="1400" i="1" dirty="0" err="1">
                <a:latin typeface="+mj-lt"/>
              </a:rPr>
              <a:t>thì</a:t>
            </a:r>
            <a:r>
              <a:rPr lang="en-US" sz="1400" i="1" dirty="0">
                <a:latin typeface="+mj-lt"/>
              </a:rPr>
              <a:t> </a:t>
            </a:r>
            <a:r>
              <a:rPr lang="en-US" sz="1400" i="1" dirty="0" err="1">
                <a:latin typeface="+mj-lt"/>
              </a:rPr>
              <a:t>ghi</a:t>
            </a:r>
            <a:r>
              <a:rPr lang="en-US" sz="1400" i="1" dirty="0">
                <a:latin typeface="+mj-lt"/>
              </a:rPr>
              <a:t> </a:t>
            </a:r>
            <a:r>
              <a:rPr lang="en-US" sz="1400" i="1" dirty="0" err="1">
                <a:latin typeface="+mj-lt"/>
              </a:rPr>
              <a:t>lần</a:t>
            </a:r>
            <a:r>
              <a:rPr lang="en-US" sz="1400" i="1" dirty="0">
                <a:latin typeface="+mj-lt"/>
              </a:rPr>
              <a:t> </a:t>
            </a:r>
            <a:r>
              <a:rPr lang="en-US" sz="1400" i="1" dirty="0" err="1">
                <a:latin typeface="+mj-lt"/>
              </a:rPr>
              <a:t>lượt</a:t>
            </a:r>
            <a:r>
              <a:rPr lang="en-US" sz="1400" i="1" dirty="0">
                <a:latin typeface="+mj-lt"/>
              </a:rPr>
              <a:t> </a:t>
            </a:r>
            <a:r>
              <a:rPr lang="en-US" sz="1400" i="1" dirty="0" err="1">
                <a:latin typeface="+mj-lt"/>
              </a:rPr>
              <a:t>từng</a:t>
            </a:r>
            <a:r>
              <a:rPr lang="en-US" sz="1400" i="1" dirty="0">
                <a:latin typeface="+mj-lt"/>
              </a:rPr>
              <a:t> </a:t>
            </a:r>
            <a:r>
              <a:rPr lang="en-US" sz="1400" i="1" dirty="0" err="1">
                <a:latin typeface="+mj-lt"/>
              </a:rPr>
              <a:t>loại</a:t>
            </a:r>
            <a:r>
              <a:rPr lang="en-US" sz="1400" i="1" dirty="0">
                <a:latin typeface="+mj-lt"/>
              </a:rPr>
              <a:t>, </a:t>
            </a:r>
            <a:r>
              <a:rPr lang="en-US" sz="1400" i="1" dirty="0" err="1">
                <a:latin typeface="+mj-lt"/>
              </a:rPr>
              <a:t>sản</a:t>
            </a:r>
            <a:r>
              <a:rPr lang="en-US" sz="1400" i="1" dirty="0">
                <a:latin typeface="+mj-lt"/>
              </a:rPr>
              <a:t> </a:t>
            </a:r>
            <a:r>
              <a:rPr lang="en-US" sz="1400" i="1" dirty="0" err="1">
                <a:latin typeface="+mj-lt"/>
              </a:rPr>
              <a:t>lượng</a:t>
            </a:r>
            <a:r>
              <a:rPr lang="en-US" sz="1400" i="1" dirty="0">
                <a:latin typeface="+mj-lt"/>
              </a:rPr>
              <a:t>…</a:t>
            </a:r>
          </a:p>
          <a:p>
            <a:pPr eaLnBrk="0" hangingPunct="0">
              <a:defRPr/>
            </a:pPr>
            <a:r>
              <a:rPr lang="en-US" sz="1400" i="1" dirty="0">
                <a:latin typeface="+mj-lt"/>
              </a:rPr>
              <a:t>                - </a:t>
            </a:r>
            <a:r>
              <a:rPr lang="en-US" sz="1400" i="1" dirty="0" err="1">
                <a:latin typeface="+mj-lt"/>
              </a:rPr>
              <a:t>Tình</a:t>
            </a:r>
            <a:r>
              <a:rPr lang="en-US" sz="1400" i="1" dirty="0">
                <a:latin typeface="+mj-lt"/>
              </a:rPr>
              <a:t> </a:t>
            </a:r>
            <a:r>
              <a:rPr lang="en-US" sz="1400" i="1" dirty="0" err="1">
                <a:latin typeface="+mj-lt"/>
              </a:rPr>
              <a:t>hình</a:t>
            </a:r>
            <a:r>
              <a:rPr lang="en-US" sz="1400" i="1" dirty="0">
                <a:latin typeface="+mj-lt"/>
              </a:rPr>
              <a:t> </a:t>
            </a:r>
            <a:r>
              <a:rPr lang="en-US" sz="1400" i="1" dirty="0" err="1">
                <a:latin typeface="+mj-lt"/>
              </a:rPr>
              <a:t>sử</a:t>
            </a:r>
            <a:r>
              <a:rPr lang="en-US" sz="1400" i="1" dirty="0">
                <a:latin typeface="+mj-lt"/>
              </a:rPr>
              <a:t> </a:t>
            </a:r>
            <a:r>
              <a:rPr lang="en-US" sz="1400" i="1" dirty="0" err="1">
                <a:latin typeface="+mj-lt"/>
              </a:rPr>
              <a:t>dụng</a:t>
            </a:r>
            <a:r>
              <a:rPr lang="en-US" sz="1400" i="1" dirty="0">
                <a:latin typeface="+mj-lt"/>
              </a:rPr>
              <a:t> </a:t>
            </a:r>
            <a:r>
              <a:rPr lang="en-US" sz="1400" i="1" dirty="0" err="1">
                <a:latin typeface="+mj-lt"/>
              </a:rPr>
              <a:t>thuốc</a:t>
            </a:r>
            <a:r>
              <a:rPr lang="en-US" sz="1400" i="1" dirty="0">
                <a:latin typeface="+mj-lt"/>
              </a:rPr>
              <a:t> BVTV </a:t>
            </a:r>
            <a:r>
              <a:rPr lang="en-US" sz="1400" i="1" dirty="0" err="1">
                <a:latin typeface="+mj-lt"/>
              </a:rPr>
              <a:t>trong</a:t>
            </a:r>
            <a:r>
              <a:rPr lang="en-US" sz="1400" i="1" dirty="0">
                <a:latin typeface="+mj-lt"/>
              </a:rPr>
              <a:t> </a:t>
            </a:r>
            <a:r>
              <a:rPr lang="en-US" sz="1400" i="1" dirty="0" err="1">
                <a:latin typeface="+mj-lt"/>
              </a:rPr>
              <a:t>thời</a:t>
            </a:r>
            <a:r>
              <a:rPr lang="en-US" sz="1400" i="1" dirty="0">
                <a:latin typeface="+mj-lt"/>
              </a:rPr>
              <a:t> </a:t>
            </a:r>
            <a:r>
              <a:rPr lang="en-US" sz="1400" i="1" dirty="0" err="1">
                <a:latin typeface="+mj-lt"/>
              </a:rPr>
              <a:t>gian</a:t>
            </a:r>
            <a:r>
              <a:rPr lang="en-US" sz="1400" i="1" dirty="0">
                <a:latin typeface="+mj-lt"/>
              </a:rPr>
              <a:t> </a:t>
            </a:r>
            <a:r>
              <a:rPr lang="en-US" sz="1400" i="1" dirty="0" err="1">
                <a:latin typeface="+mj-lt"/>
              </a:rPr>
              <a:t>trồng</a:t>
            </a:r>
            <a:r>
              <a:rPr lang="en-US" sz="1400" i="1" dirty="0">
                <a:latin typeface="+mj-lt"/>
              </a:rPr>
              <a:t>: </a:t>
            </a:r>
            <a:r>
              <a:rPr lang="en-US" sz="1400" i="1" dirty="0" err="1">
                <a:latin typeface="+mj-lt"/>
              </a:rPr>
              <a:t>Ghi</a:t>
            </a:r>
            <a:r>
              <a:rPr lang="en-US" sz="1400" i="1" dirty="0">
                <a:latin typeface="+mj-lt"/>
              </a:rPr>
              <a:t> </a:t>
            </a:r>
            <a:r>
              <a:rPr lang="en-US" sz="1400" i="1" dirty="0" err="1">
                <a:latin typeface="+mj-lt"/>
              </a:rPr>
              <a:t>rõ</a:t>
            </a:r>
            <a:r>
              <a:rPr lang="en-US" sz="1400" i="1" dirty="0">
                <a:latin typeface="+mj-lt"/>
              </a:rPr>
              <a:t> </a:t>
            </a:r>
            <a:r>
              <a:rPr lang="en-US" sz="1400" i="1" dirty="0" err="1">
                <a:latin typeface="+mj-lt"/>
              </a:rPr>
              <a:t>các</a:t>
            </a:r>
            <a:r>
              <a:rPr lang="en-US" sz="1400" i="1" dirty="0">
                <a:latin typeface="+mj-lt"/>
              </a:rPr>
              <a:t> </a:t>
            </a:r>
            <a:r>
              <a:rPr lang="en-US" sz="1400" i="1" dirty="0" err="1">
                <a:latin typeface="+mj-lt"/>
              </a:rPr>
              <a:t>loại</a:t>
            </a:r>
            <a:r>
              <a:rPr lang="en-US" sz="1400" i="1" dirty="0">
                <a:latin typeface="+mj-lt"/>
              </a:rPr>
              <a:t> </a:t>
            </a:r>
            <a:r>
              <a:rPr lang="en-US" sz="1400" i="1" dirty="0" err="1">
                <a:latin typeface="+mj-lt"/>
              </a:rPr>
              <a:t>thuốc</a:t>
            </a:r>
            <a:r>
              <a:rPr lang="en-US" sz="1400" i="1" dirty="0">
                <a:latin typeface="+mj-lt"/>
              </a:rPr>
              <a:t> </a:t>
            </a:r>
            <a:r>
              <a:rPr lang="en-US" sz="1400" i="1" dirty="0" err="1">
                <a:latin typeface="+mj-lt"/>
              </a:rPr>
              <a:t>đã</a:t>
            </a:r>
            <a:r>
              <a:rPr lang="en-US" sz="1400" i="1" dirty="0">
                <a:latin typeface="+mj-lt"/>
              </a:rPr>
              <a:t> </a:t>
            </a:r>
            <a:r>
              <a:rPr lang="en-US" sz="1400" i="1" dirty="0" err="1">
                <a:latin typeface="+mj-lt"/>
              </a:rPr>
              <a:t>sử</a:t>
            </a:r>
            <a:r>
              <a:rPr lang="en-US" sz="1400" i="1" dirty="0">
                <a:latin typeface="+mj-lt"/>
              </a:rPr>
              <a:t> </a:t>
            </a:r>
            <a:r>
              <a:rPr lang="en-US" sz="1400" i="1" dirty="0" err="1">
                <a:latin typeface="+mj-lt"/>
              </a:rPr>
              <a:t>dụng</a:t>
            </a:r>
            <a:endParaRPr lang="en-US" sz="1400" i="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404664"/>
            <a:ext cx="8229600" cy="706090"/>
          </a:xfrm>
        </p:spPr>
        <p:txBody>
          <a:bodyPr/>
          <a:lstStyle/>
          <a:p>
            <a:pPr algn="ctr"/>
            <a:r>
              <a:rPr lang="en-IN" sz="3500" b="1" dirty="0" smtClean="0">
                <a:solidFill>
                  <a:srgbClr val="0000FF"/>
                </a:solidFill>
                <a:latin typeface="Times New Roman" panose="02020603050405020304" pitchFamily="18" charset="0"/>
                <a:cs typeface="Times New Roman" panose="02020603050405020304" pitchFamily="18" charset="0"/>
              </a:rPr>
              <a:t>NỘI DUNG</a:t>
            </a:r>
            <a:endParaRPr lang="en-US" sz="3500" b="1" dirty="0" smtClean="0">
              <a:solidFill>
                <a:srgbClr val="0000FF"/>
              </a:solidFill>
              <a:latin typeface="Times New Roman" panose="02020603050405020304" pitchFamily="18" charset="0"/>
              <a:cs typeface="Times New Roman" panose="02020603050405020304" pitchFamily="18" charset="0"/>
            </a:endParaRPr>
          </a:p>
        </p:txBody>
      </p:sp>
      <p:sp>
        <p:nvSpPr>
          <p:cNvPr id="40962" name="Content Placeholder 3"/>
          <p:cNvSpPr>
            <a:spLocks noGrp="1"/>
          </p:cNvSpPr>
          <p:nvPr>
            <p:ph idx="1"/>
          </p:nvPr>
        </p:nvSpPr>
        <p:spPr>
          <a:xfrm>
            <a:off x="755576" y="1600201"/>
            <a:ext cx="7776864" cy="2836911"/>
          </a:xfrm>
        </p:spPr>
        <p:txBody>
          <a:bodyPr>
            <a:normAutofit/>
          </a:bodyPr>
          <a:lstStyle/>
          <a:p>
            <a:pPr marL="514350" indent="-514350">
              <a:lnSpc>
                <a:spcPct val="100000"/>
              </a:lnSpc>
              <a:spcBef>
                <a:spcPts val="600"/>
              </a:spcBef>
              <a:spcAft>
                <a:spcPts val="600"/>
              </a:spcAft>
              <a:buAutoNum type="arabicPeriod"/>
            </a:pPr>
            <a:r>
              <a:rPr lang="en-IN" sz="2500" dirty="0" err="1" smtClean="0">
                <a:latin typeface="Times New Roman" panose="02020603050405020304" pitchFamily="18" charset="0"/>
                <a:cs typeface="Times New Roman" panose="02020603050405020304" pitchFamily="18" charset="0"/>
              </a:rPr>
              <a:t>Thông</a:t>
            </a:r>
            <a:r>
              <a:rPr lang="en-IN" sz="2500" dirty="0" smtClean="0">
                <a:latin typeface="Times New Roman" panose="02020603050405020304" pitchFamily="18" charset="0"/>
                <a:cs typeface="Times New Roman" panose="02020603050405020304" pitchFamily="18" charset="0"/>
              </a:rPr>
              <a:t> tin </a:t>
            </a:r>
            <a:r>
              <a:rPr lang="en-IN" sz="2500" dirty="0" err="1" smtClean="0">
                <a:latin typeface="Times New Roman" panose="02020603050405020304" pitchFamily="18" charset="0"/>
                <a:cs typeface="Times New Roman" panose="02020603050405020304" pitchFamily="18" charset="0"/>
              </a:rPr>
              <a:t>về</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thị</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trường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sản</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phẩm</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Trái</a:t>
            </a:r>
            <a:r>
              <a:rPr lang="en-IN" sz="2500" dirty="0" smtClean="0">
                <a:latin typeface="Times New Roman" panose="02020603050405020304" pitchFamily="18" charset="0"/>
                <a:cs typeface="Times New Roman" panose="02020603050405020304" pitchFamily="18" charset="0"/>
              </a:rPr>
              <a:t> </a:t>
            </a:r>
            <a:r>
              <a:rPr lang="en-IN" sz="2500" dirty="0" err="1">
                <a:latin typeface="Times New Roman" panose="02020603050405020304" pitchFamily="18" charset="0"/>
                <a:cs typeface="Times New Roman" panose="02020603050405020304" pitchFamily="18" charset="0"/>
              </a:rPr>
              <a:t>cây</a:t>
            </a:r>
            <a:r>
              <a:rPr lang="en-IN" sz="2500" dirty="0">
                <a:latin typeface="Times New Roman" panose="02020603050405020304" pitchFamily="18" charset="0"/>
                <a:cs typeface="Times New Roman" panose="02020603050405020304" pitchFamily="18" charset="0"/>
              </a:rPr>
              <a:t> </a:t>
            </a:r>
            <a:r>
              <a:rPr lang="en-IN" sz="2500" dirty="0" err="1">
                <a:latin typeface="Times New Roman" panose="02020603050405020304" pitchFamily="18" charset="0"/>
                <a:cs typeface="Times New Roman" panose="02020603050405020304" pitchFamily="18" charset="0"/>
              </a:rPr>
              <a:t>xuất</a:t>
            </a:r>
            <a:r>
              <a:rPr lang="en-IN" sz="2500" dirty="0">
                <a:latin typeface="Times New Roman" panose="02020603050405020304" pitchFamily="18" charset="0"/>
                <a:cs typeface="Times New Roman" panose="02020603050405020304" pitchFamily="18" charset="0"/>
              </a:rPr>
              <a:t> </a:t>
            </a:r>
            <a:r>
              <a:rPr lang="en-IN" sz="2500" dirty="0" err="1">
                <a:latin typeface="Times New Roman" panose="02020603050405020304" pitchFamily="18" charset="0"/>
                <a:cs typeface="Times New Roman" panose="02020603050405020304" pitchFamily="18" charset="0"/>
              </a:rPr>
              <a:t>khẩu</a:t>
            </a:r>
            <a:r>
              <a:rPr lang="en-IN" sz="2500" dirty="0">
                <a:latin typeface="Times New Roman" panose="02020603050405020304" pitchFamily="18" charset="0"/>
                <a:cs typeface="Times New Roman" panose="02020603050405020304" pitchFamily="18" charset="0"/>
              </a:rPr>
              <a:t> </a:t>
            </a:r>
            <a:endParaRPr lang="en-IN" sz="2500" dirty="0" smtClean="0">
              <a:latin typeface="Times New Roman" panose="02020603050405020304" pitchFamily="18" charset="0"/>
              <a:cs typeface="Times New Roman" panose="02020603050405020304" pitchFamily="18" charset="0"/>
            </a:endParaRPr>
          </a:p>
          <a:p>
            <a:pPr marL="514350" indent="-514350">
              <a:lnSpc>
                <a:spcPct val="100000"/>
              </a:lnSpc>
              <a:spcBef>
                <a:spcPts val="600"/>
              </a:spcBef>
              <a:spcAft>
                <a:spcPts val="600"/>
              </a:spcAft>
              <a:buAutoNum type="arabicPeriod"/>
            </a:pPr>
            <a:r>
              <a:rPr lang="en-IN" sz="2500" dirty="0" err="1" smtClean="0">
                <a:latin typeface="Times New Roman" panose="02020603050405020304" pitchFamily="18" charset="0"/>
                <a:cs typeface="Times New Roman" panose="02020603050405020304" pitchFamily="18" charset="0"/>
              </a:rPr>
              <a:t>Quy</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định</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chung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về</a:t>
            </a:r>
            <a:r>
              <a:rPr lang="en-IN" sz="2500" dirty="0" smtClean="0">
                <a:latin typeface="Times New Roman" panose="02020603050405020304" pitchFamily="18" charset="0"/>
                <a:cs typeface="Times New Roman" panose="02020603050405020304" pitchFamily="18" charset="0"/>
              </a:rPr>
              <a:t> KDTV </a:t>
            </a:r>
            <a:r>
              <a:rPr lang="en-IN" sz="2500" dirty="0" err="1" smtClean="0">
                <a:latin typeface="Times New Roman" panose="02020603050405020304" pitchFamily="18" charset="0"/>
                <a:cs typeface="Times New Roman" panose="02020603050405020304" pitchFamily="18" charset="0"/>
              </a:rPr>
              <a:t>của</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Thị</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trường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Trung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quốc</a:t>
            </a:r>
            <a:endParaRPr lang="en-IN" sz="2500" dirty="0" smtClean="0">
              <a:latin typeface="Times New Roman" panose="02020603050405020304" pitchFamily="18" charset="0"/>
              <a:cs typeface="Times New Roman" panose="02020603050405020304" pitchFamily="18" charset="0"/>
            </a:endParaRPr>
          </a:p>
          <a:p>
            <a:pPr marL="514350" indent="-514350">
              <a:lnSpc>
                <a:spcPct val="100000"/>
              </a:lnSpc>
              <a:spcBef>
                <a:spcPts val="600"/>
              </a:spcBef>
              <a:spcAft>
                <a:spcPts val="600"/>
              </a:spcAft>
              <a:buAutoNum type="arabicPeriod"/>
            </a:pPr>
            <a:r>
              <a:rPr lang="en-IN" sz="2500" dirty="0" err="1" smtClean="0">
                <a:latin typeface="Times New Roman" panose="02020603050405020304" pitchFamily="18" charset="0"/>
                <a:cs typeface="Times New Roman" panose="02020603050405020304" pitchFamily="18" charset="0"/>
              </a:rPr>
              <a:t>Đáp</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ứng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các</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yêu</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cầu</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kiểm</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soát</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đối</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với</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Nông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sản</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Việt</a:t>
            </a:r>
            <a:r>
              <a:rPr lang="en-IN" sz="2500" dirty="0" smtClean="0">
                <a:latin typeface="Times New Roman" panose="02020603050405020304" pitchFamily="18" charset="0"/>
                <a:cs typeface="Times New Roman" panose="02020603050405020304" pitchFamily="18" charset="0"/>
              </a:rPr>
              <a:t> </a:t>
            </a:r>
            <a:r>
              <a:rPr lang="en-IN" sz="2500" dirty="0" err="1">
                <a:latin typeface="Times New Roman" panose="02020603050405020304" pitchFamily="18" charset="0"/>
                <a:cs typeface="Times New Roman" panose="02020603050405020304" pitchFamily="18" charset="0"/>
              </a:rPr>
              <a:t>nhập</a:t>
            </a:r>
            <a:r>
              <a:rPr lang="en-IN" sz="2500" dirty="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khẩu</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vào</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thị</a:t>
            </a:r>
            <a:r>
              <a:rPr lang="en-IN" sz="2500" dirty="0" smtClean="0">
                <a:latin typeface="Times New Roman" panose="02020603050405020304" pitchFamily="18" charset="0"/>
                <a:cs typeface="Times New Roman" panose="02020603050405020304" pitchFamily="18" charset="0"/>
              </a:rPr>
              <a:t> </a:t>
            </a:r>
            <a:r>
              <a:rPr lang="en-IN" sz="2500" dirty="0" err="1">
                <a:latin typeface="Times New Roman" panose="02020603050405020304" pitchFamily="18" charset="0"/>
                <a:cs typeface="Times New Roman" panose="02020603050405020304" pitchFamily="18" charset="0"/>
              </a:rPr>
              <a:t>t</a:t>
            </a:r>
            <a:r>
              <a:rPr lang="en-IN" sz="2500" dirty="0" err="1" smtClean="0">
                <a:latin typeface="Times New Roman" panose="02020603050405020304" pitchFamily="18" charset="0"/>
                <a:cs typeface="Times New Roman" panose="02020603050405020304" pitchFamily="18" charset="0"/>
              </a:rPr>
              <a:t>rường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Trung</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quốc</a:t>
            </a:r>
            <a:r>
              <a:rPr lang="en-IN" sz="2500" dirty="0" smtClean="0">
                <a:latin typeface="Times New Roman" panose="02020603050405020304" pitchFamily="18" charset="0"/>
                <a:cs typeface="Times New Roman" panose="02020603050405020304" pitchFamily="18" charset="0"/>
              </a:rPr>
              <a:t>.</a:t>
            </a:r>
          </a:p>
          <a:p>
            <a:pPr marL="514350" indent="-514350">
              <a:lnSpc>
                <a:spcPct val="100000"/>
              </a:lnSpc>
              <a:spcBef>
                <a:spcPts val="600"/>
              </a:spcBef>
              <a:spcAft>
                <a:spcPts val="600"/>
              </a:spcAft>
              <a:buAutoNum type="arabicPeriod"/>
            </a:pPr>
            <a:r>
              <a:rPr lang="en-IN" sz="2500" dirty="0" err="1" smtClean="0">
                <a:latin typeface="Times New Roman" panose="02020603050405020304" pitchFamily="18" charset="0"/>
                <a:cs typeface="Times New Roman" panose="02020603050405020304" pitchFamily="18" charset="0"/>
              </a:rPr>
              <a:t>Kết</a:t>
            </a:r>
            <a:r>
              <a:rPr lang="en-IN" sz="2500" dirty="0" smtClean="0">
                <a:latin typeface="Times New Roman" panose="02020603050405020304" pitchFamily="18" charset="0"/>
                <a:cs typeface="Times New Roman" panose="02020603050405020304" pitchFamily="18" charset="0"/>
              </a:rPr>
              <a:t> </a:t>
            </a:r>
            <a:r>
              <a:rPr lang="en-IN" sz="2500" dirty="0" err="1" smtClean="0">
                <a:latin typeface="Times New Roman" panose="02020603050405020304" pitchFamily="18" charset="0"/>
                <a:cs typeface="Times New Roman" panose="02020603050405020304" pitchFamily="18" charset="0"/>
              </a:rPr>
              <a:t>luận</a:t>
            </a:r>
            <a:endParaRPr lang="en-IN" sz="25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pPr algn="ctr"/>
            <a:r>
              <a:rPr lang="en-US" sz="2500" b="1" dirty="0" smtClean="0">
                <a:solidFill>
                  <a:srgbClr val="0000FF"/>
                </a:solidFill>
                <a:latin typeface="Times New Roman" pitchFamily="18" charset="0"/>
                <a:cs typeface="Times New Roman" pitchFamily="18" charset="0"/>
              </a:rPr>
              <a:t>GHI NHÃN </a:t>
            </a:r>
            <a:endParaRPr lang="en-US" sz="2500" dirty="0"/>
          </a:p>
        </p:txBody>
      </p:sp>
      <p:sp>
        <p:nvSpPr>
          <p:cNvPr id="3" name="Content Placeholder 2"/>
          <p:cNvSpPr>
            <a:spLocks noGrp="1"/>
          </p:cNvSpPr>
          <p:nvPr>
            <p:ph idx="1"/>
          </p:nvPr>
        </p:nvSpPr>
        <p:spPr>
          <a:xfrm>
            <a:off x="1187624" y="1143000"/>
            <a:ext cx="7056784" cy="4983163"/>
          </a:xfrm>
        </p:spPr>
        <p:txBody>
          <a:bodyPr>
            <a:normAutofit/>
          </a:bodyPr>
          <a:lstStyle/>
          <a:p>
            <a:pPr marL="0" indent="0">
              <a:buNone/>
            </a:pPr>
            <a:r>
              <a:rPr lang="en-US" b="1" dirty="0" smtClean="0">
                <a:solidFill>
                  <a:schemeClr val="tx1"/>
                </a:solidFill>
                <a:latin typeface="Times New Roman" panose="02020603050405020304" pitchFamily="18" charset="0"/>
                <a:cs typeface="Times New Roman" panose="02020603050405020304" pitchFamily="18" charset="0"/>
              </a:rPr>
              <a:t>II. </a:t>
            </a:r>
            <a:r>
              <a:rPr lang="en-US" b="1" dirty="0" err="1" smtClean="0">
                <a:solidFill>
                  <a:schemeClr val="tx1"/>
                </a:solidFill>
                <a:latin typeface="Times New Roman" panose="02020603050405020304" pitchFamily="18" charset="0"/>
                <a:cs typeface="Times New Roman" panose="02020603050405020304" pitchFamily="18" charset="0"/>
              </a:rPr>
              <a:t>Trái</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Cây</a:t>
            </a:r>
            <a:endParaRPr lang="en-US" b="1"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quả</a:t>
            </a:r>
            <a:endParaRPr lang="en-US" dirty="0" smtClean="0">
              <a:latin typeface="Times New Roman" panose="02020603050405020304" pitchFamily="18" charset="0"/>
              <a:cs typeface="Times New Roman" panose="02020603050405020304" pitchFamily="18" charset="0"/>
            </a:endParaRPr>
          </a:p>
          <a:p>
            <a:pPr>
              <a:buFont typeface="+mj-lt"/>
              <a:buAutoNum type="arabicPeriod"/>
            </a:pPr>
            <a:r>
              <a:rPr lang="en-US" dirty="0" err="1" smtClean="0">
                <a:latin typeface="Times New Roman" panose="02020603050405020304" pitchFamily="18" charset="0"/>
                <a:cs typeface="Times New Roman" panose="02020603050405020304" pitchFamily="18" charset="0"/>
              </a:rPr>
              <a:t>Nơi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sản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xuất</a:t>
            </a:r>
            <a:endParaRPr lang="en-US" dirty="0" smtClean="0">
              <a:latin typeface="Times New Roman" panose="02020603050405020304" pitchFamily="18" charset="0"/>
              <a:cs typeface="Times New Roman" panose="02020603050405020304" pitchFamily="18" charset="0"/>
            </a:endParaRPr>
          </a:p>
          <a:p>
            <a:pPr>
              <a:buFont typeface="+mj-lt"/>
              <a:buAutoNum type="arabicPeriod"/>
            </a:pPr>
            <a:r>
              <a:rPr lang="en-US" dirty="0" err="1" smtClean="0">
                <a:latin typeface="Times New Roman" panose="02020603050405020304" pitchFamily="18" charset="0"/>
                <a:cs typeface="Times New Roman" panose="02020603050405020304" pitchFamily="18" charset="0"/>
              </a:rPr>
              <a:t>Tên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hoặc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đóng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gói</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nhà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xuất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khẩu</a:t>
            </a:r>
            <a:endParaRPr lang="en-US" dirty="0" smtClean="0">
              <a:latin typeface="Times New Roman" panose="02020603050405020304" pitchFamily="18" charset="0"/>
              <a:cs typeface="Times New Roman" panose="02020603050405020304" pitchFamily="18" charset="0"/>
            </a:endParaRPr>
          </a:p>
          <a:p>
            <a:pPr>
              <a:buFont typeface="+mj-lt"/>
              <a:buAutoNum type="arabicPeriod"/>
            </a:pPr>
            <a:r>
              <a:rPr lang="en-US" dirty="0" smtClean="0">
                <a:latin typeface="Times New Roman" panose="02020603050405020304" pitchFamily="18" charset="0"/>
                <a:cs typeface="Times New Roman" panose="02020603050405020304" pitchFamily="18" charset="0"/>
              </a:rPr>
              <a:t>….</a:t>
            </a:r>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III. </a:t>
            </a:r>
            <a:r>
              <a:rPr lang="en-US" b="1" dirty="0" err="1" smtClean="0">
                <a:solidFill>
                  <a:schemeClr val="tx1"/>
                </a:solidFill>
                <a:latin typeface="Times New Roman" panose="02020603050405020304" pitchFamily="18" charset="0"/>
                <a:cs typeface="Times New Roman" panose="02020603050405020304" pitchFamily="18" charset="0"/>
              </a:rPr>
              <a:t>Tinh</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bột</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sắn</a:t>
            </a:r>
            <a:endParaRPr lang="en-US" b="1"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err="1" smtClean="0">
                <a:solidFill>
                  <a:schemeClr val="tx1"/>
                </a:solidFill>
                <a:latin typeface="Times New Roman" panose="02020603050405020304" pitchFamily="18" charset="0"/>
                <a:cs typeface="Times New Roman" panose="02020603050405020304" pitchFamily="18" charset="0"/>
              </a:rPr>
              <a:t>Nơi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sản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xuất</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err="1" smtClean="0">
                <a:solidFill>
                  <a:schemeClr val="tx1"/>
                </a:solidFill>
                <a:latin typeface="Times New Roman" panose="02020603050405020304" pitchFamily="18" charset="0"/>
                <a:cs typeface="Times New Roman" panose="02020603050405020304" pitchFamily="18" charset="0"/>
              </a:rPr>
              <a:t>Doanh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nghiệp</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chế</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biến</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err="1" smtClean="0">
                <a:solidFill>
                  <a:schemeClr val="tx1"/>
                </a:solidFill>
                <a:latin typeface="Times New Roman" panose="02020603050405020304" pitchFamily="18" charset="0"/>
                <a:cs typeface="Times New Roman" panose="02020603050405020304" pitchFamily="18" charset="0"/>
              </a:rPr>
              <a:t>Ngày</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sản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xuất</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err="1" smtClean="0">
                <a:solidFill>
                  <a:schemeClr val="tx1"/>
                </a:solidFill>
                <a:latin typeface="Times New Roman" panose="02020603050405020304" pitchFamily="18" charset="0"/>
                <a:cs typeface="Times New Roman" panose="02020603050405020304" pitchFamily="18" charset="0"/>
              </a:rPr>
              <a:t>Được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đánh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dấu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rõ</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ràng</a:t>
            </a:r>
            <a:r>
              <a:rPr lang="en-US" dirty="0" smtClean="0">
                <a:solidFill>
                  <a:schemeClr val="tx1"/>
                </a:solidFill>
                <a:latin typeface="Times New Roman" panose="02020603050405020304" pitchFamily="18" charset="0"/>
                <a:cs typeface="Times New Roman" panose="02020603050405020304" pitchFamily="18" charset="0"/>
              </a:rPr>
              <a:t> dung </a:t>
            </a:r>
            <a:r>
              <a:rPr lang="en-US" dirty="0" err="1" smtClean="0">
                <a:solidFill>
                  <a:schemeClr val="tx1"/>
                </a:solidFill>
                <a:latin typeface="Times New Roman" panose="02020603050405020304" pitchFamily="18" charset="0"/>
                <a:cs typeface="Times New Roman" panose="02020603050405020304" pitchFamily="18" charset="0"/>
              </a:rPr>
              <a:t>cho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thực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phẩm</a:t>
            </a:r>
            <a:r>
              <a:rPr lang="en-US" dirty="0" smtClean="0">
                <a:solidFill>
                  <a:schemeClr val="tx1"/>
                </a:solidFill>
                <a:latin typeface="Times New Roman" panose="02020603050405020304" pitchFamily="18" charset="0"/>
                <a:cs typeface="Times New Roman" panose="02020603050405020304" pitchFamily="18" charset="0"/>
              </a:rPr>
              <a:t>/</a:t>
            </a:r>
            <a:r>
              <a:rPr lang="en-US" dirty="0" err="1" smtClean="0">
                <a:solidFill>
                  <a:schemeClr val="tx1"/>
                </a:solidFill>
                <a:latin typeface="Times New Roman" panose="02020603050405020304" pitchFamily="18" charset="0"/>
                <a:cs typeface="Times New Roman" panose="02020603050405020304" pitchFamily="18" charset="0"/>
              </a:rPr>
              <a:t>hoặc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sử</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dụng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cho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công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nghiệp</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mj-lt"/>
              <a:buAutoNum type="arabicPeriod"/>
            </a:pPr>
            <a:r>
              <a:rPr lang="en-US" dirty="0" smtClean="0">
                <a:solidFill>
                  <a:schemeClr val="tx1"/>
                </a:solidFill>
                <a:latin typeface="Times New Roman" panose="02020603050405020304" pitchFamily="18" charset="0"/>
                <a:cs typeface="Times New Roman" panose="02020603050405020304" pitchFamily="18" charset="0"/>
              </a:rPr>
              <a:t>….</a:t>
            </a:r>
          </a:p>
          <a:p>
            <a:pPr>
              <a:buFont typeface="+mj-lt"/>
              <a:buAutoNum type="arabicPeriod"/>
            </a:pP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09450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476672"/>
          </a:xfrm>
        </p:spPr>
        <p:txBody>
          <a:bodyPr/>
          <a:lstStyle/>
          <a:p>
            <a:pPr algn="ctr"/>
            <a:r>
              <a:rPr lang="en-US" sz="2500" b="1" dirty="0" smtClean="0">
                <a:solidFill>
                  <a:srgbClr val="0000FF"/>
                </a:solidFill>
                <a:latin typeface="Times New Roman" pitchFamily="18" charset="0"/>
                <a:cs typeface="Times New Roman" pitchFamily="18" charset="0"/>
              </a:rPr>
              <a:t>GHI NHÃN </a:t>
            </a:r>
            <a:endParaRPr lang="en-US" sz="2500" dirty="0"/>
          </a:p>
        </p:txBody>
      </p:sp>
      <p:sp>
        <p:nvSpPr>
          <p:cNvPr id="3" name="Content Placeholder 2"/>
          <p:cNvSpPr>
            <a:spLocks noGrp="1"/>
          </p:cNvSpPr>
          <p:nvPr>
            <p:ph idx="1"/>
          </p:nvPr>
        </p:nvSpPr>
        <p:spPr>
          <a:xfrm>
            <a:off x="753415" y="1124744"/>
            <a:ext cx="7563001" cy="4248471"/>
          </a:xfrm>
        </p:spPr>
        <p:txBody>
          <a:bodyPr>
            <a:normAutofit/>
          </a:bodyPr>
          <a:lstStyle/>
          <a:p>
            <a:pPr marL="0" indent="0">
              <a:buNone/>
            </a:pPr>
            <a:r>
              <a:rPr lang="en-US" sz="2000" b="1" dirty="0" smtClean="0">
                <a:solidFill>
                  <a:schemeClr val="tx1"/>
                </a:solidFill>
                <a:latin typeface="Times New Roman" panose="02020603050405020304" pitchFamily="18" charset="0"/>
                <a:cs typeface="Times New Roman" panose="02020603050405020304" pitchFamily="18" charset="0"/>
              </a:rPr>
              <a:t>I. </a:t>
            </a:r>
            <a:r>
              <a:rPr lang="en-US" sz="2000" b="1" dirty="0" err="1" smtClean="0">
                <a:solidFill>
                  <a:schemeClr val="tx1"/>
                </a:solidFill>
                <a:latin typeface="Times New Roman" panose="02020603050405020304" pitchFamily="18" charset="0"/>
                <a:cs typeface="Times New Roman" panose="02020603050405020304" pitchFamily="18" charset="0"/>
              </a:rPr>
              <a:t>Thực</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phẩm</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nguồn</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gốc</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thực</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b="1" dirty="0" err="1" smtClean="0">
                <a:solidFill>
                  <a:schemeClr val="tx1"/>
                </a:solidFill>
                <a:latin typeface="Times New Roman" panose="02020603050405020304" pitchFamily="18" charset="0"/>
                <a:cs typeface="Times New Roman" panose="02020603050405020304" pitchFamily="18" charset="0"/>
              </a:rPr>
              <a:t>vật</a:t>
            </a:r>
            <a:endParaRPr lang="en-US" sz="2000" b="1"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Tên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thực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phẩm</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Quy</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cách</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altLang="zh-CN" sz="2000" dirty="0" err="1" smtClean="0">
                <a:solidFill>
                  <a:schemeClr val="tx1"/>
                </a:solidFill>
                <a:latin typeface="Times New Roman" panose="02020603050405020304" pitchFamily="18" charset="0"/>
                <a:cs typeface="Times New Roman" panose="02020603050405020304" pitchFamily="18" charset="0"/>
              </a:rPr>
              <a:t>Khối</a:t>
            </a:r>
            <a:r>
              <a:rPr lang="en-US" altLang="zh-CN" sz="2000" dirty="0" smtClean="0">
                <a:solidFill>
                  <a:schemeClr val="tx1"/>
                </a:solidFill>
                <a:latin typeface="Times New Roman" panose="02020603050405020304" pitchFamily="18" charset="0"/>
                <a:cs typeface="Times New Roman" panose="02020603050405020304" pitchFamily="18" charset="0"/>
              </a:rPr>
              <a:t> </a:t>
            </a:r>
            <a:r>
              <a:rPr lang="en-US" altLang="zh-CN" sz="2000" dirty="0" err="1" smtClean="0">
                <a:solidFill>
                  <a:schemeClr val="tx1"/>
                </a:solidFill>
                <a:latin typeface="Times New Roman" panose="02020603050405020304" pitchFamily="18" charset="0"/>
                <a:cs typeface="Times New Roman" panose="02020603050405020304" pitchFamily="18" charset="0"/>
              </a:rPr>
              <a:t>lượng</a:t>
            </a:r>
            <a:r>
              <a:rPr lang="en-US" altLang="zh-CN" sz="2000" dirty="0" smtClean="0">
                <a:solidFill>
                  <a:schemeClr val="tx1"/>
                </a:solidFill>
                <a:latin typeface="Times New Roman" panose="02020603050405020304" pitchFamily="18" charset="0"/>
                <a:cs typeface="Times New Roman" panose="02020603050405020304" pitchFamily="18" charset="0"/>
              </a:rPr>
              <a:t> </a:t>
            </a:r>
            <a:r>
              <a:rPr lang="en-US" altLang="zh-CN" sz="2000" dirty="0" err="1" smtClean="0">
                <a:solidFill>
                  <a:schemeClr val="tx1"/>
                </a:solidFill>
                <a:latin typeface="Times New Roman" panose="02020603050405020304" pitchFamily="18" charset="0"/>
                <a:cs typeface="Times New Roman" panose="02020603050405020304" pitchFamily="18" charset="0"/>
              </a:rPr>
              <a:t>tịnh</a:t>
            </a:r>
            <a:endParaRPr lang="en-US" altLang="zh-CN"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Ngày</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sản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xuất</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Hạn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sử</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dụng</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Nơi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sản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xuất</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Tên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sản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xuất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nước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ngoài</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nếu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có</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hoặc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tên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nhà</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xuất</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khẩu</a:t>
            </a:r>
            <a:endParaRPr lang="en-US" sz="2000" dirty="0" smtClean="0">
              <a:solidFill>
                <a:schemeClr val="tx1"/>
              </a:solidFill>
              <a:latin typeface="Times New Roman" panose="02020603050405020304" pitchFamily="18" charset="0"/>
              <a:cs typeface="Times New Roman" panose="02020603050405020304" pitchFamily="18" charset="0"/>
            </a:endParaRPr>
          </a:p>
          <a:p>
            <a:pPr lvl="0">
              <a:buFont typeface="+mj-lt"/>
              <a:buAutoNum type="arabicPeriod"/>
            </a:pPr>
            <a:r>
              <a:rPr lang="en-US" sz="2000" dirty="0" err="1" smtClean="0">
                <a:solidFill>
                  <a:schemeClr val="tx1"/>
                </a:solidFill>
                <a:latin typeface="Times New Roman" panose="02020603050405020304" pitchFamily="18" charset="0"/>
                <a:cs typeface="Times New Roman" panose="02020603050405020304" pitchFamily="18" charset="0"/>
              </a:rPr>
              <a:t>Điều</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kiện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bảo</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quản</a:t>
            </a:r>
            <a:endParaRPr lang="en-US" sz="2000" dirty="0" smtClean="0">
              <a:solidFill>
                <a:schemeClr val="tx1"/>
              </a:solidFill>
            </a:endParaRPr>
          </a:p>
          <a:p>
            <a:pPr lvl="0">
              <a:buFont typeface="+mj-lt"/>
              <a:buAutoNum type="arabicPeriod"/>
            </a:pPr>
            <a:r>
              <a:rPr lang="en-US" sz="2000" dirty="0" smtClean="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296133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70"/>
            <a:ext cx="9144000" cy="905649"/>
          </a:xfrm>
          <a:noFill/>
        </p:spPr>
        <p:txBody>
          <a:bodyPr>
            <a:noAutofit/>
          </a:bodyPr>
          <a:lstStyle/>
          <a:p>
            <a:pPr algn="ctr"/>
            <a:r>
              <a:rPr lang="en-US" sz="3000" b="1" dirty="0">
                <a:latin typeface="Times New Roman" panose="02020603050405020304" pitchFamily="18" charset="0"/>
                <a:cs typeface="Times New Roman" panose="02020603050405020304" pitchFamily="18" charset="0"/>
              </a:rPr>
              <a:t>NHÃN TRÁI CÂY</a:t>
            </a:r>
          </a:p>
        </p:txBody>
      </p:sp>
      <p:sp>
        <p:nvSpPr>
          <p:cNvPr id="3" name="Content Placeholder 2"/>
          <p:cNvSpPr>
            <a:spLocks noGrp="1"/>
          </p:cNvSpPr>
          <p:nvPr>
            <p:ph idx="1"/>
          </p:nvPr>
        </p:nvSpPr>
        <p:spPr>
          <a:xfrm>
            <a:off x="628650" y="1610664"/>
            <a:ext cx="7886700" cy="4024196"/>
          </a:xfrm>
        </p:spPr>
        <p:txBody>
          <a:bodyPr/>
          <a:lstStyle/>
          <a:p>
            <a:endParaRPr lang="en-US" dirty="0" smtClean="0"/>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5451" y="1610665"/>
            <a:ext cx="2889899" cy="3879308"/>
          </a:xfrm>
          <a:prstGeom prst="rect">
            <a:avLst/>
          </a:prstGeom>
        </p:spPr>
      </p:pic>
      <p:graphicFrame>
        <p:nvGraphicFramePr>
          <p:cNvPr id="7" name="Table 6"/>
          <p:cNvGraphicFramePr>
            <a:graphicFrameLocks noGrp="1"/>
          </p:cNvGraphicFramePr>
          <p:nvPr>
            <p:extLst/>
          </p:nvPr>
        </p:nvGraphicFramePr>
        <p:xfrm>
          <a:off x="2443766" y="2133599"/>
          <a:ext cx="2890234" cy="2895600"/>
        </p:xfrm>
        <a:graphic>
          <a:graphicData uri="http://schemas.openxmlformats.org/drawingml/2006/table">
            <a:tbl>
              <a:tblPr/>
              <a:tblGrid>
                <a:gridCol w="893999">
                  <a:extLst>
                    <a:ext uri="{9D8B030D-6E8A-4147-A177-3AD203B41FA5}">
                      <a16:colId xmlns="" xmlns:a16="http://schemas.microsoft.com/office/drawing/2014/main" val="3033338696"/>
                    </a:ext>
                  </a:extLst>
                </a:gridCol>
                <a:gridCol w="1996235">
                  <a:extLst>
                    <a:ext uri="{9D8B030D-6E8A-4147-A177-3AD203B41FA5}">
                      <a16:colId xmlns="" xmlns:a16="http://schemas.microsoft.com/office/drawing/2014/main" val="450174756"/>
                    </a:ext>
                  </a:extLst>
                </a:gridCol>
              </a:tblGrid>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产品名称</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鲜火龙果</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1332619015"/>
                  </a:ext>
                </a:extLst>
              </a:tr>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原产地</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越南苹顺省潘切市</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534280829"/>
                  </a:ext>
                </a:extLst>
              </a:tr>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果园</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VN-BTHOR-0043</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573708912"/>
                  </a:ext>
                </a:extLst>
              </a:tr>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包装厂</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VN-BTHPH-050</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2929111283"/>
                  </a:ext>
                </a:extLst>
              </a:tr>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出口商名称</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越南果缘贸易责任有限公司</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212584703"/>
                  </a:ext>
                </a:extLst>
              </a:tr>
              <a:tr h="482600">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目的地</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l" fontAlgn="t"/>
                      <a:r>
                        <a:rPr lang="zh-CN" altLang="en-US" sz="1400" b="1" i="0" u="none" strike="noStrike" dirty="0">
                          <a:solidFill>
                            <a:schemeClr val="bg2"/>
                          </a:solidFill>
                          <a:effectLst/>
                          <a:latin typeface="Times New Roman" panose="02020603050405020304" pitchFamily="18" charset="0"/>
                          <a:ea typeface="宋体" panose="02010600030101010101" pitchFamily="2" charset="-122"/>
                          <a:cs typeface="Times New Roman" panose="02020603050405020304" pitchFamily="18" charset="0"/>
                        </a:rPr>
                        <a:t>中华人民共和国</a:t>
                      </a:r>
                    </a:p>
                  </a:txBody>
                  <a:tcPr marL="7144" marR="7144" marT="714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 xmlns:a16="http://schemas.microsoft.com/office/drawing/2014/main" val="3672067212"/>
                  </a:ext>
                </a:extLst>
              </a:tr>
            </a:tbl>
          </a:graphicData>
        </a:graphic>
      </p:graphicFrame>
      <p:sp>
        <p:nvSpPr>
          <p:cNvPr id="8" name="Rectangle 7"/>
          <p:cNvSpPr/>
          <p:nvPr/>
        </p:nvSpPr>
        <p:spPr>
          <a:xfrm>
            <a:off x="628650" y="2133599"/>
            <a:ext cx="1563978" cy="289560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500" b="1" dirty="0">
                <a:solidFill>
                  <a:schemeClr val="bg2"/>
                </a:solidFill>
                <a:latin typeface="Times New Roman" panose="02020603050405020304" pitchFamily="18" charset="0"/>
                <a:cs typeface="Times New Roman" panose="02020603050405020304" pitchFamily="18" charset="0"/>
              </a:rPr>
              <a:t>TRÁI CÂY</a:t>
            </a: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Tên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quả</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Nơi</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Tên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hoặc</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mã</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số</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đơn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vị</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đóng</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gói</a:t>
            </a:r>
            <a:r>
              <a:rPr lang="en-US" sz="1500" b="1" dirty="0">
                <a:solidFill>
                  <a:schemeClr val="bg2"/>
                </a:solidFill>
                <a:latin typeface="Times New Roman" panose="02020603050405020304" pitchFamily="18" charset="0"/>
                <a:cs typeface="Times New Roman" panose="02020603050405020304" pitchFamily="18" charset="0"/>
              </a:rPr>
              <a:t>/</a:t>
            </a:r>
            <a:r>
              <a:rPr lang="en-US" sz="1500" b="1" dirty="0" err="1">
                <a:solidFill>
                  <a:schemeClr val="bg2"/>
                </a:solidFill>
                <a:latin typeface="Times New Roman" panose="02020603050405020304" pitchFamily="18" charset="0"/>
                <a:cs typeface="Times New Roman" panose="02020603050405020304" pitchFamily="18" charset="0"/>
              </a:rPr>
              <a:t>nhà</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khẩu</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a:solidFill>
                  <a:schemeClr val="bg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1562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64704"/>
          </a:xfrm>
        </p:spPr>
        <p:txBody>
          <a:bodyPr>
            <a:noAutofit/>
          </a:bodyPr>
          <a:lstStyle/>
          <a:p>
            <a:pPr algn="ctr"/>
            <a:r>
              <a:rPr lang="en-US" sz="3000" b="1" dirty="0">
                <a:latin typeface="Times New Roman" panose="02020603050405020304" pitchFamily="18" charset="0"/>
                <a:cs typeface="Times New Roman" panose="02020603050405020304" pitchFamily="18" charset="0"/>
              </a:rPr>
              <a:t>NHÃN MÁC MẪU</a:t>
            </a:r>
            <a:endParaRPr lang="en-US" sz="3000" dirty="0"/>
          </a:p>
        </p:txBody>
      </p:sp>
      <p:sp>
        <p:nvSpPr>
          <p:cNvPr id="9" name="Content Placeholder 8"/>
          <p:cNvSpPr>
            <a:spLocks noGrp="1"/>
          </p:cNvSpPr>
          <p:nvPr>
            <p:ph idx="1"/>
          </p:nvPr>
        </p:nvSpPr>
        <p:spPr>
          <a:xfrm>
            <a:off x="628650" y="1716916"/>
            <a:ext cx="7886700" cy="3773057"/>
          </a:xfrm>
        </p:spPr>
        <p:txBody>
          <a:bodyPr/>
          <a:lstStyle/>
          <a:p>
            <a:endParaRPr lang="en-US" dirty="0" smtClean="0"/>
          </a:p>
          <a:p>
            <a:r>
              <a:rPr lang="en-US" dirty="0"/>
              <a:t> </a:t>
            </a:r>
            <a:endParaRPr lang="en-US" dirty="0" smtClean="0"/>
          </a:p>
          <a:p>
            <a:endParaRPr lang="en-US" dirty="0"/>
          </a:p>
        </p:txBody>
      </p:sp>
      <p:sp>
        <p:nvSpPr>
          <p:cNvPr id="10" name="Rounded Rectangle 9"/>
          <p:cNvSpPr/>
          <p:nvPr/>
        </p:nvSpPr>
        <p:spPr>
          <a:xfrm>
            <a:off x="744561" y="1716916"/>
            <a:ext cx="3978767" cy="3773057"/>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err="1">
                <a:solidFill>
                  <a:schemeClr val="bg2"/>
                </a:solidFill>
                <a:latin typeface="Times New Roman" panose="02020603050405020304" pitchFamily="18" charset="0"/>
                <a:cs typeface="Times New Roman" panose="02020603050405020304" pitchFamily="18" charset="0"/>
              </a:rPr>
              <a:t>Hải</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đông</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lạnh</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khô</a:t>
            </a:r>
            <a:r>
              <a:rPr lang="en-US" sz="1500" b="1" dirty="0">
                <a:solidFill>
                  <a:schemeClr val="bg2"/>
                </a:solidFill>
                <a:latin typeface="Times New Roman" panose="02020603050405020304" pitchFamily="18" charset="0"/>
                <a:cs typeface="Times New Roman" panose="02020603050405020304" pitchFamily="18" charset="0"/>
              </a:rPr>
              <a:t>, </a:t>
            </a:r>
          </a:p>
          <a:p>
            <a:pPr algn="ctr"/>
            <a:r>
              <a:rPr lang="en-US" sz="1500" b="1" dirty="0" err="1">
                <a:solidFill>
                  <a:schemeClr val="bg2"/>
                </a:solidFill>
                <a:latin typeface="Times New Roman" panose="02020603050405020304" pitchFamily="18" charset="0"/>
                <a:cs typeface="Times New Roman" panose="02020603050405020304" pitchFamily="18" charset="0"/>
              </a:rPr>
              <a:t>Ướp</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đá</a:t>
            </a:r>
            <a:endParaRPr lang="en-US" sz="1500" b="1" dirty="0">
              <a:solidFill>
                <a:schemeClr val="bg2"/>
              </a:solidFill>
              <a:latin typeface="Times New Roman" panose="02020603050405020304" pitchFamily="18" charset="0"/>
              <a:cs typeface="Times New Roman" panose="02020603050405020304" pitchFamily="18" charset="0"/>
            </a:endParaRPr>
          </a:p>
          <a:p>
            <a:endParaRPr lang="en-US" sz="1500"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Tên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phẩm</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và</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tên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khoa</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học</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của</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phẩm</a:t>
            </a:r>
            <a:r>
              <a:rPr lang="en-US" sz="1500" b="1" dirty="0">
                <a:solidFill>
                  <a:schemeClr val="bg2"/>
                </a:solidFill>
                <a:latin typeface="Times New Roman" panose="02020603050405020304" pitchFamily="18" charset="0"/>
                <a:cs typeface="Times New Roman" panose="02020603050405020304" pitchFamily="18" charset="0"/>
              </a:rPr>
              <a:t>,</a:t>
            </a: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Quy</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cách</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phẩm</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Ngày</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Số</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lô</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Điều</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kiện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bảo</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quản</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Phương</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thức</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đánh</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bắt</a:t>
            </a:r>
            <a:r>
              <a:rPr lang="en-US" sz="1500" b="1" dirty="0">
                <a:solidFill>
                  <a:schemeClr val="bg2"/>
                </a:solidFill>
                <a:latin typeface="Times New Roman" panose="02020603050405020304" pitchFamily="18" charset="0"/>
                <a:cs typeface="Times New Roman" panose="02020603050405020304" pitchFamily="18" charset="0"/>
              </a:rPr>
              <a:t>/</a:t>
            </a:r>
            <a:r>
              <a:rPr lang="en-US" sz="1500" b="1" dirty="0" err="1">
                <a:solidFill>
                  <a:schemeClr val="bg2"/>
                </a:solidFill>
                <a:latin typeface="Times New Roman" panose="02020603050405020304" pitchFamily="18" charset="0"/>
                <a:cs typeface="Times New Roman" panose="02020603050405020304" pitchFamily="18" charset="0"/>
              </a:rPr>
              <a:t>nuôi</a:t>
            </a:r>
            <a:r>
              <a:rPr lang="en-US" sz="1500" b="1" dirty="0">
                <a:solidFill>
                  <a:schemeClr val="bg2"/>
                </a:solidFill>
                <a:latin typeface="Times New Roman" panose="02020603050405020304" pitchFamily="18" charset="0"/>
                <a:cs typeface="Times New Roman" panose="02020603050405020304" pitchFamily="18" charset="0"/>
              </a:rPr>
              <a:t>)</a:t>
            </a: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Nơi</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endParaRPr lang="en-US" sz="1500" b="1" dirty="0">
              <a:solidFill>
                <a:schemeClr val="bg2"/>
              </a:solidFill>
              <a:latin typeface="Times New Roman" panose="02020603050405020304" pitchFamily="18" charset="0"/>
              <a:cs typeface="Times New Roman" panose="02020603050405020304" pitchFamily="18" charset="0"/>
            </a:endParaRP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Tên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và</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mã</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số</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doanh</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nghiệp</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sản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và</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chế</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biến</a:t>
            </a:r>
            <a:r>
              <a:rPr lang="en-US" sz="1500" b="1" dirty="0">
                <a:solidFill>
                  <a:schemeClr val="bg2"/>
                </a:solidFill>
                <a:latin typeface="Times New Roman" panose="02020603050405020304" pitchFamily="18" charset="0"/>
                <a:cs typeface="Times New Roman" panose="02020603050405020304" pitchFamily="18" charset="0"/>
              </a:rPr>
              <a:t>, </a:t>
            </a:r>
          </a:p>
          <a:p>
            <a:pPr marL="257175" indent="-257175">
              <a:buAutoNum type="arabicPeriod"/>
            </a:pPr>
            <a:r>
              <a:rPr lang="en-US" sz="1500" b="1" dirty="0" err="1">
                <a:solidFill>
                  <a:schemeClr val="bg2"/>
                </a:solidFill>
                <a:latin typeface="Times New Roman" panose="02020603050405020304" pitchFamily="18" charset="0"/>
                <a:cs typeface="Times New Roman" panose="02020603050405020304" pitchFamily="18" charset="0"/>
              </a:rPr>
              <a:t>Nơi</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xuất</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khẩu</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đến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ghi</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rõ</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Cộng</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hòa</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Nhân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dân</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Trung</a:t>
            </a:r>
            <a:r>
              <a:rPr lang="en-US" sz="1500" b="1" dirty="0">
                <a:solidFill>
                  <a:schemeClr val="bg2"/>
                </a:solidFill>
                <a:latin typeface="Times New Roman" panose="02020603050405020304" pitchFamily="18" charset="0"/>
                <a:cs typeface="Times New Roman" panose="02020603050405020304" pitchFamily="18" charset="0"/>
              </a:rPr>
              <a:t> </a:t>
            </a:r>
            <a:r>
              <a:rPr lang="en-US" sz="1500" b="1" dirty="0" err="1">
                <a:solidFill>
                  <a:schemeClr val="bg2"/>
                </a:solidFill>
                <a:latin typeface="Times New Roman" panose="02020603050405020304" pitchFamily="18" charset="0"/>
                <a:cs typeface="Times New Roman" panose="02020603050405020304" pitchFamily="18" charset="0"/>
              </a:rPr>
              <a:t>Hoa</a:t>
            </a:r>
            <a:endParaRPr lang="en-US" sz="1500" b="1" dirty="0">
              <a:solidFill>
                <a:schemeClr val="bg2"/>
              </a:solidFill>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7647" y="1716916"/>
            <a:ext cx="3552691" cy="3773057"/>
          </a:xfrm>
          <a:prstGeom prst="rect">
            <a:avLst/>
          </a:prstGeom>
        </p:spPr>
      </p:pic>
    </p:spTree>
    <p:extLst>
      <p:ext uri="{BB962C8B-B14F-4D97-AF65-F5344CB8AC3E}">
        <p14:creationId xmlns:p14="http://schemas.microsoft.com/office/powerpoint/2010/main" val="3091345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Autofit/>
          </a:bodyPr>
          <a:lstStyle/>
          <a:p>
            <a:pPr algn="ctr"/>
            <a:r>
              <a:rPr lang="en-US" altLang="en-US" sz="2500" b="1" dirty="0" smtClean="0">
                <a:solidFill>
                  <a:srgbClr val="0000FF"/>
                </a:solidFill>
                <a:latin typeface="Times New Roman" panose="02020603050405020304" pitchFamily="18" charset="0"/>
                <a:cs typeface="Times New Roman" panose="02020603050405020304" pitchFamily="18" charset="0"/>
              </a:rPr>
              <a:t>(e) </a:t>
            </a:r>
            <a:r>
              <a:rPr lang="en-US" altLang="en-US" sz="2500" b="1" dirty="0" err="1" smtClean="0">
                <a:solidFill>
                  <a:srgbClr val="0000FF"/>
                </a:solidFill>
                <a:latin typeface="Times New Roman" panose="02020603050405020304" pitchFamily="18" charset="0"/>
                <a:cs typeface="Times New Roman" panose="02020603050405020304" pitchFamily="18" charset="0"/>
              </a:rPr>
              <a:t>Chỉ</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định</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cửa</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khẩu</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nhập</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khẩu</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cho</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từng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loại</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mặt</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hàng</a:t>
            </a:r>
            <a:endParaRPr lang="en-US" sz="2500" dirty="0"/>
          </a:p>
        </p:txBody>
      </p:sp>
      <p:sp>
        <p:nvSpPr>
          <p:cNvPr id="3" name="Content Placeholder 2"/>
          <p:cNvSpPr>
            <a:spLocks noGrp="1"/>
          </p:cNvSpPr>
          <p:nvPr>
            <p:ph idx="1"/>
          </p:nvPr>
        </p:nvSpPr>
        <p:spPr>
          <a:xfrm>
            <a:off x="899592" y="1066801"/>
            <a:ext cx="7416824" cy="4090392"/>
          </a:xfrm>
        </p:spPr>
        <p:txBody>
          <a:bodyPr>
            <a:normAutofit/>
          </a:bodyPr>
          <a:lstStyle/>
          <a:p>
            <a:pPr marL="514350" indent="-514350">
              <a:buAutoNum type="arabicPeriod"/>
            </a:pPr>
            <a:r>
              <a:rPr lang="en-US" sz="2200" b="1" dirty="0" err="1" smtClean="0">
                <a:latin typeface="Times New Roman" panose="02020603050405020304" pitchFamily="18" charset="0"/>
                <a:cs typeface="Times New Roman" panose="02020603050405020304" pitchFamily="18" charset="0"/>
              </a:rPr>
              <a:t>Hoa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quả</a:t>
            </a:r>
            <a:endParaRPr lang="en-US" sz="2200" b="1" dirty="0" smtClean="0">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Cửa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khẩu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Bằng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Tường</a:t>
            </a:r>
            <a:r>
              <a:rPr lang="en-US" sz="2200" dirty="0" smtClean="0">
                <a:solidFill>
                  <a:schemeClr val="tx1"/>
                </a:solidFill>
                <a:latin typeface="Times New Roman" panose="02020603050405020304" pitchFamily="18" charset="0"/>
                <a:cs typeface="Times New Roman" panose="02020603050405020304" pitchFamily="18" charset="0"/>
              </a:rPr>
              <a:t> (CK </a:t>
            </a:r>
            <a:r>
              <a:rPr lang="en-US" sz="2200" dirty="0" err="1" smtClean="0">
                <a:solidFill>
                  <a:schemeClr val="tx1"/>
                </a:solidFill>
                <a:latin typeface="Times New Roman" panose="02020603050405020304" pitchFamily="18" charset="0"/>
                <a:cs typeface="Times New Roman" panose="02020603050405020304" pitchFamily="18" charset="0"/>
              </a:rPr>
              <a:t>Hữu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nghị</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quan</a:t>
            </a:r>
            <a:r>
              <a:rPr lang="en-US" sz="2200" dirty="0" smtClean="0">
                <a:solidFill>
                  <a:schemeClr val="tx1"/>
                </a:solidFill>
                <a:latin typeface="Times New Roman" panose="02020603050405020304" pitchFamily="18" charset="0"/>
                <a:cs typeface="Times New Roman" panose="02020603050405020304" pitchFamily="18" charset="0"/>
              </a:rPr>
              <a:t>, CK </a:t>
            </a:r>
            <a:r>
              <a:rPr lang="en-US" sz="2200" dirty="0" err="1" smtClean="0">
                <a:solidFill>
                  <a:schemeClr val="tx1"/>
                </a:solidFill>
                <a:latin typeface="Times New Roman" panose="02020603050405020304" pitchFamily="18" charset="0"/>
                <a:cs typeface="Times New Roman" panose="02020603050405020304" pitchFamily="18" charset="0"/>
              </a:rPr>
              <a:t>Pò</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Chài</a:t>
            </a:r>
            <a:r>
              <a:rPr lang="en-US" sz="2200" dirty="0" smtClean="0">
                <a:solidFill>
                  <a:schemeClr val="tx1"/>
                </a:solidFill>
                <a:latin typeface="Times New Roman" panose="02020603050405020304" pitchFamily="18" charset="0"/>
                <a:cs typeface="Times New Roman" panose="02020603050405020304" pitchFamily="18" charset="0"/>
              </a:rPr>
              <a:t>)</a:t>
            </a:r>
          </a:p>
          <a:p>
            <a:r>
              <a:rPr lang="en-US" sz="2200" dirty="0" err="1" smtClean="0">
                <a:solidFill>
                  <a:schemeClr val="tx1"/>
                </a:solidFill>
                <a:latin typeface="Times New Roman" panose="02020603050405020304" pitchFamily="18" charset="0"/>
                <a:cs typeface="Times New Roman" panose="02020603050405020304" pitchFamily="18" charset="0"/>
              </a:rPr>
              <a:t>Cảng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Phòng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Thành</a:t>
            </a: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Sân</a:t>
            </a:r>
            <a:r>
              <a:rPr lang="en-US" sz="2200" dirty="0" smtClean="0">
                <a:solidFill>
                  <a:schemeClr val="tx1"/>
                </a:solidFill>
                <a:latin typeface="Times New Roman" panose="02020603050405020304" pitchFamily="18" charset="0"/>
                <a:cs typeface="Times New Roman" panose="02020603050405020304" pitchFamily="18" charset="0"/>
              </a:rPr>
              <a:t> bay </a:t>
            </a:r>
            <a:r>
              <a:rPr lang="en-US" sz="2200" dirty="0" err="1" smtClean="0">
                <a:solidFill>
                  <a:schemeClr val="tx1"/>
                </a:solidFill>
                <a:latin typeface="Times New Roman" panose="02020603050405020304" pitchFamily="18" charset="0"/>
                <a:cs typeface="Times New Roman" panose="02020603050405020304" pitchFamily="18" charset="0"/>
              </a:rPr>
              <a:t>Lưỡng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Giang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Quế</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Lâm</a:t>
            </a: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Cảng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Khâm</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Châu</a:t>
            </a: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Cửa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khẩu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Đông</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Hưng</a:t>
            </a: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Cửa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Khẩu</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Thủy</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Khẩu</a:t>
            </a:r>
            <a:endParaRPr lang="en-US" sz="2200" dirty="0" smtClean="0">
              <a:solidFill>
                <a:schemeClr val="tx1"/>
              </a:solidFill>
              <a:latin typeface="Times New Roman" panose="02020603050405020304" pitchFamily="18" charset="0"/>
              <a:cs typeface="Times New Roman" panose="02020603050405020304" pitchFamily="18" charset="0"/>
            </a:endParaRPr>
          </a:p>
          <a:p>
            <a:r>
              <a:rPr lang="en-US" sz="2200" dirty="0" err="1" smtClean="0">
                <a:solidFill>
                  <a:schemeClr val="tx1"/>
                </a:solidFill>
                <a:latin typeface="Times New Roman" panose="02020603050405020304" pitchFamily="18" charset="0"/>
                <a:cs typeface="Times New Roman" panose="02020603050405020304" pitchFamily="18" charset="0"/>
              </a:rPr>
              <a:t>Cửa</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err="1" smtClean="0">
                <a:solidFill>
                  <a:schemeClr val="tx1"/>
                </a:solidFill>
                <a:latin typeface="Times New Roman" panose="02020603050405020304" pitchFamily="18" charset="0"/>
                <a:cs typeface="Times New Roman" panose="02020603050405020304" pitchFamily="18" charset="0"/>
              </a:rPr>
              <a:t>khẩu</a:t>
            </a:r>
            <a:r>
              <a:rPr lang="en-US" sz="2200" dirty="0" smtClean="0">
                <a:solidFill>
                  <a:schemeClr val="tx1"/>
                </a:solidFill>
                <a:latin typeface="Times New Roman" panose="02020603050405020304" pitchFamily="18" charset="0"/>
                <a:cs typeface="Times New Roman" panose="02020603050405020304" pitchFamily="18" charset="0"/>
              </a:rPr>
              <a:t> Long Bang</a:t>
            </a:r>
          </a:p>
          <a:p>
            <a:pPr marL="0" indent="0">
              <a:buNone/>
            </a:pPr>
            <a:endParaRPr lang="en-US" sz="2200" dirty="0"/>
          </a:p>
        </p:txBody>
      </p:sp>
    </p:spTree>
    <p:extLst>
      <p:ext uri="{BB962C8B-B14F-4D97-AF65-F5344CB8AC3E}">
        <p14:creationId xmlns:p14="http://schemas.microsoft.com/office/powerpoint/2010/main" val="3748999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a:normAutofit/>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(f) </a:t>
            </a:r>
            <a:r>
              <a:rPr lang="en-US" sz="2500" b="1" dirty="0" err="1" smtClean="0">
                <a:solidFill>
                  <a:srgbClr val="0000FF"/>
                </a:solidFill>
                <a:latin typeface="Times New Roman" panose="02020603050405020304" pitchFamily="18" charset="0"/>
                <a:cs typeface="Times New Roman" panose="02020603050405020304" pitchFamily="18" charset="0"/>
              </a:rPr>
              <a:t>Lưu</a:t>
            </a:r>
            <a:r>
              <a:rPr lang="en-US" sz="2500" b="1" dirty="0" smtClean="0">
                <a:solidFill>
                  <a:srgbClr val="0000FF"/>
                </a:solidFill>
                <a:latin typeface="Times New Roman" panose="02020603050405020304" pitchFamily="18" charset="0"/>
                <a:cs typeface="Times New Roman" panose="02020603050405020304" pitchFamily="18" charset="0"/>
              </a:rPr>
              <a:t> ý </a:t>
            </a:r>
            <a:r>
              <a:rPr lang="en-US" sz="2500" b="1" dirty="0" err="1" smtClean="0">
                <a:solidFill>
                  <a:srgbClr val="0000FF"/>
                </a:solidFill>
                <a:latin typeface="Times New Roman" panose="02020603050405020304" pitchFamily="18" charset="0"/>
                <a:cs typeface="Times New Roman" panose="02020603050405020304" pitchFamily="18" charset="0"/>
              </a:rPr>
              <a:t>các</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thông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báo</a:t>
            </a:r>
            <a:r>
              <a:rPr lang="en-US" sz="2500" b="1" dirty="0">
                <a:solidFill>
                  <a:srgbClr val="0000FF"/>
                </a:solidFill>
                <a:latin typeface="Times New Roman" panose="02020603050405020304" pitchFamily="18" charset="0"/>
                <a:cs typeface="Times New Roman" panose="02020603050405020304" pitchFamily="18" charset="0"/>
              </a:rPr>
              <a:t> </a:t>
            </a:r>
            <a:r>
              <a:rPr lang="en-US" altLang="zh-CN" sz="2500" b="1" dirty="0" smtClean="0">
                <a:solidFill>
                  <a:srgbClr val="0000FF"/>
                </a:solidFill>
                <a:latin typeface="Times New Roman" panose="02020603050405020304" pitchFamily="18" charset="0"/>
                <a:cs typeface="Times New Roman" panose="02020603050405020304" pitchFamily="18" charset="0"/>
              </a:rPr>
              <a:t>SPS </a:t>
            </a:r>
            <a:r>
              <a:rPr lang="en-US" altLang="zh-CN" sz="2500" b="1" dirty="0" err="1" smtClean="0">
                <a:solidFill>
                  <a:srgbClr val="0000FF"/>
                </a:solidFill>
                <a:latin typeface="Times New Roman" panose="02020603050405020304" pitchFamily="18" charset="0"/>
                <a:cs typeface="Times New Roman" panose="02020603050405020304" pitchFamily="18" charset="0"/>
              </a:rPr>
              <a:t>của</a:t>
            </a:r>
            <a:r>
              <a:rPr lang="en-US" altLang="zh-CN"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Trung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quốc</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năm</a:t>
            </a:r>
            <a:r>
              <a:rPr lang="en-US" sz="2500" b="1" dirty="0" smtClean="0">
                <a:solidFill>
                  <a:srgbClr val="0000FF"/>
                </a:solidFill>
                <a:latin typeface="Times New Roman" panose="02020603050405020304" pitchFamily="18" charset="0"/>
                <a:cs typeface="Times New Roman" panose="02020603050405020304" pitchFamily="18" charset="0"/>
              </a:rPr>
              <a:t> 2019</a:t>
            </a:r>
            <a:endParaRPr lang="en-US" sz="25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09600" y="1219200"/>
            <a:ext cx="7886700" cy="3812147"/>
          </a:xfrm>
          <a:prstGeom prst="rect">
            <a:avLst/>
          </a:prstGeom>
        </p:spPr>
        <p:txBody>
          <a:bodyPr>
            <a:normAutofit fontScale="92500" lnSpcReduction="10000"/>
          </a:bodyPr>
          <a:lstStyle/>
          <a:p>
            <a:pPr marL="457200" indent="-457200">
              <a:buAutoNum type="arabicPeriod"/>
            </a:pPr>
            <a:r>
              <a:rPr lang="en-US" sz="2500" dirty="0" err="1" smtClean="0">
                <a:latin typeface="Times New Roman" panose="02020603050405020304" pitchFamily="18" charset="0"/>
                <a:cs typeface="Times New Roman" panose="02020603050405020304" pitchFamily="18" charset="0"/>
              </a:rPr>
              <a:t>Số</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G/SPS/N/CHN/1131-1141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dự</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tiêu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chuẩn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đối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phụ</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ăn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chăn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nuôi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số</a:t>
            </a:r>
            <a:r>
              <a:rPr lang="en-US" sz="2500" dirty="0">
                <a:latin typeface="Times New Roman" panose="02020603050405020304" pitchFamily="18" charset="0"/>
                <a:cs typeface="Times New Roman" panose="02020603050405020304" pitchFamily="18" charset="0"/>
              </a:rPr>
              <a:t> điều </a:t>
            </a:r>
            <a:r>
              <a:rPr lang="en-US" sz="2500" dirty="0" err="1">
                <a:latin typeface="Times New Roman" panose="02020603050405020304" pitchFamily="18" charset="0"/>
                <a:cs typeface="Times New Roman" panose="02020603050405020304" pitchFamily="18" charset="0"/>
              </a:rPr>
              <a:t>khoản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bắt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buộc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áp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dụng</a:t>
            </a:r>
            <a:r>
              <a:rPr lang="en-US" sz="2500" dirty="0" smtClean="0">
                <a:latin typeface="Times New Roman" panose="02020603050405020304" pitchFamily="18" charset="0"/>
                <a:cs typeface="Times New Roman" panose="02020603050405020304" pitchFamily="18" charset="0"/>
              </a:rPr>
              <a:t>;</a:t>
            </a:r>
          </a:p>
          <a:p>
            <a:pPr marL="457200" indent="-457200">
              <a:buAutoNum type="arabicPeriod"/>
            </a:pPr>
            <a:r>
              <a:rPr lang="en-US" sz="2500" dirty="0" err="1">
                <a:latin typeface="Times New Roman" panose="02020603050405020304" pitchFamily="18" charset="0"/>
                <a:cs typeface="Times New Roman" panose="02020603050405020304" pitchFamily="18" charset="0"/>
              </a:rPr>
              <a:t>S</a:t>
            </a:r>
            <a:r>
              <a:rPr lang="en-US" sz="2500" dirty="0" err="1" smtClean="0">
                <a:latin typeface="Times New Roman" panose="02020603050405020304" pitchFamily="18" charset="0"/>
                <a:cs typeface="Times New Roman" panose="02020603050405020304" pitchFamily="18" charset="0"/>
              </a:rPr>
              <a:t>ố</a:t>
            </a:r>
            <a:r>
              <a:rPr lang="en-US" sz="2500" dirty="0" smtClean="0">
                <a:latin typeface="Times New Roman" panose="02020603050405020304" pitchFamily="18" charset="0"/>
                <a:cs typeface="Times New Roman" panose="02020603050405020304" pitchFamily="18" charset="0"/>
              </a:rPr>
              <a:t> G/SPS/N/CHN1146 </a:t>
            </a:r>
            <a:r>
              <a:rPr lang="en-US" sz="2500" dirty="0" err="1" smtClean="0">
                <a:latin typeface="Times New Roman" panose="02020603050405020304" pitchFamily="18" charset="0"/>
                <a:cs typeface="Times New Roman" panose="02020603050405020304" pitchFamily="18" charset="0"/>
              </a:rPr>
              <a:t>về</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thay</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đổi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mức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dư</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lượng</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tối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đa</a:t>
            </a:r>
            <a:r>
              <a:rPr lang="en-US" sz="2500" dirty="0" smtClean="0">
                <a:latin typeface="Times New Roman" panose="02020603050405020304" pitchFamily="18" charset="0"/>
                <a:cs typeface="Times New Roman" panose="02020603050405020304" pitchFamily="18" charset="0"/>
              </a:rPr>
              <a:t> mycotoxins </a:t>
            </a:r>
            <a:r>
              <a:rPr lang="en-US" sz="2500" dirty="0" err="1" smtClean="0">
                <a:latin typeface="Times New Roman" panose="02020603050405020304" pitchFamily="18" charset="0"/>
                <a:cs typeface="Times New Roman" panose="02020603050405020304" pitchFamily="18" charset="0"/>
              </a:rPr>
              <a:t>trong</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thực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phẩm</a:t>
            </a:r>
            <a:r>
              <a:rPr lang="en-US" sz="2500" dirty="0" smtClean="0">
                <a:latin typeface="Times New Roman" panose="02020603050405020304" pitchFamily="18" charset="0"/>
                <a:cs typeface="Times New Roman" panose="02020603050405020304" pitchFamily="18" charset="0"/>
              </a:rPr>
              <a:t>;</a:t>
            </a:r>
          </a:p>
          <a:p>
            <a:pPr marL="457200" indent="-457200">
              <a:buAutoNum type="arabicPeriod"/>
            </a:pPr>
            <a:r>
              <a:rPr lang="en-US" sz="2500" dirty="0" err="1">
                <a:latin typeface="Times New Roman" panose="02020603050405020304" pitchFamily="18" charset="0"/>
                <a:cs typeface="Times New Roman" panose="02020603050405020304" pitchFamily="18" charset="0"/>
              </a:rPr>
              <a:t>S</a:t>
            </a:r>
            <a:r>
              <a:rPr lang="en-US" sz="2500" dirty="0" err="1" smtClean="0">
                <a:latin typeface="Times New Roman" panose="02020603050405020304" pitchFamily="18" charset="0"/>
                <a:cs typeface="Times New Roman" panose="02020603050405020304" pitchFamily="18" charset="0"/>
              </a:rPr>
              <a:t>ố</a:t>
            </a:r>
            <a:r>
              <a:rPr lang="en-US" sz="2500" dirty="0" smtClean="0">
                <a:latin typeface="Times New Roman" panose="02020603050405020304" pitchFamily="18" charset="0"/>
                <a:cs typeface="Times New Roman" panose="02020603050405020304" pitchFamily="18" charset="0"/>
              </a:rPr>
              <a:t> G/SPS/N/CHN/1148, </a:t>
            </a:r>
            <a:r>
              <a:rPr lang="en-US" sz="2500" dirty="0" err="1" smtClean="0">
                <a:latin typeface="Times New Roman" panose="02020603050405020304" pitchFamily="18" charset="0"/>
                <a:cs typeface="Times New Roman" panose="02020603050405020304" pitchFamily="18" charset="0"/>
              </a:rPr>
              <a:t>dự</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thảo</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Tiêu</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chuẩn</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quốc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gia</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về</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thiết</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lập</a:t>
            </a:r>
            <a:r>
              <a:rPr lang="en-US" sz="2500" dirty="0" smtClean="0">
                <a:latin typeface="Times New Roman" panose="02020603050405020304" pitchFamily="18" charset="0"/>
                <a:cs typeface="Times New Roman" panose="02020603050405020304" pitchFamily="18" charset="0"/>
              </a:rPr>
              <a:t> 390 </a:t>
            </a:r>
            <a:r>
              <a:rPr lang="en-US" sz="2500" dirty="0" err="1" smtClean="0">
                <a:latin typeface="Times New Roman" panose="02020603050405020304" pitchFamily="18" charset="0"/>
                <a:cs typeface="Times New Roman" panose="02020603050405020304" pitchFamily="18" charset="0"/>
              </a:rPr>
              <a:t>mức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dư</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lượng</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đối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với</a:t>
            </a:r>
            <a:r>
              <a:rPr lang="en-US" sz="2500" dirty="0" smtClean="0">
                <a:latin typeface="Times New Roman" panose="02020603050405020304" pitchFamily="18" charset="0"/>
                <a:cs typeface="Times New Roman" panose="02020603050405020304" pitchFamily="18" charset="0"/>
              </a:rPr>
              <a:t> 125 </a:t>
            </a:r>
            <a:r>
              <a:rPr lang="en-US" sz="2500" dirty="0" err="1" smtClean="0">
                <a:latin typeface="Times New Roman" panose="02020603050405020304" pitchFamily="18" charset="0"/>
                <a:cs typeface="Times New Roman" panose="02020603050405020304" pitchFamily="18" charset="0"/>
              </a:rPr>
              <a:t>loại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thuốc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trừ</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sâu</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trong</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thực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phẩm</a:t>
            </a:r>
            <a:r>
              <a:rPr lang="en-US" sz="2500" dirty="0" smtClean="0">
                <a:latin typeface="Times New Roman" panose="02020603050405020304" pitchFamily="18" charset="0"/>
                <a:cs typeface="Times New Roman" panose="02020603050405020304" pitchFamily="18" charset="0"/>
              </a:rPr>
              <a:t>;</a:t>
            </a:r>
          </a:p>
          <a:p>
            <a:pPr marL="457200" indent="-457200">
              <a:buAutoNum type="arabicPeriod"/>
            </a:pPr>
            <a:r>
              <a:rPr lang="en-US" sz="2500" dirty="0" err="1">
                <a:latin typeface="Times New Roman" panose="02020603050405020304" pitchFamily="18" charset="0"/>
                <a:cs typeface="Times New Roman" panose="02020603050405020304" pitchFamily="18" charset="0"/>
              </a:rPr>
              <a:t>Thông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số</a:t>
            </a:r>
            <a:r>
              <a:rPr lang="en-US" sz="2500" dirty="0">
                <a:latin typeface="Times New Roman" panose="02020603050405020304" pitchFamily="18" charset="0"/>
                <a:cs typeface="Times New Roman" panose="02020603050405020304" pitchFamily="18" charset="0"/>
              </a:rPr>
              <a:t> 140 </a:t>
            </a:r>
            <a:r>
              <a:rPr lang="en-US" sz="2500" dirty="0" err="1">
                <a:latin typeface="Times New Roman" panose="02020603050405020304" pitchFamily="18" charset="0"/>
                <a:cs typeface="Times New Roman" panose="02020603050405020304" pitchFamily="18" charset="0"/>
              </a:rPr>
              <a:t>ngày</a:t>
            </a:r>
            <a:r>
              <a:rPr lang="en-US" sz="2500" dirty="0">
                <a:latin typeface="Times New Roman" panose="02020603050405020304" pitchFamily="18" charset="0"/>
                <a:cs typeface="Times New Roman" panose="02020603050405020304" pitchFamily="18" charset="0"/>
              </a:rPr>
              <a:t> 27/8/2019 </a:t>
            </a:r>
            <a:r>
              <a:rPr lang="en-US" sz="2500" dirty="0" err="1">
                <a:latin typeface="Times New Roman" panose="02020603050405020304" pitchFamily="18" charset="0"/>
                <a:cs typeface="Times New Roman" panose="02020603050405020304" pitchFamily="18" charset="0"/>
              </a:rPr>
              <a:t>của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quốc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danh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sách</a:t>
            </a:r>
            <a:r>
              <a:rPr lang="en-US" sz="2500" dirty="0">
                <a:latin typeface="Times New Roman" panose="02020603050405020304" pitchFamily="18" charset="0"/>
                <a:cs typeface="Times New Roman" panose="02020603050405020304" pitchFamily="18" charset="0"/>
              </a:rPr>
              <a:t> 9 </a:t>
            </a:r>
            <a:r>
              <a:rPr lang="en-US" sz="2500" dirty="0" err="1">
                <a:latin typeface="Times New Roman" panose="02020603050405020304" pitchFamily="18" charset="0"/>
                <a:cs typeface="Times New Roman" panose="02020603050405020304" pitchFamily="18" charset="0"/>
              </a:rPr>
              <a:t>loại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gây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cần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chú</a:t>
            </a:r>
            <a:r>
              <a:rPr lang="en-US" sz="2500" dirty="0">
                <a:latin typeface="Times New Roman" panose="02020603050405020304" pitchFamily="18" charset="0"/>
                <a:cs typeface="Times New Roman" panose="02020603050405020304" pitchFamily="18" charset="0"/>
              </a:rPr>
              <a:t> ý </a:t>
            </a:r>
            <a:r>
              <a:rPr lang="en-US" sz="2500" dirty="0" err="1">
                <a:latin typeface="Times New Roman" panose="02020603050405020304" pitchFamily="18" charset="0"/>
                <a:cs typeface="Times New Roman" panose="02020603050405020304" pitchFamily="18" charset="0"/>
              </a:rPr>
              <a:t>khi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kiểm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dịch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đối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Măng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cụt</a:t>
            </a:r>
            <a:r>
              <a:rPr lang="en-US" sz="2500" dirty="0">
                <a:latin typeface="Times New Roman" panose="02020603050405020304" pitchFamily="18" charset="0"/>
                <a:cs typeface="Times New Roman" panose="02020603050405020304" pitchFamily="18" charset="0"/>
              </a:rPr>
              <a:t> </a:t>
            </a:r>
          </a:p>
          <a:p>
            <a:endParaRPr lang="en-US" sz="2800" dirty="0">
              <a:latin typeface="Times New Roman" pitchFamily="18" charset="0"/>
              <a:cs typeface="Times New Roman" pitchFamily="18" charset="0"/>
            </a:endParaRPr>
          </a:p>
          <a:p>
            <a:pPr marL="457200" indent="-457200">
              <a:buAutoNum type="arabicPeriod"/>
            </a:pPr>
            <a:endParaRPr lang="en-US" sz="25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956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74958"/>
          </a:xfrm>
        </p:spPr>
        <p:txBody>
          <a:bodyPr>
            <a:normAutofit/>
          </a:bodyPr>
          <a:lstStyle/>
          <a:p>
            <a:pPr algn="ctr"/>
            <a:r>
              <a:rPr lang="en-US" sz="2500" b="1" dirty="0" smtClean="0">
                <a:solidFill>
                  <a:srgbClr val="FF0000"/>
                </a:solidFill>
                <a:latin typeface="Times New Roman" pitchFamily="18" charset="0"/>
                <a:cs typeface="Times New Roman" pitchFamily="18" charset="0"/>
              </a:rPr>
              <a:t>(g) </a:t>
            </a:r>
            <a:r>
              <a:rPr lang="en-US" sz="2500" b="1" dirty="0" err="1" smtClean="0">
                <a:solidFill>
                  <a:srgbClr val="FF0000"/>
                </a:solidFill>
                <a:latin typeface="Times New Roman" pitchFamily="18" charset="0"/>
                <a:cs typeface="Times New Roman" pitchFamily="18" charset="0"/>
              </a:rPr>
              <a:t>Thông</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báo</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của</a:t>
            </a:r>
            <a:r>
              <a:rPr lang="en-US" sz="2500" b="1" dirty="0" smtClean="0">
                <a:solidFill>
                  <a:srgbClr val="FF0000"/>
                </a:solidFill>
                <a:latin typeface="Times New Roman" pitchFamily="18" charset="0"/>
                <a:cs typeface="Times New Roman" pitchFamily="18" charset="0"/>
              </a:rPr>
              <a:t> TQ </a:t>
            </a:r>
            <a:r>
              <a:rPr lang="en-US" sz="2500" b="1" dirty="0" err="1" smtClean="0">
                <a:solidFill>
                  <a:srgbClr val="FF0000"/>
                </a:solidFill>
                <a:latin typeface="Times New Roman" pitchFamily="18" charset="0"/>
                <a:cs typeface="Times New Roman" pitchFamily="18" charset="0"/>
              </a:rPr>
              <a:t>về</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phát</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hiện</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dịch</a:t>
            </a:r>
            <a:r>
              <a:rPr lang="en-US" sz="2500" b="1" dirty="0" smtClean="0">
                <a:solidFill>
                  <a:srgbClr val="FF0000"/>
                </a:solidFill>
                <a:latin typeface="Times New Roman" pitchFamily="18" charset="0"/>
                <a:cs typeface="Times New Roman" pitchFamily="18" charset="0"/>
              </a:rPr>
              <a:t> </a:t>
            </a:r>
            <a:r>
              <a:rPr lang="en-US" sz="2500" b="1" dirty="0" err="1" smtClean="0">
                <a:solidFill>
                  <a:srgbClr val="FF0000"/>
                </a:solidFill>
                <a:latin typeface="Times New Roman" pitchFamily="18" charset="0"/>
                <a:cs typeface="Times New Roman" pitchFamily="18" charset="0"/>
              </a:rPr>
              <a:t>bệnh</a:t>
            </a:r>
            <a:endParaRPr lang="en-US" sz="25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000" dirty="0" err="1">
                <a:latin typeface="Times New Roman" panose="02020603050405020304" pitchFamily="18" charset="0"/>
                <a:cs typeface="Times New Roman" panose="02020603050405020304" pitchFamily="18" charset="0"/>
              </a:rPr>
              <a:t>S</a:t>
            </a:r>
            <a:r>
              <a:rPr lang="en-US" sz="2000" dirty="0" err="1" smtClean="0">
                <a:latin typeface="Times New Roman" panose="02020603050405020304" pitchFamily="18" charset="0"/>
                <a:cs typeface="Times New Roman" panose="02020603050405020304" pitchFamily="18" charset="0"/>
              </a:rPr>
              <a:t>ố</a:t>
            </a:r>
            <a:r>
              <a:rPr lang="en-US" sz="2000" dirty="0" smtClean="0">
                <a:latin typeface="Times New Roman" panose="02020603050405020304" pitchFamily="18" charset="0"/>
                <a:cs typeface="Times New Roman" panose="02020603050405020304" pitchFamily="18" charset="0"/>
              </a:rPr>
              <a:t> G/SPS/N/CHN/1148, </a:t>
            </a:r>
            <a:r>
              <a:rPr lang="en-US" sz="2000" dirty="0" err="1" smtClean="0">
                <a:latin typeface="Times New Roman" panose="02020603050405020304" pitchFamily="18" charset="0"/>
                <a:cs typeface="Times New Roman" panose="02020603050405020304" pitchFamily="18" charset="0"/>
              </a:rPr>
              <a:t>dự</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thảo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Tiêu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chuẩn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quốc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lập</a:t>
            </a:r>
            <a:r>
              <a:rPr lang="en-US" sz="2000" dirty="0" smtClean="0">
                <a:latin typeface="Times New Roman" panose="02020603050405020304" pitchFamily="18" charset="0"/>
                <a:cs typeface="Times New Roman" panose="02020603050405020304" pitchFamily="18" charset="0"/>
              </a:rPr>
              <a:t> 390 </a:t>
            </a:r>
            <a:r>
              <a:rPr lang="en-US" sz="2000" dirty="0" err="1" smtClean="0">
                <a:latin typeface="Times New Roman" panose="02020603050405020304" pitchFamily="18" charset="0"/>
                <a:cs typeface="Times New Roman" panose="02020603050405020304" pitchFamily="18" charset="0"/>
              </a:rPr>
              <a:t>mức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dư</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lượng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với</a:t>
            </a:r>
            <a:r>
              <a:rPr lang="en-US" sz="2000" dirty="0" smtClean="0">
                <a:latin typeface="Times New Roman" panose="02020603050405020304" pitchFamily="18" charset="0"/>
                <a:cs typeface="Times New Roman" panose="02020603050405020304" pitchFamily="18" charset="0"/>
              </a:rPr>
              <a:t> 125 </a:t>
            </a:r>
            <a:r>
              <a:rPr lang="en-US" sz="2000" dirty="0" err="1" smtClean="0">
                <a:latin typeface="Times New Roman" panose="02020603050405020304" pitchFamily="18" charset="0"/>
                <a:cs typeface="Times New Roman" panose="02020603050405020304" pitchFamily="18" charset="0"/>
              </a:rPr>
              <a:t>loại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thuốc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phẩm</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Thanh</a:t>
            </a:r>
            <a:r>
              <a:rPr lang="en-US" sz="2000" dirty="0" smtClean="0">
                <a:latin typeface="Times New Roman" panose="02020603050405020304" pitchFamily="18" charset="0"/>
                <a:cs typeface="Times New Roman" panose="02020603050405020304" pitchFamily="18" charset="0"/>
              </a:rPr>
              <a:t> long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phê</a:t>
            </a:r>
            <a:r>
              <a:rPr lang="en-US" sz="2000" dirty="0" smtClean="0">
                <a:latin typeface="Times New Roman" panose="02020603050405020304" pitchFamily="18" charset="0"/>
                <a:cs typeface="Times New Roman" panose="02020603050405020304" pitchFamily="18" charset="0"/>
              </a:rPr>
              <a:t>)</a:t>
            </a:r>
          </a:p>
          <a:p>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nhập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nhiễm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Dysmicoccus</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neobrevipes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Pseudococcus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jackbeardsleyi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656035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a:bodyPr>
          <a:lstStyle/>
          <a:p>
            <a:pPr algn="ctr"/>
            <a:r>
              <a:rPr lang="en-US" sz="2500" b="1" dirty="0" err="1" smtClean="0">
                <a:solidFill>
                  <a:srgbClr val="0000FF"/>
                </a:solidFill>
                <a:latin typeface="Times New Roman" panose="02020603050405020304" pitchFamily="18" charset="0"/>
                <a:cs typeface="Times New Roman" panose="02020603050405020304" pitchFamily="18" charset="0"/>
              </a:rPr>
              <a:t>Quy</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định</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Kiểm</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dịch</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Măng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cụt</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xuất</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khẩu</a:t>
            </a:r>
            <a:r>
              <a:rPr lang="en-US" sz="2500" b="1" dirty="0" smtClean="0">
                <a:solidFill>
                  <a:srgbClr val="0000FF"/>
                </a:solidFill>
                <a:latin typeface="Times New Roman" panose="02020603050405020304" pitchFamily="18" charset="0"/>
                <a:cs typeface="Times New Roman" panose="02020603050405020304" pitchFamily="18" charset="0"/>
              </a:rPr>
              <a:t> </a:t>
            </a:r>
            <a:endParaRPr lang="en-US" sz="25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908720"/>
            <a:ext cx="7886700" cy="5268243"/>
          </a:xfrm>
        </p:spPr>
        <p:txBody>
          <a:bodyPr>
            <a:noAutofit/>
          </a:bodyPr>
          <a:lstStyle/>
          <a:p>
            <a:pPr marL="0" indent="0">
              <a:buNone/>
            </a:pPr>
            <a:r>
              <a:rPr lang="en-US" sz="2000" b="1" dirty="0" err="1" smtClean="0">
                <a:latin typeface="Times New Roman" panose="02020603050405020304" pitchFamily="18" charset="0"/>
                <a:cs typeface="Times New Roman" panose="02020603050405020304" pitchFamily="18" charset="0"/>
              </a:rPr>
              <a:t>Kiểm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soát</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trước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xuất</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khẩu</a:t>
            </a:r>
            <a:endParaRPr lang="en-US" sz="2000" b="1"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Truy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xuất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nguồn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gốc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cấp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phép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vùng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trồng</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nhà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gói</a:t>
            </a:r>
            <a:r>
              <a:rPr lang="en-US" sz="2000" dirty="0" smtClean="0">
                <a:latin typeface="Times New Roman" panose="02020603050405020304" pitchFamily="18" charset="0"/>
                <a:cs typeface="Times New Roman" panose="02020603050405020304" pitchFamily="18" charset="0"/>
              </a:rPr>
              <a:t>..)</a:t>
            </a:r>
          </a:p>
          <a:p>
            <a:r>
              <a:rPr lang="en-US" sz="2000" dirty="0" err="1" smtClean="0">
                <a:latin typeface="Times New Roman" panose="02020603050405020304" pitchFamily="18" charset="0"/>
                <a:cs typeface="Times New Roman" panose="02020603050405020304" pitchFamily="18" charset="0"/>
              </a:rPr>
              <a:t>Giám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canh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tác</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GAP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thực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lý</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tổng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(IPM), </a:t>
            </a:r>
            <a:r>
              <a:rPr lang="en-US" sz="2000" dirty="0" err="1" smtClean="0">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soát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a:t>
            </a:r>
          </a:p>
          <a:p>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lưu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cấp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GACC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thiết</a:t>
            </a:r>
            <a:endParaRPr lang="en-US" sz="2000" dirty="0">
              <a:latin typeface="Times New Roman" panose="02020603050405020304" pitchFamily="18" charset="0"/>
              <a:cs typeface="Times New Roman" panose="02020603050405020304" pitchFamily="18" charset="0"/>
            </a:endParaRPr>
          </a:p>
          <a:p>
            <a:r>
              <a:rPr lang="en-US" sz="2000" i="1" dirty="0" err="1" smtClean="0">
                <a:latin typeface="Times New Roman" panose="02020603050405020304" pitchFamily="18" charset="0"/>
                <a:cs typeface="Times New Roman" panose="02020603050405020304" pitchFamily="18" charset="0"/>
              </a:rPr>
              <a:t>Phân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loại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chọn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lựa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và</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sử</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dụng</a:t>
            </a:r>
            <a:r>
              <a:rPr lang="en-US" sz="2000" i="1" dirty="0" smtClean="0">
                <a:latin typeface="Times New Roman" panose="02020603050405020304" pitchFamily="18" charset="0"/>
                <a:cs typeface="Times New Roman" panose="02020603050405020304" pitchFamily="18" charset="0"/>
              </a:rPr>
              <a:t> sung </a:t>
            </a:r>
            <a:r>
              <a:rPr lang="en-US" sz="2000" i="1" dirty="0" err="1" smtClean="0">
                <a:latin typeface="Times New Roman" panose="02020603050405020304" pitchFamily="18" charset="0"/>
                <a:cs typeface="Times New Roman" panose="02020603050405020304" pitchFamily="18" charset="0"/>
              </a:rPr>
              <a:t>thổi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khí</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hoặc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nước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áp</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xuất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cao</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khi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thanh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trùng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bề</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mặt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hoa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quả</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và</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cẩn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trọng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trong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đóng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gói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để</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ngăn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kiến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xâm</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nhập</a:t>
            </a:r>
            <a:endParaRPr lang="en-US" sz="2000" i="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Ban </a:t>
            </a:r>
            <a:r>
              <a:rPr lang="en-US" sz="2000" dirty="0" err="1">
                <a:latin typeface="Times New Roman" panose="02020603050405020304" pitchFamily="18" charset="0"/>
                <a:cs typeface="Times New Roman" panose="02020603050405020304" pitchFamily="18" charset="0"/>
              </a:rPr>
              <a:t>hành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tâm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Cụt</a:t>
            </a:r>
            <a:endParaRPr lang="en-US"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02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bọ</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ruồi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khẩu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chờ</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khắc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7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dõi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trùng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này</a:t>
            </a:r>
            <a:r>
              <a:rPr lang="en-US" sz="2000" dirty="0">
                <a:latin typeface="Times New Roman" panose="02020603050405020304" pitchFamily="18" charset="0"/>
                <a:cs typeface="Times New Roman" panose="02020603050405020304" pitchFamily="18" charset="0"/>
              </a:rPr>
              <a:t>.</a:t>
            </a:r>
          </a:p>
          <a:p>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377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471586"/>
          </a:xfrm>
        </p:spPr>
        <p:txBody>
          <a:bodyPr>
            <a:normAutofit/>
          </a:bodyPr>
          <a:lstStyle/>
          <a:p>
            <a:pPr algn="ctr"/>
            <a:r>
              <a:rPr lang="en-US" sz="2500" b="1" dirty="0" err="1">
                <a:solidFill>
                  <a:srgbClr val="0000FF"/>
                </a:solidFill>
                <a:latin typeface="Times New Roman" panose="02020603050405020304" pitchFamily="18" charset="0"/>
                <a:cs typeface="Times New Roman" panose="02020603050405020304" pitchFamily="18" charset="0"/>
              </a:rPr>
              <a:t>Quy</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định</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Kiểm</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dịch</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Măng</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cụt</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xuất</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khẩu</a:t>
            </a:r>
            <a:r>
              <a:rPr lang="en-US" sz="2500" b="1" dirty="0">
                <a:solidFill>
                  <a:srgbClr val="0000FF"/>
                </a:solidFill>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628650" y="660226"/>
            <a:ext cx="7886700" cy="5516737"/>
          </a:xfrm>
        </p:spPr>
        <p:txBody>
          <a:bodyPr>
            <a:noAutofit/>
          </a:bodyPr>
          <a:lstStyle/>
          <a:p>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Yêu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gói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tuân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thủ</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yêu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nêu</a:t>
            </a:r>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Lưu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trữ</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ngay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sau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đóng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gói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tránh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nhiễm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bởi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vật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gây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hại</a:t>
            </a:r>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trước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xuất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khẩu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tỷ</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lấy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trước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xuất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khẩu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2%.</a:t>
            </a:r>
          </a:p>
          <a:p>
            <a:r>
              <a:rPr lang="en-US" sz="2000" i="1" dirty="0" err="1" smtClean="0">
                <a:latin typeface="Times New Roman" panose="02020603050405020304" pitchFamily="18" charset="0"/>
                <a:cs typeface="Times New Roman" panose="02020603050405020304" pitchFamily="18" charset="0"/>
              </a:rPr>
              <a:t>Kiểm</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soát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tại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vùng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trồng</a:t>
            </a:r>
            <a:r>
              <a:rPr lang="en-US" sz="2000" i="1" dirty="0" smtClean="0">
                <a:latin typeface="Times New Roman" panose="02020603050405020304" pitchFamily="18" charset="0"/>
                <a:cs typeface="Times New Roman" panose="02020603050405020304" pitchFamily="18" charset="0"/>
              </a:rPr>
              <a:t>/</a:t>
            </a:r>
            <a:r>
              <a:rPr lang="en-US" sz="2000" i="1" dirty="0" err="1" smtClean="0">
                <a:latin typeface="Times New Roman" panose="02020603050405020304" pitchFamily="18" charset="0"/>
                <a:cs typeface="Times New Roman" panose="02020603050405020304" pitchFamily="18" charset="0"/>
              </a:rPr>
              <a:t>cơ</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sở</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đóng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gói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bởi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nhân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viên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phụ</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trách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của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Trung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quốc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trước</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khi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tiến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hành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trao</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đổi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thương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mại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thời</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gian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kiểm</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tra</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là</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trong</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suốt</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năm</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đầu</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tiên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tiến</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hành</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nhập</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khẩu</a:t>
            </a:r>
            <a:endParaRPr lang="en-US" sz="2000" i="1" dirty="0" smtClean="0">
              <a:latin typeface="Times New Roman" panose="02020603050405020304" pitchFamily="18" charset="0"/>
              <a:cs typeface="Times New Roman" panose="02020603050405020304" pitchFamily="18" charset="0"/>
            </a:endParaRPr>
          </a:p>
          <a:p>
            <a:pPr marL="0" indent="0">
              <a:buNone/>
            </a:pPr>
            <a:r>
              <a:rPr lang="en-US" sz="2000" b="1" dirty="0" err="1" smtClean="0">
                <a:latin typeface="Times New Roman" panose="02020603050405020304" pitchFamily="18" charset="0"/>
                <a:cs typeface="Times New Roman" panose="02020603050405020304" pitchFamily="18" charset="0"/>
              </a:rPr>
              <a:t>Kiểm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soát</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khi</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nhập</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cảnh</a:t>
            </a:r>
            <a:endParaRPr lang="en-US" sz="2000" b="1"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thư</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a:t>
            </a:r>
          </a:p>
          <a:p>
            <a:r>
              <a:rPr lang="en-US" sz="2000" dirty="0" err="1" smtClean="0">
                <a:latin typeface="Times New Roman" panose="02020603050405020304" pitchFamily="18" charset="0"/>
                <a:cs typeface="Times New Roman" panose="02020603050405020304" pitchFamily="18" charset="0"/>
              </a:rPr>
              <a:t>Xác</a:t>
            </a:r>
            <a:r>
              <a:rPr lang="en-US" sz="2000" dirty="0" smtClean="0">
                <a:latin typeface="Times New Roman" panose="02020603050405020304" pitchFamily="18" charset="0"/>
                <a:cs typeface="Times New Roman" panose="02020603050405020304" pitchFamily="18" charset="0"/>
              </a:rPr>
              <a:t> minh </a:t>
            </a:r>
            <a:r>
              <a:rPr lang="en-US" sz="2000" dirty="0" err="1" smtClean="0">
                <a:latin typeface="Times New Roman" panose="02020603050405020304" pitchFamily="18" charset="0"/>
                <a:cs typeface="Times New Roman" panose="02020603050405020304" pitchFamily="18" charset="0"/>
              </a:rPr>
              <a:t>đối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chiếu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chứng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thư</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tem </a:t>
            </a:r>
            <a:r>
              <a:rPr lang="en-US" sz="2000" dirty="0" err="1" smtClean="0">
                <a:latin typeface="Times New Roman" panose="02020603050405020304" pitchFamily="18" charset="0"/>
                <a:cs typeface="Times New Roman" panose="02020603050405020304" pitchFamily="18" charset="0"/>
              </a:rPr>
              <a:t>nhãn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hiệu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liên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quan</a:t>
            </a:r>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Kiểm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dịch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cảnh</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b="1" dirty="0" err="1" smtClean="0">
                <a:latin typeface="Times New Roman" panose="02020603050405020304" pitchFamily="18" charset="0"/>
                <a:cs typeface="Times New Roman" panose="02020603050405020304" pitchFamily="18" charset="0"/>
              </a:rPr>
              <a:t>Thẩm</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tra</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sau</a:t>
            </a:r>
            <a:endParaRPr lang="en-US" sz="2000" b="1"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Phát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rủi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chưa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thư</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sẽ</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vấn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thuật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điều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chỉnh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đổi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nghị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định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thư</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nếu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997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310" y="365720"/>
            <a:ext cx="9144000" cy="548681"/>
          </a:xfrm>
        </p:spPr>
        <p:txBody>
          <a:bodyPr>
            <a:normAutofit/>
          </a:bodyPr>
          <a:lstStyle/>
          <a:p>
            <a:pPr algn="ctr"/>
            <a:r>
              <a:rPr lang="en-US" sz="2500" b="1" dirty="0" smtClean="0">
                <a:solidFill>
                  <a:srgbClr val="FF0000"/>
                </a:solidFill>
                <a:latin typeface="Times New Roman" pitchFamily="18" charset="0"/>
                <a:cs typeface="Times New Roman" pitchFamily="18" charset="0"/>
              </a:rPr>
              <a:t>3.2 KHÓ KHĂN, VƯỚNG MẮC</a:t>
            </a:r>
            <a:endParaRPr lang="en-US" sz="2500" dirty="0"/>
          </a:p>
        </p:txBody>
      </p:sp>
      <p:sp>
        <p:nvSpPr>
          <p:cNvPr id="3" name="Content Placeholder 2"/>
          <p:cNvSpPr>
            <a:spLocks noGrp="1"/>
          </p:cNvSpPr>
          <p:nvPr>
            <p:ph idx="1"/>
          </p:nvPr>
        </p:nvSpPr>
        <p:spPr>
          <a:xfrm>
            <a:off x="683568" y="1124743"/>
            <a:ext cx="7704856" cy="4536505"/>
          </a:xfrm>
        </p:spPr>
        <p:txBody>
          <a:bodyPr>
            <a:normAutofit/>
          </a:bodyPr>
          <a:lstStyle/>
          <a:p>
            <a:pPr marL="457200" indent="-457200" algn="just">
              <a:buAutoNum type="arabicPeriod"/>
            </a:pPr>
            <a:r>
              <a:rPr lang="es-ES" sz="2200" dirty="0" err="1" smtClean="0">
                <a:latin typeface="Times New Roman" pitchFamily="18" charset="0"/>
                <a:cs typeface="Times New Roman" pitchFamily="18" charset="0"/>
              </a:rPr>
              <a:t>Các</a:t>
            </a:r>
            <a:r>
              <a:rPr lang="es-ES" sz="2200" dirty="0" smtClean="0">
                <a:latin typeface="Times New Roman" pitchFamily="18" charset="0"/>
                <a:cs typeface="Times New Roman" pitchFamily="18" charset="0"/>
              </a:rPr>
              <a:t> </a:t>
            </a:r>
            <a:r>
              <a:rPr lang="es-ES" sz="2200" dirty="0" err="1">
                <a:latin typeface="Times New Roman" pitchFamily="18" charset="0"/>
                <a:cs typeface="Times New Roman" pitchFamily="18" charset="0"/>
              </a:rPr>
              <a:t>quy</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định</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về</a:t>
            </a:r>
            <a:r>
              <a:rPr lang="es-ES" sz="2200" dirty="0">
                <a:latin typeface="Times New Roman" pitchFamily="18" charset="0"/>
                <a:cs typeface="Times New Roman" pitchFamily="18" charset="0"/>
              </a:rPr>
              <a:t> TBT, SPS, </a:t>
            </a:r>
            <a:r>
              <a:rPr lang="es-ES" sz="2200" dirty="0" err="1">
                <a:latin typeface="Times New Roman" pitchFamily="18" charset="0"/>
                <a:cs typeface="Times New Roman" pitchFamily="18" charset="0"/>
              </a:rPr>
              <a:t>yêu</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cầu</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về</a:t>
            </a:r>
            <a:r>
              <a:rPr lang="es-ES" sz="2200" dirty="0">
                <a:latin typeface="Times New Roman" pitchFamily="18" charset="0"/>
                <a:cs typeface="Times New Roman" pitchFamily="18" charset="0"/>
              </a:rPr>
              <a:t> </a:t>
            </a:r>
            <a:r>
              <a:rPr lang="es-ES" sz="2200" dirty="0" err="1" smtClean="0">
                <a:latin typeface="Times New Roman" pitchFamily="18" charset="0"/>
                <a:cs typeface="Times New Roman" pitchFamily="18" charset="0"/>
              </a:rPr>
              <a:t>chất</a:t>
            </a:r>
            <a:r>
              <a:rPr lang="es-ES" sz="2200" dirty="0" smtClean="0">
                <a:latin typeface="Times New Roman" pitchFamily="18" charset="0"/>
                <a:cs typeface="Times New Roman" pitchFamily="18" charset="0"/>
              </a:rPr>
              <a:t> </a:t>
            </a:r>
            <a:r>
              <a:rPr lang="es-ES" sz="2200" dirty="0" err="1">
                <a:latin typeface="Times New Roman" pitchFamily="18" charset="0"/>
                <a:cs typeface="Times New Roman" pitchFamily="18" charset="0"/>
              </a:rPr>
              <a:t>lượng</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sản</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phẩm</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và</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quy</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tắc</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xuất</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xứ</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sẽ</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là</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thách</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thức</a:t>
            </a:r>
            <a:r>
              <a:rPr lang="es-ES" sz="2200" dirty="0">
                <a:latin typeface="Times New Roman" pitchFamily="18" charset="0"/>
                <a:cs typeface="Times New Roman" pitchFamily="18" charset="0"/>
              </a:rPr>
              <a:t> </a:t>
            </a:r>
            <a:r>
              <a:rPr lang="es-ES" sz="2200" dirty="0" err="1" smtClean="0">
                <a:latin typeface="Times New Roman" pitchFamily="18" charset="0"/>
                <a:cs typeface="Times New Roman" pitchFamily="18" charset="0"/>
              </a:rPr>
              <a:t>trước</a:t>
            </a:r>
            <a:r>
              <a:rPr lang="es-ES" sz="2200" dirty="0" smtClean="0">
                <a:latin typeface="Times New Roman" pitchFamily="18" charset="0"/>
                <a:cs typeface="Times New Roman" pitchFamily="18" charset="0"/>
              </a:rPr>
              <a:t> </a:t>
            </a:r>
            <a:r>
              <a:rPr lang="es-ES" sz="2200" dirty="0" err="1" smtClean="0">
                <a:latin typeface="Times New Roman" pitchFamily="18" charset="0"/>
                <a:cs typeface="Times New Roman" pitchFamily="18" charset="0"/>
              </a:rPr>
              <a:t>mắt</a:t>
            </a:r>
            <a:r>
              <a:rPr lang="es-ES" sz="2200" dirty="0" smtClean="0">
                <a:latin typeface="Times New Roman" pitchFamily="18" charset="0"/>
                <a:cs typeface="Times New Roman" pitchFamily="18" charset="0"/>
              </a:rPr>
              <a:t> </a:t>
            </a:r>
            <a:r>
              <a:rPr lang="es-ES" sz="2200" dirty="0" err="1" smtClean="0">
                <a:latin typeface="Times New Roman" pitchFamily="18" charset="0"/>
                <a:cs typeface="Times New Roman" pitchFamily="18" charset="0"/>
              </a:rPr>
              <a:t>đối</a:t>
            </a:r>
            <a:r>
              <a:rPr lang="es-ES" sz="2200" dirty="0" smtClean="0">
                <a:latin typeface="Times New Roman" pitchFamily="18" charset="0"/>
                <a:cs typeface="Times New Roman" pitchFamily="18" charset="0"/>
              </a:rPr>
              <a:t> </a:t>
            </a:r>
            <a:r>
              <a:rPr lang="es-ES" sz="2200" dirty="0" err="1">
                <a:latin typeface="Times New Roman" pitchFamily="18" charset="0"/>
                <a:cs typeface="Times New Roman" pitchFamily="18" charset="0"/>
              </a:rPr>
              <a:t>với</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hàng</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hóa</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xuất</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khẩu</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của</a:t>
            </a:r>
            <a:r>
              <a:rPr lang="es-ES" sz="2200" dirty="0">
                <a:latin typeface="Times New Roman" pitchFamily="18" charset="0"/>
                <a:cs typeface="Times New Roman" pitchFamily="18" charset="0"/>
              </a:rPr>
              <a:t> </a:t>
            </a:r>
            <a:r>
              <a:rPr lang="es-ES" sz="2200" dirty="0" err="1">
                <a:latin typeface="Times New Roman" pitchFamily="18" charset="0"/>
                <a:cs typeface="Times New Roman" pitchFamily="18" charset="0"/>
              </a:rPr>
              <a:t>Việt</a:t>
            </a:r>
            <a:r>
              <a:rPr lang="es-ES" sz="2200" dirty="0">
                <a:latin typeface="Times New Roman" pitchFamily="18" charset="0"/>
                <a:cs typeface="Times New Roman" pitchFamily="18" charset="0"/>
              </a:rPr>
              <a:t> </a:t>
            </a:r>
            <a:r>
              <a:rPr lang="es-ES" sz="2200" dirty="0" err="1" smtClean="0">
                <a:latin typeface="Times New Roman" pitchFamily="18" charset="0"/>
                <a:cs typeface="Times New Roman" pitchFamily="18" charset="0"/>
              </a:rPr>
              <a:t>Nam</a:t>
            </a:r>
            <a:endParaRPr lang="es-ES" sz="2200" dirty="0">
              <a:latin typeface="Times New Roman" pitchFamily="18" charset="0"/>
              <a:cs typeface="Times New Roman" pitchFamily="18" charset="0"/>
            </a:endParaRPr>
          </a:p>
          <a:p>
            <a:pPr marL="457200" indent="-457200" algn="just">
              <a:buAutoNum type="arabicPeriod"/>
            </a:pPr>
            <a:r>
              <a:rPr lang="en-US" sz="2200" dirty="0" err="1" smtClean="0">
                <a:latin typeface="Times New Roman" pitchFamily="18" charset="0"/>
                <a:cs typeface="Times New Roman" pitchFamily="18" charset="0"/>
              </a:rPr>
              <a:t>Trung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tiếp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tục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siết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chặt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mậu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bằng</a:t>
            </a:r>
            <a:r>
              <a:rPr lang="en-US" sz="2200" dirty="0">
                <a:latin typeface="Times New Roman" pitchFamily="18" charset="0"/>
                <a:cs typeface="Times New Roman" pitchFamily="18" charset="0"/>
              </a:rPr>
              <a:t> các </a:t>
            </a:r>
            <a:r>
              <a:rPr lang="en-US" sz="2200" dirty="0" err="1">
                <a:latin typeface="Times New Roman" pitchFamily="18" charset="0"/>
                <a:cs typeface="Times New Roman" pitchFamily="18" charset="0"/>
              </a:rPr>
              <a:t>quy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định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kiểm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dịch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bao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gói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nguồn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doanh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 </a:t>
            </a:r>
            <a:r>
              <a:rPr lang="en-US" sz="2200" dirty="0" err="1">
                <a:latin typeface="Times New Roman" pitchFamily="18" charset="0"/>
                <a:cs typeface="Times New Roman" pitchFamily="18" charset="0"/>
              </a:rPr>
              <a:t>hạn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lượng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457200" indent="-457200" algn="just">
              <a:buFont typeface="Arial" panose="020B0604020202020204" pitchFamily="34" charset="0"/>
              <a:buAutoNum type="arabicPeriod"/>
            </a:pP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phẩm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Nam </a:t>
            </a:r>
            <a:r>
              <a:rPr lang="en-US" sz="2200" dirty="0" err="1">
                <a:latin typeface="Times New Roman" pitchFamily="18" charset="0"/>
                <a:cs typeface="Times New Roman" pitchFamily="18" charset="0"/>
              </a:rPr>
              <a:t>thay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đổi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xuyên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ngay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đặc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tại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cửa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khẩu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biên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giới</a:t>
            </a:r>
            <a:r>
              <a:rPr lang="en-US" sz="2200" dirty="0">
                <a:latin typeface="Times New Roman" pitchFamily="18" charset="0"/>
                <a:cs typeface="Times New Roman" pitchFamily="18" charset="0"/>
              </a:rPr>
              <a:t>.</a:t>
            </a:r>
          </a:p>
          <a:p>
            <a:pPr marL="457200" indent="-457200" algn="just">
              <a:buAutoNum type="arabicPeriod"/>
            </a:pPr>
            <a:r>
              <a:rPr lang="en-US" sz="2200" dirty="0" err="1" smtClean="0">
                <a:latin typeface="Times New Roman" pitchFamily="18" charset="0"/>
                <a:cs typeface="Times New Roman" pitchFamily="18" charset="0"/>
              </a:rPr>
              <a:t>Hiện</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nay </a:t>
            </a:r>
            <a:r>
              <a:rPr lang="en-US" sz="2200" dirty="0" err="1">
                <a:latin typeface="Times New Roman" pitchFamily="18" charset="0"/>
                <a:cs typeface="Times New Roman" pitchFamily="18" charset="0"/>
              </a:rPr>
              <a:t>mới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chỉ</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các </a:t>
            </a:r>
            <a:r>
              <a:rPr lang="en-US" sz="2200" dirty="0" err="1">
                <a:latin typeface="Times New Roman" pitchFamily="18" charset="0"/>
                <a:cs typeface="Times New Roman" pitchFamily="18" charset="0"/>
              </a:rPr>
              <a:t>rào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kỹ</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thuật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thương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mại</a:t>
            </a:r>
            <a:r>
              <a:rPr lang="en-US" sz="2200" dirty="0">
                <a:latin typeface="Times New Roman" pitchFamily="18" charset="0"/>
                <a:cs typeface="Times New Roman" pitchFamily="18" charset="0"/>
              </a:rPr>
              <a:t> (TBT) </a:t>
            </a:r>
            <a:r>
              <a:rPr lang="en-US" sz="2200" dirty="0" err="1">
                <a:latin typeface="Times New Roman" pitchFamily="18" charset="0"/>
                <a:cs typeface="Times New Roman" pitchFamily="18" charset="0"/>
              </a:rPr>
              <a:t>chứ</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chưa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nhiều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yêu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cầu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SPS,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lâu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sẽ</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khả</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năng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chuyển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hướng</a:t>
            </a:r>
            <a:r>
              <a:rPr lang="en-US" sz="2200" dirty="0" smtClean="0">
                <a:latin typeface="Times New Roman" pitchFamily="18" charset="0"/>
                <a:cs typeface="Times New Roman" pitchFamily="18" charset="0"/>
              </a:rPr>
              <a:t> sang các </a:t>
            </a:r>
            <a:r>
              <a:rPr lang="en-US" sz="2200" dirty="0" err="1" smtClean="0">
                <a:latin typeface="Times New Roman" pitchFamily="18" charset="0"/>
                <a:cs typeface="Times New Roman" pitchFamily="18" charset="0"/>
              </a:rPr>
              <a:t>điều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kiện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khắt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hơn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SPS</a:t>
            </a:r>
          </a:p>
        </p:txBody>
      </p:sp>
    </p:spTree>
    <p:extLst>
      <p:ext uri="{BB962C8B-B14F-4D97-AF65-F5344CB8AC3E}">
        <p14:creationId xmlns:p14="http://schemas.microsoft.com/office/powerpoint/2010/main" val="1411027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Autofit/>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1. </a:t>
            </a:r>
            <a:r>
              <a:rPr lang="en-US" sz="2500" b="1" dirty="0" err="1" smtClean="0">
                <a:solidFill>
                  <a:srgbClr val="0000FF"/>
                </a:solidFill>
                <a:latin typeface="Times New Roman" panose="02020603050405020304" pitchFamily="18" charset="0"/>
                <a:cs typeface="Times New Roman" panose="02020603050405020304" pitchFamily="18" charset="0"/>
              </a:rPr>
              <a:t>Thông</a:t>
            </a:r>
            <a:r>
              <a:rPr lang="en-US" sz="2500" b="1" dirty="0" smtClean="0">
                <a:solidFill>
                  <a:srgbClr val="0000FF"/>
                </a:solidFill>
                <a:latin typeface="Times New Roman" panose="02020603050405020304" pitchFamily="18" charset="0"/>
                <a:cs typeface="Times New Roman" panose="02020603050405020304" pitchFamily="18" charset="0"/>
              </a:rPr>
              <a:t> tin </a:t>
            </a:r>
            <a:r>
              <a:rPr lang="en-US" sz="2500" b="1" dirty="0" err="1" smtClean="0">
                <a:solidFill>
                  <a:srgbClr val="0000FF"/>
                </a:solidFill>
                <a:latin typeface="Times New Roman" panose="02020603050405020304" pitchFamily="18" charset="0"/>
                <a:cs typeface="Times New Roman" panose="02020603050405020304" pitchFamily="18" charset="0"/>
              </a:rPr>
              <a:t>Thị</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trường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Trái</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cây</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xuất</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khẩu</a:t>
            </a:r>
            <a:r>
              <a:rPr lang="en-US" sz="2500" b="1" dirty="0" smtClean="0">
                <a:solidFill>
                  <a:srgbClr val="0000FF"/>
                </a:solidFill>
                <a:latin typeface="Times New Roman" panose="02020603050405020304" pitchFamily="18" charset="0"/>
                <a:cs typeface="Times New Roman" panose="02020603050405020304" pitchFamily="18" charset="0"/>
              </a:rPr>
              <a:t> </a:t>
            </a:r>
            <a:endParaRPr lang="en-US" sz="25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3369335"/>
              </p:ext>
            </p:extLst>
          </p:nvPr>
        </p:nvGraphicFramePr>
        <p:xfrm>
          <a:off x="457200" y="1052513"/>
          <a:ext cx="8229600" cy="4755388"/>
        </p:xfrm>
        <a:graphic>
          <a:graphicData uri="http://schemas.openxmlformats.org/drawingml/2006/table">
            <a:tbl>
              <a:tblPr firstRow="1" bandRow="1">
                <a:tableStyleId>{5C22544A-7EE6-4342-B048-85BDC9FD1C3A}</a:tableStyleId>
              </a:tblPr>
              <a:tblGrid>
                <a:gridCol w="1954560">
                  <a:extLst>
                    <a:ext uri="{9D8B030D-6E8A-4147-A177-3AD203B41FA5}">
                      <a16:colId xmlns="" xmlns:a16="http://schemas.microsoft.com/office/drawing/2014/main" val="2742263877"/>
                    </a:ext>
                  </a:extLst>
                </a:gridCol>
                <a:gridCol w="3384376">
                  <a:extLst>
                    <a:ext uri="{9D8B030D-6E8A-4147-A177-3AD203B41FA5}">
                      <a16:colId xmlns="" xmlns:a16="http://schemas.microsoft.com/office/drawing/2014/main" val="2687314013"/>
                    </a:ext>
                  </a:extLst>
                </a:gridCol>
                <a:gridCol w="2890664">
                  <a:extLst>
                    <a:ext uri="{9D8B030D-6E8A-4147-A177-3AD203B41FA5}">
                      <a16:colId xmlns="" xmlns:a16="http://schemas.microsoft.com/office/drawing/2014/main" val="1661213368"/>
                    </a:ext>
                  </a:extLst>
                </a:gridCol>
              </a:tblGrid>
              <a:tr h="370840">
                <a:tc>
                  <a:txBody>
                    <a:bodyPr/>
                    <a:lstStyle/>
                    <a:p>
                      <a:r>
                        <a:rPr lang="en-US" sz="2000" dirty="0" err="1" smtClean="0">
                          <a:solidFill>
                            <a:schemeClr val="tx1"/>
                          </a:solidFill>
                          <a:latin typeface="Times New Roman" panose="02020603050405020304" pitchFamily="18" charset="0"/>
                          <a:cs typeface="Times New Roman" panose="02020603050405020304" pitchFamily="18" charset="0"/>
                        </a:rPr>
                        <a:t>Thị</a:t>
                      </a:r>
                      <a:r>
                        <a:rPr lang="en-US" sz="2000" baseline="0" dirty="0" smtClean="0">
                          <a:solidFill>
                            <a:schemeClr val="tx1"/>
                          </a:solidFill>
                          <a:latin typeface="Times New Roman" panose="02020603050405020304" pitchFamily="18" charset="0"/>
                          <a:cs typeface="Times New Roman" panose="02020603050405020304" pitchFamily="18" charset="0"/>
                        </a:rPr>
                        <a:t> </a:t>
                      </a:r>
                      <a:r>
                        <a:rPr lang="en-US" sz="2000" baseline="0" dirty="0" err="1" smtClean="0">
                          <a:solidFill>
                            <a:schemeClr val="tx1"/>
                          </a:solidFill>
                          <a:latin typeface="Times New Roman" panose="02020603050405020304" pitchFamily="18" charset="0"/>
                          <a:cs typeface="Times New Roman" panose="02020603050405020304" pitchFamily="18" charset="0"/>
                        </a:rPr>
                        <a:t>trường</a:t>
                      </a:r>
                      <a:endParaRPr lang="en-US"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000" dirty="0" err="1" smtClean="0">
                          <a:solidFill>
                            <a:schemeClr val="tx1"/>
                          </a:solidFill>
                          <a:latin typeface="Times New Roman" panose="02020603050405020304" pitchFamily="18" charset="0"/>
                          <a:cs typeface="Times New Roman" panose="02020603050405020304" pitchFamily="18" charset="0"/>
                        </a:rPr>
                        <a:t>Chủng</a:t>
                      </a:r>
                      <a:r>
                        <a:rPr lang="en-US" sz="2000" baseline="0" dirty="0" smtClean="0">
                          <a:solidFill>
                            <a:schemeClr val="tx1"/>
                          </a:solidFill>
                          <a:latin typeface="Times New Roman" panose="02020603050405020304" pitchFamily="18" charset="0"/>
                          <a:cs typeface="Times New Roman" panose="02020603050405020304" pitchFamily="18" charset="0"/>
                        </a:rPr>
                        <a:t> </a:t>
                      </a:r>
                      <a:r>
                        <a:rPr lang="en-US" sz="2000" baseline="0" dirty="0" err="1" smtClean="0">
                          <a:solidFill>
                            <a:schemeClr val="tx1"/>
                          </a:solidFill>
                          <a:latin typeface="Times New Roman" panose="02020603050405020304" pitchFamily="18" charset="0"/>
                          <a:cs typeface="Times New Roman" panose="02020603050405020304" pitchFamily="18" charset="0"/>
                        </a:rPr>
                        <a:t>loại</a:t>
                      </a:r>
                      <a:endParaRPr lang="en-US"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000" dirty="0" err="1" smtClean="0">
                          <a:solidFill>
                            <a:schemeClr val="tx1"/>
                          </a:solidFill>
                          <a:latin typeface="Times New Roman" panose="02020603050405020304" pitchFamily="18" charset="0"/>
                          <a:cs typeface="Times New Roman" panose="02020603050405020304" pitchFamily="18" charset="0"/>
                        </a:rPr>
                        <a:t>Đang</a:t>
                      </a:r>
                      <a:r>
                        <a:rPr lang="en-US" sz="2000" baseline="0" dirty="0" smtClean="0">
                          <a:solidFill>
                            <a:schemeClr val="tx1"/>
                          </a:solidFill>
                          <a:latin typeface="Times New Roman" panose="02020603050405020304" pitchFamily="18" charset="0"/>
                          <a:cs typeface="Times New Roman" panose="02020603050405020304" pitchFamily="18" charset="0"/>
                        </a:rPr>
                        <a:t> </a:t>
                      </a:r>
                      <a:r>
                        <a:rPr lang="en-US" sz="2000" baseline="0" dirty="0" err="1" smtClean="0">
                          <a:solidFill>
                            <a:schemeClr val="tx1"/>
                          </a:solidFill>
                          <a:latin typeface="Times New Roman" panose="02020603050405020304" pitchFamily="18" charset="0"/>
                          <a:cs typeface="Times New Roman" panose="02020603050405020304" pitchFamily="18" charset="0"/>
                        </a:rPr>
                        <a:t>mở</a:t>
                      </a:r>
                      <a:r>
                        <a:rPr lang="en-US" sz="2000" baseline="0" dirty="0" smtClean="0">
                          <a:solidFill>
                            <a:schemeClr val="tx1"/>
                          </a:solidFill>
                          <a:latin typeface="Times New Roman" panose="02020603050405020304" pitchFamily="18" charset="0"/>
                          <a:cs typeface="Times New Roman" panose="02020603050405020304" pitchFamily="18" charset="0"/>
                        </a:rPr>
                        <a:t> </a:t>
                      </a:r>
                      <a:r>
                        <a:rPr lang="en-US" sz="2000" baseline="0" dirty="0" err="1" smtClean="0">
                          <a:solidFill>
                            <a:schemeClr val="tx1"/>
                          </a:solidFill>
                          <a:latin typeface="Times New Roman" panose="02020603050405020304" pitchFamily="18" charset="0"/>
                          <a:cs typeface="Times New Roman" panose="02020603050405020304" pitchFamily="18" charset="0"/>
                        </a:rPr>
                        <a:t>cửa</a:t>
                      </a:r>
                      <a:endParaRPr lang="en-US" sz="20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378674297"/>
                  </a:ext>
                </a:extLst>
              </a:tr>
              <a:tr h="370840">
                <a:tc>
                  <a:txBody>
                    <a:bodyPr/>
                    <a:lstStyle/>
                    <a:p>
                      <a:r>
                        <a:rPr lang="en-US" sz="1800" b="1" dirty="0" err="1" smtClean="0">
                          <a:latin typeface="Times New Roman" panose="02020603050405020304" pitchFamily="18" charset="0"/>
                          <a:cs typeface="Times New Roman" panose="02020603050405020304" pitchFamily="18" charset="0"/>
                        </a:rPr>
                        <a:t>Trung</a:t>
                      </a:r>
                      <a:r>
                        <a:rPr lang="en-US" sz="1800" b="1" dirty="0" smtClean="0">
                          <a:latin typeface="Times New Roman" panose="02020603050405020304" pitchFamily="18" charset="0"/>
                          <a:cs typeface="Times New Roman" panose="02020603050405020304" pitchFamily="18" charset="0"/>
                        </a:rPr>
                        <a:t> </a:t>
                      </a:r>
                      <a:r>
                        <a:rPr lang="en-US" sz="1800" b="1" dirty="0" err="1" smtClean="0">
                          <a:latin typeface="Times New Roman" panose="02020603050405020304" pitchFamily="18" charset="0"/>
                          <a:cs typeface="Times New Roman" panose="02020603050405020304" pitchFamily="18" charset="0"/>
                        </a:rPr>
                        <a:t>Quốc</a:t>
                      </a:r>
                      <a:endParaRPr lang="en-US" sz="1800" b="1" dirty="0">
                        <a:latin typeface="Times New Roman" panose="02020603050405020304" pitchFamily="18" charset="0"/>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Thanh</a:t>
                      </a:r>
                      <a:r>
                        <a:rPr lang="en-US" sz="1800" dirty="0" smtClean="0">
                          <a:latin typeface="Times New Roman" panose="02020603050405020304" pitchFamily="18" charset="0"/>
                          <a:cs typeface="Times New Roman" panose="02020603050405020304" pitchFamily="18" charset="0"/>
                        </a:rPr>
                        <a:t> long, </a:t>
                      </a:r>
                      <a:r>
                        <a:rPr lang="en-US" sz="1800" dirty="0" err="1" smtClean="0">
                          <a:latin typeface="Times New Roman" panose="02020603050405020304" pitchFamily="18" charset="0"/>
                          <a:cs typeface="Times New Roman" panose="02020603050405020304" pitchFamily="18" charset="0"/>
                        </a:rPr>
                        <a:t>Nhãn</a:t>
                      </a:r>
                      <a:r>
                        <a:rPr lang="en-US" sz="1800" dirty="0" smtClean="0">
                          <a:latin typeface="Times New Roman" panose="02020603050405020304" pitchFamily="18" charset="0"/>
                          <a:cs typeface="Times New Roman" panose="02020603050405020304" pitchFamily="18" charset="0"/>
                        </a:rPr>
                        <a:t>,</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Vải</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Chuối</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Chôm</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chôm</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Xoài</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Mít</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Dưa</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hấu</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Măng</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cụt</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IN" sz="1800" dirty="0" err="1" smtClean="0">
                          <a:latin typeface="Times New Roman" panose="02020603050405020304" pitchFamily="18" charset="0"/>
                          <a:cs typeface="Times New Roman" panose="02020603050405020304" pitchFamily="18" charset="0"/>
                        </a:rPr>
                        <a:t>Sầu</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riêng</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Chanh</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leo</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Bưởi</a:t>
                      </a:r>
                      <a:r>
                        <a:rPr lang="en-IN" sz="1800" dirty="0" smtClean="0">
                          <a:latin typeface="Times New Roman" panose="02020603050405020304" pitchFamily="18" charset="0"/>
                          <a:cs typeface="Times New Roman" panose="02020603050405020304" pitchFamily="18" charset="0"/>
                        </a:rPr>
                        <a:t>, Na, </a:t>
                      </a:r>
                      <a:r>
                        <a:rPr lang="en-IN" sz="1800" dirty="0" err="1" smtClean="0">
                          <a:latin typeface="Times New Roman" panose="02020603050405020304" pitchFamily="18" charset="0"/>
                          <a:cs typeface="Times New Roman" panose="02020603050405020304" pitchFamily="18" charset="0"/>
                        </a:rPr>
                        <a:t>Dừa</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Roi</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Chanh</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Khoai</a:t>
                      </a:r>
                      <a:r>
                        <a:rPr lang="en-IN" sz="1800" dirty="0" smtClean="0">
                          <a:latin typeface="Times New Roman" panose="02020603050405020304" pitchFamily="18" charset="0"/>
                          <a:cs typeface="Times New Roman" panose="02020603050405020304" pitchFamily="18" charset="0"/>
                        </a:rPr>
                        <a:t> </a:t>
                      </a:r>
                      <a:r>
                        <a:rPr lang="en-IN" sz="1800" dirty="0" err="1" smtClean="0">
                          <a:latin typeface="Times New Roman" panose="02020603050405020304" pitchFamily="18" charset="0"/>
                          <a:cs typeface="Times New Roman" panose="02020603050405020304" pitchFamily="18" charset="0"/>
                        </a:rPr>
                        <a:t>lang</a:t>
                      </a:r>
                      <a:r>
                        <a:rPr lang="en-IN"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785368599"/>
                  </a:ext>
                </a:extLst>
              </a:tr>
              <a:tr h="370840">
                <a:tc>
                  <a:txBody>
                    <a:bodyPr/>
                    <a:lstStyle/>
                    <a:p>
                      <a:r>
                        <a:rPr lang="en-US" sz="1800" b="1" dirty="0" err="1" smtClean="0">
                          <a:latin typeface="Times New Roman" panose="02020603050405020304" pitchFamily="18" charset="0"/>
                          <a:cs typeface="Times New Roman" panose="02020603050405020304" pitchFamily="18" charset="0"/>
                        </a:rPr>
                        <a:t>Hoa</a:t>
                      </a:r>
                      <a:r>
                        <a:rPr lang="en-US" sz="1800" b="1" dirty="0" smtClean="0">
                          <a:latin typeface="Times New Roman" panose="02020603050405020304" pitchFamily="18" charset="0"/>
                          <a:cs typeface="Times New Roman" panose="02020603050405020304" pitchFamily="18" charset="0"/>
                        </a:rPr>
                        <a:t> </a:t>
                      </a:r>
                      <a:r>
                        <a:rPr lang="en-US" sz="1800" b="1" dirty="0" err="1" smtClean="0">
                          <a:latin typeface="Times New Roman" panose="02020603050405020304" pitchFamily="18" charset="0"/>
                          <a:cs typeface="Times New Roman" panose="02020603050405020304" pitchFamily="18" charset="0"/>
                        </a:rPr>
                        <a:t>Kỳ</a:t>
                      </a:r>
                      <a:endParaRPr lang="en-US" sz="18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effectLst/>
                          <a:latin typeface="Times New Roman" panose="02020603050405020304" pitchFamily="18" charset="0"/>
                          <a:cs typeface="Times New Roman" panose="02020603050405020304" pitchFamily="18" charset="0"/>
                        </a:rPr>
                        <a:t>Thanh</a:t>
                      </a:r>
                      <a:r>
                        <a:rPr lang="en-US" sz="1800" dirty="0" smtClean="0">
                          <a:effectLst/>
                          <a:latin typeface="Times New Roman" panose="02020603050405020304" pitchFamily="18" charset="0"/>
                          <a:cs typeface="Times New Roman" panose="02020603050405020304" pitchFamily="18" charset="0"/>
                        </a:rPr>
                        <a:t> long, </a:t>
                      </a:r>
                      <a:r>
                        <a:rPr lang="en-US" sz="1800" dirty="0" err="1" smtClean="0">
                          <a:effectLst/>
                          <a:latin typeface="Times New Roman" panose="02020603050405020304" pitchFamily="18" charset="0"/>
                          <a:cs typeface="Times New Roman" panose="02020603050405020304" pitchFamily="18" charset="0"/>
                        </a:rPr>
                        <a:t>Nhãn</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Vải</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Chôm</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chôm</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Vú</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sữa</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Xoài</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Bưởi</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370059701"/>
                  </a:ext>
                </a:extLst>
              </a:tr>
              <a:tr h="370840">
                <a:tc>
                  <a:txBody>
                    <a:bodyPr/>
                    <a:lstStyle/>
                    <a:p>
                      <a:r>
                        <a:rPr lang="en-US" sz="1800" b="1" dirty="0" err="1" smtClean="0">
                          <a:latin typeface="Times New Roman" panose="02020603050405020304" pitchFamily="18" charset="0"/>
                          <a:cs typeface="Times New Roman" panose="02020603050405020304" pitchFamily="18" charset="0"/>
                        </a:rPr>
                        <a:t>Hàn</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Quốc</a:t>
                      </a:r>
                      <a:endParaRPr lang="en-US" sz="18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effectLst/>
                          <a:latin typeface="Times New Roman" panose="02020603050405020304" pitchFamily="18" charset="0"/>
                          <a:cs typeface="Times New Roman" panose="02020603050405020304" pitchFamily="18" charset="0"/>
                        </a:rPr>
                        <a:t>Thanh</a:t>
                      </a:r>
                      <a:r>
                        <a:rPr lang="en-US" sz="1800" dirty="0" smtClean="0">
                          <a:effectLst/>
                          <a:latin typeface="Times New Roman" panose="02020603050405020304" pitchFamily="18" charset="0"/>
                          <a:cs typeface="Times New Roman" panose="02020603050405020304" pitchFamily="18" charset="0"/>
                        </a:rPr>
                        <a:t> long (</a:t>
                      </a:r>
                      <a:r>
                        <a:rPr lang="en-US" sz="1800" dirty="0" err="1" smtClean="0">
                          <a:effectLst/>
                          <a:latin typeface="Times New Roman" panose="02020603050405020304" pitchFamily="18" charset="0"/>
                          <a:cs typeface="Times New Roman" panose="02020603050405020304" pitchFamily="18" charset="0"/>
                        </a:rPr>
                        <a:t>trắng</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Xoài</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Thanh</a:t>
                      </a:r>
                      <a:r>
                        <a:rPr lang="en-US" sz="1800" dirty="0" smtClean="0">
                          <a:latin typeface="Times New Roman" panose="02020603050405020304" pitchFamily="18" charset="0"/>
                          <a:cs typeface="Times New Roman" panose="02020603050405020304" pitchFamily="18" charset="0"/>
                        </a:rPr>
                        <a:t> long </a:t>
                      </a:r>
                      <a:r>
                        <a:rPr lang="en-US" sz="1800" dirty="0" err="1" smtClean="0">
                          <a:latin typeface="Times New Roman" panose="02020603050405020304" pitchFamily="18" charset="0"/>
                          <a:cs typeface="Times New Roman" panose="02020603050405020304" pitchFamily="18" charset="0"/>
                        </a:rPr>
                        <a:t>đỏ</a:t>
                      </a:r>
                      <a:r>
                        <a:rPr lang="en-US" sz="1800" dirty="0" smtClean="0">
                          <a:latin typeface="Times New Roman" panose="02020603050405020304" pitchFamily="18" charset="0"/>
                          <a:cs typeface="Times New Roman" panose="02020603050405020304" pitchFamily="18" charset="0"/>
                        </a:rPr>
                        <a:t>,</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Vú</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sữa</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939035322"/>
                  </a:ext>
                </a:extLst>
              </a:tr>
              <a:tr h="370840">
                <a:tc>
                  <a:txBody>
                    <a:bodyPr/>
                    <a:lstStyle/>
                    <a:p>
                      <a:r>
                        <a:rPr lang="en-US" sz="1800" b="1" dirty="0" err="1" smtClean="0">
                          <a:latin typeface="Times New Roman" panose="02020603050405020304" pitchFamily="18" charset="0"/>
                          <a:cs typeface="Times New Roman" panose="02020603050405020304" pitchFamily="18" charset="0"/>
                        </a:rPr>
                        <a:t>Nhật</a:t>
                      </a:r>
                      <a:r>
                        <a:rPr lang="en-US" sz="1800" b="1" baseline="0" dirty="0" smtClean="0">
                          <a:latin typeface="Times New Roman" panose="02020603050405020304" pitchFamily="18" charset="0"/>
                          <a:cs typeface="Times New Roman" panose="02020603050405020304" pitchFamily="18" charset="0"/>
                        </a:rPr>
                        <a:t> </a:t>
                      </a:r>
                      <a:r>
                        <a:rPr lang="en-US" sz="1800" b="1" baseline="0" dirty="0" err="1" smtClean="0">
                          <a:latin typeface="Times New Roman" panose="02020603050405020304" pitchFamily="18" charset="0"/>
                          <a:cs typeface="Times New Roman" panose="02020603050405020304" pitchFamily="18" charset="0"/>
                        </a:rPr>
                        <a:t>Bản</a:t>
                      </a:r>
                      <a:endParaRPr lang="en-US" sz="18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effectLst/>
                          <a:latin typeface="Times New Roman" panose="02020603050405020304" pitchFamily="18" charset="0"/>
                          <a:cs typeface="Times New Roman" panose="02020603050405020304" pitchFamily="18" charset="0"/>
                        </a:rPr>
                        <a:t>Thanh</a:t>
                      </a:r>
                      <a:r>
                        <a:rPr lang="en-US" sz="1800" dirty="0" smtClean="0">
                          <a:effectLst/>
                          <a:latin typeface="Times New Roman" panose="02020603050405020304" pitchFamily="18" charset="0"/>
                          <a:cs typeface="Times New Roman" panose="02020603050405020304" pitchFamily="18" charset="0"/>
                        </a:rPr>
                        <a:t> long (</a:t>
                      </a:r>
                      <a:r>
                        <a:rPr lang="en-US" sz="1800" dirty="0" err="1" smtClean="0">
                          <a:effectLst/>
                          <a:latin typeface="Times New Roman" panose="02020603050405020304" pitchFamily="18" charset="0"/>
                          <a:cs typeface="Times New Roman" panose="02020603050405020304" pitchFamily="18" charset="0"/>
                        </a:rPr>
                        <a:t>đỏ</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trắng</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Xoài</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Vải</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Nhãn</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717775474"/>
                  </a:ext>
                </a:extLst>
              </a:tr>
              <a:tr h="370840">
                <a:tc>
                  <a:txBody>
                    <a:bodyPr/>
                    <a:lstStyle/>
                    <a:p>
                      <a:r>
                        <a:rPr lang="en-US" sz="1800" b="1" dirty="0" smtClean="0">
                          <a:latin typeface="Times New Roman" panose="02020603050405020304" pitchFamily="18" charset="0"/>
                          <a:cs typeface="Times New Roman" panose="02020603050405020304" pitchFamily="18" charset="0"/>
                        </a:rPr>
                        <a:t>New</a:t>
                      </a:r>
                      <a:r>
                        <a:rPr lang="en-US" sz="1800" b="1" baseline="0" dirty="0" smtClean="0">
                          <a:latin typeface="Times New Roman" panose="02020603050405020304" pitchFamily="18" charset="0"/>
                          <a:cs typeface="Times New Roman" panose="02020603050405020304" pitchFamily="18" charset="0"/>
                        </a:rPr>
                        <a:t> Zealand</a:t>
                      </a:r>
                      <a:endParaRPr lang="en-US" sz="1800" b="1" dirty="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en-US" sz="1800" dirty="0" err="1" smtClean="0">
                          <a:effectLst/>
                          <a:latin typeface="Times New Roman" panose="02020603050405020304" pitchFamily="18" charset="0"/>
                          <a:cs typeface="Times New Roman" panose="02020603050405020304" pitchFamily="18" charset="0"/>
                        </a:rPr>
                        <a:t>Xoài</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Thanh</a:t>
                      </a:r>
                      <a:r>
                        <a:rPr lang="en-US" sz="1800" dirty="0" smtClean="0">
                          <a:effectLst/>
                          <a:latin typeface="Times New Roman" panose="02020603050405020304" pitchFamily="18" charset="0"/>
                          <a:cs typeface="Times New Roman" panose="02020603050405020304" pitchFamily="18" charset="0"/>
                        </a:rPr>
                        <a:t> long, </a:t>
                      </a:r>
                      <a:r>
                        <a:rPr lang="en-US" sz="1800" dirty="0" err="1" smtClean="0">
                          <a:effectLst/>
                          <a:latin typeface="Times New Roman" panose="02020603050405020304" pitchFamily="18" charset="0"/>
                          <a:cs typeface="Times New Roman" panose="02020603050405020304" pitchFamily="18" charset="0"/>
                        </a:rPr>
                        <a:t>Chôm</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chôm</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Bưởi</a:t>
                      </a:r>
                      <a:r>
                        <a:rPr lang="en-US" sz="1800" dirty="0" smtClean="0">
                          <a:latin typeface="Times New Roman" panose="02020603050405020304" pitchFamily="18" charset="0"/>
                          <a:cs typeface="Times New Roman" panose="02020603050405020304" pitchFamily="18" charset="0"/>
                        </a:rPr>
                        <a:t>,</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Nhãn</a:t>
                      </a:r>
                      <a:r>
                        <a:rPr lang="en-US" sz="1800" baseline="0" dirty="0" smtClean="0">
                          <a:latin typeface="Times New Roman" panose="02020603050405020304" pitchFamily="18" charset="0"/>
                          <a:cs typeface="Times New Roman" panose="02020603050405020304" pitchFamily="18" charset="0"/>
                        </a:rPr>
                        <a:t>, </a:t>
                      </a:r>
                      <a:r>
                        <a:rPr lang="en-US" sz="1800" baseline="0" dirty="0" err="1" smtClean="0">
                          <a:latin typeface="Times New Roman" panose="02020603050405020304" pitchFamily="18" charset="0"/>
                          <a:cs typeface="Times New Roman" panose="02020603050405020304" pitchFamily="18" charset="0"/>
                        </a:rPr>
                        <a:t>Vải</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669864258"/>
                  </a:ext>
                </a:extLst>
              </a:tr>
              <a:tr h="370840">
                <a:tc>
                  <a:txBody>
                    <a:bodyPr/>
                    <a:lstStyle/>
                    <a:p>
                      <a:r>
                        <a:rPr lang="en-US" sz="1800" b="1" dirty="0" err="1" smtClean="0">
                          <a:latin typeface="Times New Roman" panose="02020603050405020304" pitchFamily="18" charset="0"/>
                          <a:cs typeface="Times New Roman" panose="02020603050405020304" pitchFamily="18" charset="0"/>
                        </a:rPr>
                        <a:t>Úc</a:t>
                      </a:r>
                      <a:endParaRPr lang="en-US" sz="18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effectLst/>
                          <a:latin typeface="Times New Roman" panose="02020603050405020304" pitchFamily="18" charset="0"/>
                          <a:cs typeface="Times New Roman" panose="02020603050405020304" pitchFamily="18" charset="0"/>
                        </a:rPr>
                        <a:t>Thanh</a:t>
                      </a:r>
                      <a:r>
                        <a:rPr lang="en-US" sz="1800" dirty="0" smtClean="0">
                          <a:effectLst/>
                          <a:latin typeface="Times New Roman" panose="02020603050405020304" pitchFamily="18" charset="0"/>
                          <a:cs typeface="Times New Roman" panose="02020603050405020304" pitchFamily="18" charset="0"/>
                        </a:rPr>
                        <a:t> long, </a:t>
                      </a:r>
                      <a:r>
                        <a:rPr lang="en-US" sz="1800" dirty="0" err="1" smtClean="0">
                          <a:effectLst/>
                          <a:latin typeface="Times New Roman" panose="02020603050405020304" pitchFamily="18" charset="0"/>
                          <a:cs typeface="Times New Roman" panose="02020603050405020304" pitchFamily="18" charset="0"/>
                        </a:rPr>
                        <a:t>Xoài</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Vải</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r>
                        <a:rPr lang="en-US" sz="1800" dirty="0" err="1" smtClean="0">
                          <a:latin typeface="Times New Roman" panose="02020603050405020304" pitchFamily="18" charset="0"/>
                          <a:cs typeface="Times New Roman" panose="02020603050405020304" pitchFamily="18" charset="0"/>
                        </a:rPr>
                        <a:t>Nhãn</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80844433"/>
                  </a:ext>
                </a:extLst>
              </a:tr>
              <a:tr h="370840">
                <a:tc>
                  <a:txBody>
                    <a:bodyPr/>
                    <a:lstStyle/>
                    <a:p>
                      <a:r>
                        <a:rPr lang="en-US" sz="1800" b="1" dirty="0" smtClean="0">
                          <a:latin typeface="Times New Roman" panose="02020603050405020304" pitchFamily="18" charset="0"/>
                          <a:cs typeface="Times New Roman" panose="02020603050405020304" pitchFamily="18" charset="0"/>
                        </a:rPr>
                        <a:t>EU</a:t>
                      </a:r>
                      <a:endParaRPr lang="en-US" sz="18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effectLst/>
                          <a:latin typeface="Times New Roman" panose="02020603050405020304" pitchFamily="18" charset="0"/>
                          <a:cs typeface="Times New Roman" panose="02020603050405020304" pitchFamily="18" charset="0"/>
                        </a:rPr>
                        <a:t>Hầu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hết</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các</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loại</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đều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có</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thể</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xuất</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khẩu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nếu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đáp</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ứng</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yêu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cầu</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của</a:t>
                      </a:r>
                      <a:r>
                        <a:rPr lang="en-US" sz="1800" dirty="0" smtClean="0">
                          <a:effectLst/>
                          <a:latin typeface="Times New Roman" panose="02020603050405020304" pitchFamily="18" charset="0"/>
                          <a:cs typeface="Times New Roman" panose="02020603050405020304" pitchFamily="18" charset="0"/>
                        </a:rPr>
                        <a:t> EU </a:t>
                      </a:r>
                      <a:r>
                        <a:rPr lang="en-US" sz="1800" dirty="0" err="1" smtClean="0">
                          <a:effectLst/>
                          <a:latin typeface="Times New Roman" panose="02020603050405020304" pitchFamily="18" charset="0"/>
                          <a:cs typeface="Times New Roman" panose="02020603050405020304" pitchFamily="18" charset="0"/>
                        </a:rPr>
                        <a:t>cho</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từng</a:t>
                      </a:r>
                      <a:r>
                        <a:rPr lang="en-US" sz="1800" dirty="0" smtClean="0">
                          <a:effectLst/>
                          <a:latin typeface="Times New Roman" panose="02020603050405020304" pitchFamily="18" charset="0"/>
                          <a:cs typeface="Times New Roman" panose="02020603050405020304" pitchFamily="18" charset="0"/>
                        </a:rPr>
                        <a:t> </a:t>
                      </a:r>
                      <a:r>
                        <a:rPr lang="en-US" sz="1800" dirty="0" err="1" smtClean="0">
                          <a:effectLst/>
                          <a:latin typeface="Times New Roman" panose="02020603050405020304" pitchFamily="18" charset="0"/>
                          <a:cs typeface="Times New Roman" panose="02020603050405020304" pitchFamily="18" charset="0"/>
                        </a:rPr>
                        <a:t>loại</a:t>
                      </a:r>
                      <a:endParaRPr lang="en-US" sz="1800" dirty="0" smtClean="0">
                        <a:effectLst/>
                        <a:latin typeface="Times New Roman" panose="02020603050405020304" pitchFamily="18" charset="0"/>
                        <a:ea typeface="Calibri"/>
                        <a:cs typeface="Times New Roman" panose="02020603050405020304" pitchFamily="18" charset="0"/>
                      </a:endParaRPr>
                    </a:p>
                  </a:txBody>
                  <a:tcPr/>
                </a:tc>
                <a:tc>
                  <a:txBody>
                    <a:bodyPr/>
                    <a:lstStyle/>
                    <a:p>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089326884"/>
                  </a:ext>
                </a:extLst>
              </a:tr>
              <a:tr h="37084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3862866529"/>
                  </a:ext>
                </a:extLst>
              </a:tr>
            </a:tbl>
          </a:graphicData>
        </a:graphic>
      </p:graphicFrame>
    </p:spTree>
    <p:extLst>
      <p:ext uri="{BB962C8B-B14F-4D97-AF65-F5344CB8AC3E}">
        <p14:creationId xmlns:p14="http://schemas.microsoft.com/office/powerpoint/2010/main" val="2553725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0210"/>
          </a:xfrm>
        </p:spPr>
        <p:txBody>
          <a:bodyPr>
            <a:normAutofit/>
          </a:bodyPr>
          <a:lstStyle/>
          <a:p>
            <a:pPr algn="ctr"/>
            <a:r>
              <a:rPr lang="en-US" sz="2500" b="1" dirty="0" smtClean="0">
                <a:solidFill>
                  <a:srgbClr val="FF0000"/>
                </a:solidFill>
                <a:latin typeface="Times New Roman" pitchFamily="18" charset="0"/>
                <a:cs typeface="Times New Roman" pitchFamily="18" charset="0"/>
              </a:rPr>
              <a:t>3.2 KHÓ KHĂN, VƯỚNG MẮC</a:t>
            </a:r>
            <a:endParaRPr lang="en-US" sz="25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27584" y="838200"/>
            <a:ext cx="7488832" cy="4895056"/>
          </a:xfrm>
        </p:spPr>
        <p:txBody>
          <a:bodyPr>
            <a:noAutofit/>
          </a:bodyPr>
          <a:lstStyle/>
          <a:p>
            <a:pPr marL="457200" indent="-457200" algn="just">
              <a:buFont typeface="+mj-lt"/>
              <a:buAutoNum type="arabicPeriod" startAt="5"/>
            </a:pPr>
            <a:r>
              <a:rPr lang="en-US" sz="2200" dirty="0" err="1">
                <a:latin typeface="Times New Roman" pitchFamily="18" charset="0"/>
                <a:cs typeface="Times New Roman" pitchFamily="18" charset="0"/>
              </a:rPr>
              <a:t>Doanh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nghiệp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nam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chưa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có</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chiến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lược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hoạch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hướng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lâu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dài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quan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trong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việc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theo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đến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thích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chậm</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thay</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đổi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trường</a:t>
            </a:r>
            <a:r>
              <a:rPr lang="en-US" sz="2200" dirty="0">
                <a:latin typeface="Times New Roman" pitchFamily="18" charset="0"/>
                <a:cs typeface="Times New Roman" pitchFamily="18" charset="0"/>
              </a:rPr>
              <a:t>;</a:t>
            </a:r>
          </a:p>
          <a:p>
            <a:pPr marL="457200" indent="-457200" algn="just">
              <a:buAutoNum type="arabicPeriod" startAt="5"/>
            </a:pPr>
            <a:r>
              <a:rPr lang="en-US" sz="2200" dirty="0" err="1">
                <a:latin typeface="Times New Roman" pitchFamily="18" charset="0"/>
                <a:cs typeface="Times New Roman" pitchFamily="18" charset="0"/>
              </a:rPr>
              <a:t>Đánh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giá</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thức</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thị</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trường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Trung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Quốc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vẫn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còn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hạn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chưa</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đầy</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đủ</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dẫn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đến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chưa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có</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chính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triển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đối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a:t>
            </a:r>
          </a:p>
          <a:p>
            <a:pPr marL="457200" indent="-457200" algn="just">
              <a:buAutoNum type="arabicPeriod" startAt="5"/>
            </a:pPr>
            <a:r>
              <a:rPr lang="en-US" sz="2200" dirty="0" err="1">
                <a:latin typeface="Times New Roman" pitchFamily="18" charset="0"/>
                <a:cs typeface="Times New Roman" pitchFamily="18" charset="0"/>
              </a:rPr>
              <a:t>Chưa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thực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biện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pháp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về</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xuất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nông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sản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theo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mô</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hình</a:t>
            </a:r>
            <a:r>
              <a:rPr lang="en-US" sz="2200" dirty="0">
                <a:latin typeface="Times New Roman" pitchFamily="18" charset="0"/>
                <a:cs typeface="Times New Roman" pitchFamily="18" charset="0"/>
              </a:rPr>
              <a:t> an </a:t>
            </a:r>
            <a:r>
              <a:rPr lang="en-US" sz="2200" dirty="0" err="1">
                <a:latin typeface="Times New Roman" pitchFamily="18" charset="0"/>
                <a:cs typeface="Times New Roman" pitchFamily="18" charset="0"/>
              </a:rPr>
              <a:t>toàn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bền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vững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một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chủ</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động</a:t>
            </a:r>
            <a:r>
              <a:rPr lang="en-US" sz="2200" dirty="0">
                <a:latin typeface="Times New Roman" pitchFamily="18" charset="0"/>
                <a:cs typeface="Times New Roman" pitchFamily="18" charset="0"/>
              </a:rPr>
              <a:t> &amp; </a:t>
            </a:r>
            <a:r>
              <a:rPr lang="en-US" sz="2200" dirty="0" err="1">
                <a:latin typeface="Times New Roman" pitchFamily="18" charset="0"/>
                <a:cs typeface="Times New Roman" pitchFamily="18" charset="0"/>
              </a:rPr>
              <a:t>tự</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phòng</a:t>
            </a:r>
            <a:r>
              <a:rPr lang="en-US" sz="2200" dirty="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vệ</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a:p>
            <a:pPr marL="457200" indent="-457200" algn="just">
              <a:buAutoNum type="arabicPeriod" startAt="5"/>
            </a:pPr>
            <a:endParaRPr lang="en-US" sz="2200" dirty="0"/>
          </a:p>
          <a:p>
            <a:pPr marL="0" indent="0" algn="just">
              <a:buNone/>
            </a:pP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425661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576" y="1"/>
            <a:ext cx="9144000" cy="914400"/>
          </a:xfrm>
        </p:spPr>
        <p:txBody>
          <a:bodyPr>
            <a:normAutofit/>
          </a:bodyPr>
          <a:lstStyle/>
          <a:p>
            <a:pPr algn="ctr"/>
            <a:r>
              <a:rPr lang="en-US" sz="2500" b="1" dirty="0" smtClean="0">
                <a:solidFill>
                  <a:srgbClr val="FF0000"/>
                </a:solidFill>
                <a:latin typeface="Times New Roman" pitchFamily="18" charset="0"/>
                <a:cs typeface="Times New Roman" pitchFamily="18" charset="0"/>
              </a:rPr>
              <a:t>KẾT LUẬN - GIẢI PHÁP</a:t>
            </a:r>
            <a:endParaRPr lang="en-US" sz="25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914400"/>
            <a:ext cx="8229600" cy="5682952"/>
          </a:xfrm>
        </p:spPr>
        <p:txBody>
          <a:bodyPr>
            <a:noAutofit/>
          </a:bodyPr>
          <a:lstStyle/>
          <a:p>
            <a:pPr marL="457200" indent="-457200" algn="just">
              <a:buFont typeface="+mj-lt"/>
              <a:buAutoNum type="arabicPeriod"/>
            </a:pPr>
            <a:r>
              <a:rPr lang="vi-VN" sz="2000" dirty="0"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các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trao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tục</a:t>
            </a:r>
            <a:r>
              <a:rPr lang="en-US" sz="2000" dirty="0" smtClean="0">
                <a:latin typeface="Times New Roman" pitchFamily="18" charset="0"/>
                <a:cs typeface="Times New Roman" pitchFamily="18" charset="0"/>
              </a:rPr>
              <a:t>;</a:t>
            </a:r>
          </a:p>
          <a:p>
            <a:pPr marL="457200" indent="-457200" algn="just">
              <a:buFont typeface="+mj-lt"/>
              <a:buAutoNum type="arabicPeriod"/>
            </a:pP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kiện</a:t>
            </a:r>
            <a:r>
              <a:rPr lang="en-US" sz="2000" dirty="0" smtClean="0">
                <a:latin typeface="Times New Roman" pitchFamily="18" charset="0"/>
                <a:cs typeface="Times New Roman" pitchFamily="18" charset="0"/>
              </a:rPr>
              <a:t> SPS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phán</a:t>
            </a:r>
            <a:r>
              <a:rPr lang="en-US" sz="2000" dirty="0" smtClean="0">
                <a:latin typeface="Times New Roman" pitchFamily="18" charset="0"/>
                <a:cs typeface="Times New Roman" pitchFamily="18" charset="0"/>
              </a:rPr>
              <a:t> </a:t>
            </a:r>
          </a:p>
          <a:p>
            <a:pPr marL="457200" indent="-457200" algn="just">
              <a:buFont typeface="+mj-lt"/>
              <a:buAutoNum type="arabicPeriod"/>
            </a:pP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các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SPS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các </a:t>
            </a:r>
            <a:r>
              <a:rPr lang="en-US" sz="2000" dirty="0" err="1" smtClean="0">
                <a:latin typeface="Times New Roman" pitchFamily="18" charset="0"/>
                <a:cs typeface="Times New Roman" pitchFamily="18" charset="0"/>
              </a:rPr>
              <a:t>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các </a:t>
            </a:r>
            <a:r>
              <a:rPr lang="en-US" sz="2000" dirty="0" err="1" smtClean="0">
                <a:latin typeface="Times New Roman" pitchFamily="18" charset="0"/>
                <a:cs typeface="Times New Roman" pitchFamily="18" charset="0"/>
              </a:rPr>
              <a: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mại</a:t>
            </a:r>
            <a:r>
              <a:rPr lang="en-US" sz="2000" dirty="0" smtClean="0">
                <a:latin typeface="Times New Roman" pitchFamily="18" charset="0"/>
                <a:cs typeface="Times New Roman" pitchFamily="18" charset="0"/>
              </a:rPr>
              <a:t> song </a:t>
            </a:r>
            <a:r>
              <a:rPr lang="en-US" sz="2000" dirty="0" err="1" smtClean="0">
                <a:latin typeface="Times New Roman" pitchFamily="18" charset="0"/>
                <a:cs typeface="Times New Roman" pitchFamily="18" charset="0"/>
              </a:rPr>
              <a:t>phương</a:t>
            </a:r>
            <a:endParaRPr lang="en-US" sz="2000" dirty="0" smtClean="0">
              <a:latin typeface="Times New Roman" pitchFamily="18" charset="0"/>
              <a:cs typeface="Times New Roman" pitchFamily="18" charset="0"/>
            </a:endParaRPr>
          </a:p>
          <a:p>
            <a:pPr marL="457200" indent="-457200" algn="just">
              <a:buFont typeface="+mj-lt"/>
              <a:buAutoNum type="arabicPeriod"/>
            </a:pP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các </a:t>
            </a:r>
            <a:r>
              <a:rPr lang="en-US" sz="2000" dirty="0" err="1" smtClean="0">
                <a:latin typeface="Times New Roman" pitchFamily="18" charset="0"/>
                <a:cs typeface="Times New Roman" pitchFamily="18" charset="0"/>
              </a:rPr>
              <a:t>cửa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phép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khẩu</a:t>
            </a:r>
            <a:r>
              <a:rPr lang="en-US" sz="2000" dirty="0" smtClean="0">
                <a:latin typeface="Times New Roman" pitchFamily="18" charset="0"/>
                <a:cs typeface="Times New Roman" pitchFamily="18" charset="0"/>
              </a:rPr>
              <a:t>…)</a:t>
            </a:r>
          </a:p>
          <a:p>
            <a:pPr marL="457200" indent="-457200" algn="just">
              <a:buFont typeface="+mj-lt"/>
              <a:buAutoNum type="arabicPeriod"/>
            </a:pP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9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a:t>
            </a:r>
          </a:p>
          <a:p>
            <a:pPr marL="457200" indent="-457200" algn="just">
              <a:buFont typeface="+mj-lt"/>
              <a:buAutoNum type="arabicPeriod"/>
            </a:pPr>
            <a:r>
              <a:rPr lang="en-US" sz="2000" dirty="0">
                <a:latin typeface="Times New Roman" pitchFamily="18" charset="0"/>
                <a:cs typeface="Times New Roman" pitchFamily="18" charset="0"/>
              </a:rPr>
              <a:t>Y</a:t>
            </a:r>
            <a:r>
              <a:rPr lang="vi-VN" sz="2000" dirty="0">
                <a:latin typeface="Times New Roman" pitchFamily="18" charset="0"/>
                <a:cs typeface="Times New Roman" pitchFamily="18" charset="0"/>
              </a:rPr>
              <a:t>êu cầu về chất lượng được nâng lên</a:t>
            </a:r>
            <a:r>
              <a:rPr lang="en-US" sz="2000" dirty="0">
                <a:latin typeface="Times New Roman" pitchFamily="18" charset="0"/>
                <a:cs typeface="Times New Roman" pitchFamily="18" charset="0"/>
              </a:rPr>
              <a:t>, đ</a:t>
            </a:r>
            <a:r>
              <a:rPr lang="vi-VN" sz="2000" dirty="0">
                <a:latin typeface="Times New Roman" pitchFamily="18" charset="0"/>
                <a:cs typeface="Times New Roman" pitchFamily="18" charset="0"/>
              </a:rPr>
              <a:t>ể đáp ứng các yêu cầu phía Trung Quốc đặt ra, Việt Nam cần phát triển công nghệ bảo quản tươi cho hoa quả cũng như xây dựng cơ sở hạ tầng để lưu giữ; làm tốt hơn việc quản lý nguồn gốc xuất xứ, quản lý về bao </a:t>
            </a:r>
            <a:r>
              <a:rPr lang="vi-VN" sz="2000" dirty="0" smtClean="0">
                <a:latin typeface="Times New Roman" pitchFamily="18" charset="0"/>
                <a:cs typeface="Times New Roman" pitchFamily="18" charset="0"/>
              </a:rPr>
              <a:t>bì.</a:t>
            </a:r>
            <a:endParaRPr lang="en-US" sz="2000" dirty="0">
              <a:latin typeface="Times New Roman" pitchFamily="18" charset="0"/>
              <a:cs typeface="Times New Roman" pitchFamily="18" charset="0"/>
            </a:endParaRPr>
          </a:p>
          <a:p>
            <a:pPr marL="457200" indent="-457200" algn="just">
              <a:buFont typeface="+mj-lt"/>
              <a:buAutoNum type="arabicPeriod"/>
            </a:pPr>
            <a:endParaRPr lang="en-US" sz="2000" dirty="0">
              <a:latin typeface="Times New Roman" pitchFamily="18" charset="0"/>
              <a:cs typeface="Times New Roman" pitchFamily="18" charset="0"/>
            </a:endParaRPr>
          </a:p>
          <a:p>
            <a:pPr marL="457200" indent="-457200" algn="just">
              <a:buFont typeface="+mj-lt"/>
              <a:buAutoNum type="arabicPeriod"/>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958731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sz="2500" b="1" dirty="0" smtClean="0">
                <a:solidFill>
                  <a:srgbClr val="FF0000"/>
                </a:solidFill>
                <a:latin typeface="Times New Roman" pitchFamily="18" charset="0"/>
                <a:cs typeface="Times New Roman" pitchFamily="18" charset="0"/>
              </a:rPr>
              <a:t>KẾT LUẬN- GIẢI PHÁP</a:t>
            </a:r>
            <a:endParaRPr lang="en-US" sz="2500" b="1"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683568" y="838200"/>
            <a:ext cx="7848872" cy="5257800"/>
          </a:xfrm>
        </p:spPr>
        <p:txBody>
          <a:bodyPr>
            <a:noAutofit/>
          </a:bodyPr>
          <a:lstStyle/>
          <a:p>
            <a:pPr marL="457200" indent="-457200" algn="just">
              <a:buFont typeface="+mj-lt"/>
              <a:buAutoNum type="arabicPeriod" startAt="7"/>
            </a:pPr>
            <a:r>
              <a:rPr lang="en-US" sz="2000" dirty="0" err="1">
                <a:latin typeface="Times New Roman" pitchFamily="18" charset="0"/>
                <a:cs typeface="Times New Roman" pitchFamily="18" charset="0"/>
              </a:rPr>
              <a:t>Tăng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sẵn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kiện</a:t>
            </a:r>
            <a:r>
              <a:rPr lang="en-US" sz="2000" dirty="0">
                <a:latin typeface="Times New Roman" pitchFamily="18" charset="0"/>
                <a:cs typeface="Times New Roman" pitchFamily="18" charset="0"/>
              </a:rPr>
              <a:t> SPS, n</a:t>
            </a:r>
            <a:r>
              <a:rPr lang="vi-VN" sz="2000" dirty="0">
                <a:latin typeface="Times New Roman" pitchFamily="18" charset="0"/>
                <a:cs typeface="Times New Roman" pitchFamily="18" charset="0"/>
              </a:rPr>
              <a:t>ông dân phải nâng cao chất lượng, cần quan tâm hơn tới vấn đề sử dụng thuốc bảo vệ thực vật, canh tác</a:t>
            </a:r>
            <a:endParaRPr lang="en-US" sz="2000" dirty="0">
              <a:latin typeface="Times New Roman" pitchFamily="18" charset="0"/>
              <a:cs typeface="Times New Roman" pitchFamily="18" charset="0"/>
            </a:endParaRPr>
          </a:p>
          <a:p>
            <a:pPr marL="457200" indent="-457200" algn="just">
              <a:buFont typeface="+mj-lt"/>
              <a:buAutoNum type="arabicPeriod" startAt="7"/>
            </a:pPr>
            <a:r>
              <a:rPr lang="en-US" sz="2000" dirty="0">
                <a:latin typeface="Times New Roman" pitchFamily="18" charset="0"/>
                <a:cs typeface="Times New Roman" pitchFamily="18" charset="0"/>
              </a:rPr>
              <a:t>N</a:t>
            </a:r>
            <a:r>
              <a:rPr lang="vi-VN" sz="2000" dirty="0">
                <a:latin typeface="Times New Roman" pitchFamily="18" charset="0"/>
                <a:cs typeface="Times New Roman" pitchFamily="18" charset="0"/>
              </a:rPr>
              <a:t>hững tiêu chuẩn kỹ thuật khắt khe mà phía thị trường nhập khẩu đưa ra chính là yếu tố để thúc đẩy các doanh nghiệp phải cải thiện chất lượng hàng hóa, nâng cao sức cạnh tranh</a:t>
            </a:r>
            <a:r>
              <a:rPr lang="en-US" sz="2000" dirty="0">
                <a:latin typeface="Times New Roman" pitchFamily="18" charset="0"/>
                <a:cs typeface="Times New Roman" pitchFamily="18" charset="0"/>
              </a:rPr>
              <a:t>.</a:t>
            </a:r>
          </a:p>
          <a:p>
            <a:pPr marL="457200" indent="-457200" algn="just">
              <a:buFont typeface="+mj-lt"/>
              <a:buAutoNum type="arabicPeriod" startAt="7"/>
            </a:pPr>
            <a:r>
              <a:rPr lang="en-US" sz="2000" dirty="0">
                <a:latin typeface="Times New Roman" pitchFamily="18" charset="0"/>
                <a:cs typeface="Times New Roman" pitchFamily="18" charset="0"/>
              </a:rPr>
              <a:t>N</a:t>
            </a:r>
            <a:r>
              <a:rPr lang="vi-VN" sz="2000" dirty="0">
                <a:latin typeface="Times New Roman" pitchFamily="18" charset="0"/>
                <a:cs typeface="Times New Roman" pitchFamily="18" charset="0"/>
              </a:rPr>
              <a:t>âng cao năng lực và nhận thức trong việc nắm bắt các quy định kỹ thuật và yêu cầu về kiểm dịch của thị trường Trung Quốc</a:t>
            </a:r>
            <a:endParaRPr lang="en-US" sz="2000" dirty="0">
              <a:latin typeface="Times New Roman" pitchFamily="18" charset="0"/>
              <a:cs typeface="Times New Roman" pitchFamily="18" charset="0"/>
            </a:endParaRPr>
          </a:p>
          <a:p>
            <a:pPr marL="457200" indent="-457200" algn="just">
              <a:buFont typeface="+mj-lt"/>
              <a:buAutoNum type="arabicPeriod" startAt="7"/>
            </a:pPr>
            <a:r>
              <a:rPr lang="vi-VN" sz="2000" dirty="0">
                <a:latin typeface="Times New Roman" pitchFamily="18" charset="0"/>
                <a:cs typeface="Times New Roman" pitchFamily="18" charset="0"/>
              </a:rPr>
              <a:t>Thay đổi cách tiếp cận về an toàn thực phẩm: từ việc kiểm tra an toàn thực phẩm cuối cùng sang giám sát toàn bộ các công đoạn trong toàn bộ chuỗi sản xuất. Đồng thời, nâng cao nhận thức về sản phẩm chất lượng và an toàn hơn.</a:t>
            </a:r>
            <a:endParaRPr lang="en-US" sz="2000" dirty="0">
              <a:latin typeface="Times New Roman" pitchFamily="18" charset="0"/>
              <a:cs typeface="Times New Roman" pitchFamily="18" charset="0"/>
            </a:endParaRPr>
          </a:p>
          <a:p>
            <a:pPr marL="457200" indent="-457200" algn="just">
              <a:buFont typeface="+mj-lt"/>
              <a:buAutoNum type="arabicPeriod" startAt="7"/>
            </a:pPr>
            <a:r>
              <a:rPr lang="vi-VN" sz="2000" dirty="0">
                <a:latin typeface="Times New Roman" pitchFamily="18" charset="0"/>
                <a:cs typeface="Times New Roman" pitchFamily="18" charset="0"/>
              </a:rPr>
              <a:t>Thiết lập cơ chế hợp 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chẽ</a:t>
            </a:r>
            <a:r>
              <a:rPr lang="vi-VN" sz="2000" dirty="0">
                <a:latin typeface="Times New Roman" pitchFamily="18" charset="0"/>
                <a:cs typeface="Times New Roman" pitchFamily="18" charset="0"/>
              </a:rPr>
              <a:t> giữa nhà quản lý - doanh nghiệp - người sản xuất nhằm đảm bảo an toàn</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trong toàn bộ chuỗi cung...</a:t>
            </a:r>
            <a:endParaRPr lang="en-US" sz="2000" dirty="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1924715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3" name="Content Placeholder 2"/>
          <p:cNvSpPr>
            <a:spLocks noGrp="1"/>
          </p:cNvSpPr>
          <p:nvPr>
            <p:ph idx="1"/>
          </p:nvPr>
        </p:nvSpPr>
        <p:spPr>
          <a:xfrm>
            <a:off x="1259632" y="980728"/>
            <a:ext cx="6552728" cy="4464497"/>
          </a:xfrm>
        </p:spPr>
        <p:txBody>
          <a:bodyPr/>
          <a:lstStyle/>
          <a:p>
            <a:pPr marL="0" indent="0">
              <a:buNone/>
            </a:pPr>
            <a:r>
              <a:rPr lang="en-US" sz="2000" b="1" dirty="0" smtClean="0">
                <a:latin typeface="Times New Roman" panose="02020603050405020304" pitchFamily="18" charset="0"/>
                <a:cs typeface="Times New Roman" panose="02020603050405020304" pitchFamily="18" charset="0"/>
              </a:rPr>
              <a:t>MỌI THÔNG TIN LIÊN HỆ:</a:t>
            </a:r>
          </a:p>
          <a:p>
            <a:endParaRPr lang="en-US" sz="2000"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Văn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phòng</a:t>
            </a:r>
            <a:r>
              <a:rPr lang="en-US" sz="2000" dirty="0">
                <a:latin typeface="Times New Roman" panose="02020603050405020304" pitchFamily="18" charset="0"/>
                <a:cs typeface="Times New Roman" panose="02020603050405020304" pitchFamily="18" charset="0"/>
              </a:rPr>
              <a:t> SPS </a:t>
            </a:r>
            <a:r>
              <a:rPr lang="en-US" sz="2000" dirty="0" err="1">
                <a:latin typeface="Times New Roman" panose="02020603050405020304" pitchFamily="18" charset="0"/>
                <a:cs typeface="Times New Roman" panose="02020603050405020304" pitchFamily="18" charset="0"/>
              </a:rPr>
              <a:t>Việt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Nam, </a:t>
            </a:r>
            <a:r>
              <a:rPr lang="en-US" sz="2000" dirty="0" err="1" smtClean="0">
                <a:latin typeface="Times New Roman" panose="02020603050405020304" pitchFamily="18" charset="0"/>
                <a:cs typeface="Times New Roman" panose="02020603050405020304" pitchFamily="18" charset="0"/>
              </a:rPr>
              <a:t>Bộ</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Việt</a:t>
            </a:r>
            <a:r>
              <a:rPr lang="en-US" sz="2000" dirty="0" smtClean="0">
                <a:latin typeface="Times New Roman" panose="02020603050405020304" pitchFamily="18" charset="0"/>
                <a:cs typeface="Times New Roman" panose="02020603050405020304" pitchFamily="18" charset="0"/>
              </a:rPr>
              <a:t> Nam</a:t>
            </a:r>
          </a:p>
          <a:p>
            <a:r>
              <a:rPr lang="en-US" sz="2000" dirty="0" err="1" smtClean="0">
                <a:latin typeface="Times New Roman" panose="02020603050405020304" pitchFamily="18" charset="0"/>
                <a:cs typeface="Times New Roman" panose="02020603050405020304" pitchFamily="18" charset="0"/>
              </a:rPr>
              <a:t>Số</a:t>
            </a:r>
            <a:r>
              <a:rPr lang="en-US" sz="2000" dirty="0" smtClean="0">
                <a:latin typeface="Times New Roman" panose="02020603050405020304" pitchFamily="18" charset="0"/>
                <a:cs typeface="Times New Roman" panose="02020603050405020304" pitchFamily="18" charset="0"/>
              </a:rPr>
              <a:t> 10 </a:t>
            </a:r>
            <a:r>
              <a:rPr lang="en-US" sz="2000" dirty="0" err="1" smtClean="0">
                <a:latin typeface="Times New Roman" panose="02020603050405020304" pitchFamily="18" charset="0"/>
                <a:cs typeface="Times New Roman" panose="02020603050405020304" pitchFamily="18" charset="0"/>
              </a:rPr>
              <a:t>Nguyễn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Hoan</a:t>
            </a:r>
            <a:r>
              <a:rPr lang="en-US" sz="2000" dirty="0">
                <a:latin typeface="Times New Roman" panose="02020603050405020304" pitchFamily="18" charset="0"/>
                <a:cs typeface="Times New Roman" panose="02020603050405020304" pitchFamily="18" charset="0"/>
              </a:rPr>
              <a:t>, Ba </a:t>
            </a:r>
            <a:r>
              <a:rPr lang="en-US" sz="2000" dirty="0" err="1">
                <a:latin typeface="Times New Roman" panose="02020603050405020304" pitchFamily="18" charset="0"/>
                <a:cs typeface="Times New Roman" panose="02020603050405020304" pitchFamily="18" charset="0"/>
              </a:rPr>
              <a:t>Đình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a:t>
            </a:r>
          </a:p>
          <a:p>
            <a:r>
              <a:rPr lang="en-US" sz="2000" dirty="0" err="1" smtClean="0">
                <a:latin typeface="Times New Roman" panose="02020603050405020304" pitchFamily="18" charset="0"/>
                <a:cs typeface="Times New Roman" panose="02020603050405020304" pitchFamily="18" charset="0"/>
              </a:rPr>
              <a:t>Điện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thoại</a:t>
            </a:r>
            <a:r>
              <a:rPr lang="en-US" sz="2000" dirty="0">
                <a:latin typeface="Times New Roman" panose="02020603050405020304" pitchFamily="18" charset="0"/>
                <a:cs typeface="Times New Roman" panose="02020603050405020304" pitchFamily="18" charset="0"/>
              </a:rPr>
              <a:t>: 024.3734.4764, Fax: 024.3734.9019,</a:t>
            </a:r>
          </a:p>
          <a:p>
            <a:r>
              <a:rPr lang="en-US" sz="2000" dirty="0" smtClean="0">
                <a:latin typeface="Times New Roman" panose="02020603050405020304" pitchFamily="18" charset="0"/>
                <a:cs typeface="Times New Roman" panose="02020603050405020304" pitchFamily="18" charset="0"/>
              </a:rPr>
              <a:t>Email</a:t>
            </a:r>
            <a:r>
              <a:rPr lang="en-US" sz="2000" dirty="0">
                <a:latin typeface="Times New Roman" panose="02020603050405020304" pitchFamily="18" charset="0"/>
                <a:cs typeface="Times New Roman" panose="02020603050405020304" pitchFamily="18" charset="0"/>
              </a:rPr>
              <a:t>: spsvietnam@mard.gov.vn</a:t>
            </a:r>
          </a:p>
        </p:txBody>
      </p:sp>
    </p:spTree>
    <p:extLst>
      <p:ext uri="{BB962C8B-B14F-4D97-AF65-F5344CB8AC3E}">
        <p14:creationId xmlns:p14="http://schemas.microsoft.com/office/powerpoint/2010/main" val="6637064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484784"/>
            <a:ext cx="8229600" cy="1728192"/>
          </a:xfrm>
          <a:prstGeom prst="flowChartPunchedTap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fontAlgn="auto">
              <a:spcAft>
                <a:spcPts val="0"/>
              </a:spcAft>
              <a:buFont typeface="Arial" pitchFamily="34" charset="0"/>
              <a:buNone/>
              <a:defRPr/>
            </a:pPr>
            <a:r>
              <a:rPr lang="en-US" sz="3600" b="1" dirty="0" err="1" smtClean="0">
                <a:latin typeface="Arial" pitchFamily="34" charset="0"/>
                <a:cs typeface="Arial" pitchFamily="34" charset="0"/>
              </a:rPr>
              <a:t>Cám</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ơn</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quý</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vị</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đã</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lắng</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nghe</a:t>
            </a:r>
            <a:r>
              <a:rPr lang="en-US" sz="3600" b="1" dirty="0" smtClean="0">
                <a:latin typeface="Arial" pitchFamily="34" charset="0"/>
                <a:cs typeface="Arial" pitchFamily="34" charset="0"/>
              </a:rPr>
              <a:t>!</a:t>
            </a:r>
            <a:endParaRPr lang="en-US" sz="3600" b="1" dirty="0">
              <a:latin typeface="Arial" pitchFamily="34" charset="0"/>
              <a:cs typeface="Arial" pitchFamily="34" charset="0"/>
            </a:endParaRPr>
          </a:p>
        </p:txBody>
      </p:sp>
      <p:pic>
        <p:nvPicPr>
          <p:cNvPr id="67586" name="Picture 1"/>
          <p:cNvPicPr>
            <a:picLocks noChangeAspect="1"/>
          </p:cNvPicPr>
          <p:nvPr/>
        </p:nvPicPr>
        <p:blipFill>
          <a:blip r:embed="rId2"/>
          <a:srcRect/>
          <a:stretch>
            <a:fillRect/>
          </a:stretch>
        </p:blipFill>
        <p:spPr bwMode="auto">
          <a:xfrm>
            <a:off x="3475038" y="3228975"/>
            <a:ext cx="2465387" cy="2465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0" y="-15399"/>
            <a:ext cx="9143999" cy="818284"/>
          </a:xfrm>
        </p:spPr>
        <p:txBody>
          <a:bodyPr>
            <a:normAutofit/>
          </a:bodyPr>
          <a:lstStyle/>
          <a:p>
            <a:pPr algn="ctr"/>
            <a:r>
              <a:rPr lang="en-US" altLang="en-US" sz="2500" b="1" dirty="0" smtClean="0">
                <a:solidFill>
                  <a:srgbClr val="0000FF"/>
                </a:solidFill>
                <a:latin typeface="Times New Roman" panose="02020603050405020304" pitchFamily="18" charset="0"/>
                <a:cs typeface="Times New Roman" panose="02020603050405020304" pitchFamily="18" charset="0"/>
              </a:rPr>
              <a:t>1.1 </a:t>
            </a:r>
            <a:r>
              <a:rPr lang="en-US" altLang="en-US" sz="2500" b="1" dirty="0" err="1" smtClean="0">
                <a:solidFill>
                  <a:srgbClr val="0000FF"/>
                </a:solidFill>
                <a:latin typeface="Times New Roman" panose="02020603050405020304" pitchFamily="18" charset="0"/>
                <a:cs typeface="Times New Roman" panose="02020603050405020304" pitchFamily="18" charset="0"/>
              </a:rPr>
              <a:t>Trái</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cây</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xuất</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khẩu</a:t>
            </a:r>
            <a:r>
              <a:rPr lang="en-US" altLang="en-US" sz="2500" b="1" dirty="0" smtClean="0">
                <a:solidFill>
                  <a:srgbClr val="0000FF"/>
                </a:solidFill>
                <a:latin typeface="Times New Roman" panose="02020603050405020304" pitchFamily="18" charset="0"/>
                <a:cs typeface="Times New Roman" panose="02020603050405020304" pitchFamily="18" charset="0"/>
              </a:rPr>
              <a:t> sang </a:t>
            </a:r>
            <a:r>
              <a:rPr lang="en-US" altLang="en-US" sz="2500" b="1" dirty="0" err="1" smtClean="0">
                <a:solidFill>
                  <a:srgbClr val="0000FF"/>
                </a:solidFill>
                <a:latin typeface="Times New Roman" panose="02020603050405020304" pitchFamily="18" charset="0"/>
                <a:cs typeface="Times New Roman" panose="02020603050405020304" pitchFamily="18" charset="0"/>
              </a:rPr>
              <a:t>Trung</a:t>
            </a:r>
            <a:r>
              <a:rPr lang="en-US" altLang="en-US" sz="2500" b="1" dirty="0" smtClean="0">
                <a:solidFill>
                  <a:srgbClr val="0000FF"/>
                </a:solidFill>
                <a:latin typeface="Times New Roman" panose="02020603050405020304" pitchFamily="18" charset="0"/>
                <a:cs typeface="Times New Roman" panose="02020603050405020304" pitchFamily="18" charset="0"/>
              </a:rPr>
              <a:t> </a:t>
            </a:r>
            <a:r>
              <a:rPr lang="en-US" altLang="en-US" sz="2500" b="1" dirty="0" err="1" smtClean="0">
                <a:solidFill>
                  <a:srgbClr val="0000FF"/>
                </a:solidFill>
                <a:latin typeface="Times New Roman" panose="02020603050405020304" pitchFamily="18" charset="0"/>
                <a:cs typeface="Times New Roman" panose="02020603050405020304" pitchFamily="18" charset="0"/>
              </a:rPr>
              <a:t>Quốc</a:t>
            </a:r>
            <a:endParaRPr lang="en-US" altLang="en-US" sz="2500" b="1" dirty="0">
              <a:solidFill>
                <a:srgbClr val="0000FF"/>
              </a:solidFill>
              <a:latin typeface="Times New Roman" panose="02020603050405020304" pitchFamily="18" charset="0"/>
              <a:cs typeface="Times New Roman" panose="02020603050405020304" pitchFamily="18" charset="0"/>
            </a:endParaRPr>
          </a:p>
        </p:txBody>
      </p:sp>
      <p:sp>
        <p:nvSpPr>
          <p:cNvPr id="7" name="Oval 6"/>
          <p:cNvSpPr/>
          <p:nvPr/>
        </p:nvSpPr>
        <p:spPr>
          <a:xfrm>
            <a:off x="858681" y="2624110"/>
            <a:ext cx="1077611" cy="101106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accent2">
                    <a:lumMod val="50000"/>
                  </a:schemeClr>
                </a:solidFill>
                <a:latin typeface="Times New Roman" panose="02020603050405020304" pitchFamily="18" charset="0"/>
                <a:cs typeface="Times New Roman" panose="02020603050405020304" pitchFamily="18" charset="0"/>
              </a:rPr>
              <a:t>TRÁI CÂY VIỆT</a:t>
            </a:r>
          </a:p>
        </p:txBody>
      </p:sp>
      <p:graphicFrame>
        <p:nvGraphicFramePr>
          <p:cNvPr id="2" name="Diagram 1"/>
          <p:cNvGraphicFramePr/>
          <p:nvPr>
            <p:extLst>
              <p:ext uri="{D42A27DB-BD31-4B8C-83A1-F6EECF244321}">
                <p14:modId xmlns:p14="http://schemas.microsoft.com/office/powerpoint/2010/main" val="1270630556"/>
              </p:ext>
            </p:extLst>
          </p:nvPr>
        </p:nvGraphicFramePr>
        <p:xfrm>
          <a:off x="3701134" y="980728"/>
          <a:ext cx="4051498" cy="5327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ight Arrow 12"/>
          <p:cNvSpPr/>
          <p:nvPr/>
        </p:nvSpPr>
        <p:spPr>
          <a:xfrm>
            <a:off x="876986" y="1676400"/>
            <a:ext cx="1083047" cy="795465"/>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Thanh</a:t>
            </a:r>
            <a:r>
              <a:rPr lang="en-US" sz="1200" b="1" dirty="0">
                <a:solidFill>
                  <a:schemeClr val="tx1"/>
                </a:solidFill>
                <a:latin typeface="Times New Roman" panose="02020603050405020304" pitchFamily="18" charset="0"/>
                <a:cs typeface="Times New Roman" panose="02020603050405020304" pitchFamily="18" charset="0"/>
              </a:rPr>
              <a:t> long</a:t>
            </a:r>
          </a:p>
        </p:txBody>
      </p:sp>
      <p:sp>
        <p:nvSpPr>
          <p:cNvPr id="14" name="Right Arrow 13"/>
          <p:cNvSpPr/>
          <p:nvPr/>
        </p:nvSpPr>
        <p:spPr>
          <a:xfrm>
            <a:off x="2202412" y="1857945"/>
            <a:ext cx="698781"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Nhãn</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5" name="Right Arrow 14"/>
          <p:cNvSpPr/>
          <p:nvPr/>
        </p:nvSpPr>
        <p:spPr>
          <a:xfrm>
            <a:off x="2190010" y="2633890"/>
            <a:ext cx="711184"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Vải</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6" name="Right Arrow 15"/>
          <p:cNvSpPr/>
          <p:nvPr/>
        </p:nvSpPr>
        <p:spPr>
          <a:xfrm>
            <a:off x="2171892" y="3431645"/>
            <a:ext cx="754837"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Chuối</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7" name="Right Arrow 16"/>
          <p:cNvSpPr/>
          <p:nvPr/>
        </p:nvSpPr>
        <p:spPr>
          <a:xfrm>
            <a:off x="876986" y="3787418"/>
            <a:ext cx="1101788" cy="831338"/>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Chôm</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a:solidFill>
                  <a:schemeClr val="tx1"/>
                </a:solidFill>
                <a:latin typeface="Times New Roman" panose="02020603050405020304" pitchFamily="18" charset="0"/>
                <a:cs typeface="Times New Roman" panose="02020603050405020304" pitchFamily="18" charset="0"/>
              </a:rPr>
              <a:t>chôm</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8" name="Right Arrow 17"/>
          <p:cNvSpPr/>
          <p:nvPr/>
        </p:nvSpPr>
        <p:spPr>
          <a:xfrm>
            <a:off x="3345543" y="3155670"/>
            <a:ext cx="711183"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Mít</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19" name="Right Arrow 18"/>
          <p:cNvSpPr/>
          <p:nvPr/>
        </p:nvSpPr>
        <p:spPr>
          <a:xfrm>
            <a:off x="3345543" y="2284585"/>
            <a:ext cx="735587"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Xoài</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30" name="Oval 29"/>
          <p:cNvSpPr/>
          <p:nvPr/>
        </p:nvSpPr>
        <p:spPr>
          <a:xfrm>
            <a:off x="7315200" y="2537347"/>
            <a:ext cx="1600200" cy="1897235"/>
          </a:xfrm>
          <a:prstGeom prst="ellipse">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Times New Roman" panose="02020603050405020304" pitchFamily="18" charset="0"/>
                <a:cs typeface="Times New Roman" panose="02020603050405020304" pitchFamily="18" charset="0"/>
              </a:rPr>
              <a:t>TRUNG </a:t>
            </a:r>
            <a:r>
              <a:rPr lang="en-US" sz="2000" b="1" dirty="0">
                <a:solidFill>
                  <a:schemeClr val="tx1"/>
                </a:solidFill>
                <a:latin typeface="Times New Roman" panose="02020603050405020304" pitchFamily="18" charset="0"/>
                <a:cs typeface="Times New Roman" panose="02020603050405020304" pitchFamily="18" charset="0"/>
              </a:rPr>
              <a:t>QUỐC</a:t>
            </a:r>
          </a:p>
        </p:txBody>
      </p:sp>
      <p:sp>
        <p:nvSpPr>
          <p:cNvPr id="31" name="Right Arrow 30"/>
          <p:cNvSpPr/>
          <p:nvPr/>
        </p:nvSpPr>
        <p:spPr>
          <a:xfrm>
            <a:off x="858681" y="4653046"/>
            <a:ext cx="1909441" cy="647164"/>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Măng</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smtClean="0">
                <a:solidFill>
                  <a:schemeClr val="tx1"/>
                </a:solidFill>
                <a:latin typeface="Times New Roman" panose="02020603050405020304" pitchFamily="18" charset="0"/>
                <a:cs typeface="Times New Roman" panose="02020603050405020304" pitchFamily="18" charset="0"/>
              </a:rPr>
              <a:t>cụt</a:t>
            </a:r>
            <a:endParaRPr lang="en-US" sz="1200" b="1" dirty="0">
              <a:solidFill>
                <a:schemeClr val="tx1"/>
              </a:solidFill>
              <a:latin typeface="Times New Roman" panose="02020603050405020304" pitchFamily="18" charset="0"/>
              <a:cs typeface="Times New Roman" panose="02020603050405020304" pitchFamily="18" charset="0"/>
            </a:endParaRPr>
          </a:p>
        </p:txBody>
      </p:sp>
      <p:sp>
        <p:nvSpPr>
          <p:cNvPr id="20" name="Right Arrow 19"/>
          <p:cNvSpPr/>
          <p:nvPr/>
        </p:nvSpPr>
        <p:spPr>
          <a:xfrm>
            <a:off x="2913980" y="3980677"/>
            <a:ext cx="1167150" cy="647164"/>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err="1">
                <a:solidFill>
                  <a:schemeClr val="tx1"/>
                </a:solidFill>
                <a:latin typeface="Times New Roman" panose="02020603050405020304" pitchFamily="18" charset="0"/>
                <a:cs typeface="Times New Roman" panose="02020603050405020304" pitchFamily="18" charset="0"/>
              </a:rPr>
              <a:t>Dưa</a:t>
            </a:r>
            <a:r>
              <a:rPr lang="en-US" sz="1200" b="1" dirty="0">
                <a:solidFill>
                  <a:schemeClr val="tx1"/>
                </a:solidFill>
                <a:latin typeface="Times New Roman" panose="02020603050405020304" pitchFamily="18" charset="0"/>
                <a:cs typeface="Times New Roman" panose="02020603050405020304" pitchFamily="18" charset="0"/>
              </a:rPr>
              <a:t> </a:t>
            </a:r>
            <a:r>
              <a:rPr lang="en-US" sz="1200" b="1" dirty="0" err="1">
                <a:solidFill>
                  <a:schemeClr val="tx1"/>
                </a:solidFill>
                <a:latin typeface="Times New Roman" panose="02020603050405020304" pitchFamily="18" charset="0"/>
                <a:cs typeface="Times New Roman" panose="02020603050405020304" pitchFamily="18" charset="0"/>
              </a:rPr>
              <a:t>hấu</a:t>
            </a:r>
            <a:endParaRPr lang="en-US" sz="1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65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Title 1"/>
          <p:cNvSpPr>
            <a:spLocks noGrp="1"/>
          </p:cNvSpPr>
          <p:nvPr>
            <p:ph type="title"/>
          </p:nvPr>
        </p:nvSpPr>
        <p:spPr>
          <a:xfrm>
            <a:off x="457200" y="188640"/>
            <a:ext cx="8229600" cy="490066"/>
          </a:xfrm>
        </p:spPr>
        <p:txBody>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1.2 </a:t>
            </a:r>
            <a:r>
              <a:rPr lang="en-US" sz="2500" b="1" dirty="0" err="1" smtClean="0">
                <a:solidFill>
                  <a:srgbClr val="0000FF"/>
                </a:solidFill>
                <a:latin typeface="Times New Roman" panose="02020603050405020304" pitchFamily="18" charset="0"/>
                <a:cs typeface="Times New Roman" panose="02020603050405020304" pitchFamily="18" charset="0"/>
              </a:rPr>
              <a:t>Thông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a:solidFill>
                  <a:srgbClr val="0000FF"/>
                </a:solidFill>
                <a:latin typeface="Times New Roman" panose="02020603050405020304" pitchFamily="18" charset="0"/>
                <a:cs typeface="Times New Roman" panose="02020603050405020304" pitchFamily="18" charset="0"/>
              </a:rPr>
              <a:t>tin </a:t>
            </a:r>
            <a:r>
              <a:rPr lang="en-US" sz="2500" b="1" dirty="0" err="1">
                <a:solidFill>
                  <a:srgbClr val="0000FF"/>
                </a:solidFill>
                <a:latin typeface="Times New Roman" panose="02020603050405020304" pitchFamily="18" charset="0"/>
                <a:cs typeface="Times New Roman" panose="02020603050405020304" pitchFamily="18" charset="0"/>
              </a:rPr>
              <a:t>về</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mở</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cửa</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Thị</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trường</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Trung</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Quốc</a:t>
            </a:r>
            <a:endParaRPr lang="en-US" sz="25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11187" y="908720"/>
            <a:ext cx="7921625" cy="5040560"/>
          </a:xfrm>
        </p:spPr>
        <p:txBody>
          <a:bodyPr rtlCol="0">
            <a:noAutofit/>
          </a:bodyPr>
          <a:lstStyle/>
          <a:p>
            <a:pPr marL="0" indent="0" fontAlgn="auto">
              <a:spcAft>
                <a:spcPts val="0"/>
              </a:spcAft>
              <a:buFont typeface="Arial" pitchFamily="34" charset="0"/>
              <a:buNone/>
              <a:defRPr/>
            </a:pPr>
            <a:r>
              <a:rPr lang="en-IN" sz="2200" dirty="0" smtClean="0">
                <a:latin typeface="Times New Roman" panose="02020603050405020304" pitchFamily="18" charset="0"/>
                <a:cs typeface="Times New Roman" panose="02020603050405020304" pitchFamily="18" charset="0"/>
              </a:rPr>
              <a:t> </a:t>
            </a:r>
          </a:p>
          <a:p>
            <a:pPr fontAlgn="auto">
              <a:spcAft>
                <a:spcPts val="0"/>
              </a:spcAft>
              <a:buFont typeface="Arial" pitchFamily="34" charset="0"/>
              <a:buChar char="•"/>
              <a:defRPr/>
            </a:pPr>
            <a:r>
              <a:rPr lang="en-IN" sz="2200" b="1" dirty="0" err="1" smtClean="0">
                <a:latin typeface="Times New Roman" panose="02020603050405020304" pitchFamily="18" charset="0"/>
                <a:cs typeface="Times New Roman" panose="02020603050405020304" pitchFamily="18" charset="0"/>
              </a:rPr>
              <a:t>Măng</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cụt</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đã</a:t>
            </a:r>
            <a:r>
              <a:rPr lang="en-IN" sz="2200" b="1" dirty="0" smtClean="0">
                <a:latin typeface="Times New Roman" panose="02020603050405020304" pitchFamily="18" charset="0"/>
                <a:cs typeface="Times New Roman" panose="02020603050405020304" pitchFamily="18" charset="0"/>
              </a:rPr>
              <a:t> </a:t>
            </a:r>
            <a:r>
              <a:rPr lang="en-IN" sz="2200" b="1" dirty="0" err="1">
                <a:latin typeface="Times New Roman" panose="02020603050405020304" pitchFamily="18" charset="0"/>
                <a:cs typeface="Times New Roman" panose="02020603050405020304" pitchFamily="18" charset="0"/>
              </a:rPr>
              <a:t>ký</a:t>
            </a:r>
            <a:r>
              <a:rPr lang="en-IN" sz="2200" b="1" dirty="0">
                <a:latin typeface="Times New Roman" panose="02020603050405020304" pitchFamily="18" charset="0"/>
                <a:cs typeface="Times New Roman" panose="02020603050405020304" pitchFamily="18" charset="0"/>
              </a:rPr>
              <a:t> </a:t>
            </a:r>
            <a:r>
              <a:rPr lang="en-IN" sz="2200" b="1" dirty="0" err="1">
                <a:latin typeface="Times New Roman" panose="02020603050405020304" pitchFamily="18" charset="0"/>
                <a:cs typeface="Times New Roman" panose="02020603050405020304" pitchFamily="18" charset="0"/>
              </a:rPr>
              <a:t>kết</a:t>
            </a:r>
            <a:r>
              <a:rPr lang="en-IN" sz="2200" b="1" dirty="0">
                <a:latin typeface="Times New Roman" panose="02020603050405020304" pitchFamily="18" charset="0"/>
                <a:cs typeface="Times New Roman" panose="02020603050405020304" pitchFamily="18" charset="0"/>
              </a:rPr>
              <a:t> </a:t>
            </a:r>
            <a:r>
              <a:rPr lang="en-IN" sz="2200" b="1" dirty="0" err="1">
                <a:latin typeface="Times New Roman" panose="02020603050405020304" pitchFamily="18" charset="0"/>
                <a:cs typeface="Times New Roman" panose="02020603050405020304" pitchFamily="18" charset="0"/>
              </a:rPr>
              <a:t>Nghị</a:t>
            </a:r>
            <a:r>
              <a:rPr lang="en-IN" sz="2200" b="1" dirty="0">
                <a:latin typeface="Times New Roman" panose="02020603050405020304" pitchFamily="18" charset="0"/>
                <a:cs typeface="Times New Roman" panose="02020603050405020304" pitchFamily="18" charset="0"/>
              </a:rPr>
              <a:t> </a:t>
            </a:r>
            <a:r>
              <a:rPr lang="en-IN" sz="2200" b="1" dirty="0" err="1">
                <a:latin typeface="Times New Roman" panose="02020603050405020304" pitchFamily="18" charset="0"/>
                <a:cs typeface="Times New Roman" panose="02020603050405020304" pitchFamily="18" charset="0"/>
              </a:rPr>
              <a:t>định</a:t>
            </a:r>
            <a:r>
              <a:rPr lang="en-IN" sz="2200" b="1" dirty="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thư</a:t>
            </a:r>
            <a:r>
              <a:rPr lang="en-IN" sz="2200" b="1" dirty="0" smtClean="0">
                <a:latin typeface="Times New Roman" panose="02020603050405020304" pitchFamily="18" charset="0"/>
                <a:cs typeface="Times New Roman" panose="02020603050405020304" pitchFamily="18" charset="0"/>
              </a:rPr>
              <a:t> </a:t>
            </a:r>
          </a:p>
          <a:p>
            <a:pPr lvl="1" fontAlgn="auto">
              <a:spcAft>
                <a:spcPts val="0"/>
              </a:spcAft>
              <a:buFont typeface="Arial" pitchFamily="34" charset="0"/>
              <a:buChar char="–"/>
              <a:defRPr/>
            </a:pPr>
            <a:r>
              <a:rPr lang="en-IN" sz="2200" dirty="0" err="1">
                <a:latin typeface="Times New Roman" panose="02020603050405020304" pitchFamily="18" charset="0"/>
                <a:cs typeface="Times New Roman" panose="02020603050405020304" pitchFamily="18" charset="0"/>
              </a:rPr>
              <a:t>Quy</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định</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đối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với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măng</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cụt</a:t>
            </a:r>
            <a:r>
              <a:rPr lang="en-IN" sz="2200" dirty="0">
                <a:latin typeface="Times New Roman" panose="02020603050405020304" pitchFamily="18" charset="0"/>
                <a:cs typeface="Times New Roman" panose="02020603050405020304" pitchFamily="18" charset="0"/>
              </a:rPr>
              <a:t> chi </a:t>
            </a:r>
            <a:r>
              <a:rPr lang="en-IN" sz="2200" dirty="0" err="1">
                <a:latin typeface="Times New Roman" panose="02020603050405020304" pitchFamily="18" charset="0"/>
                <a:cs typeface="Times New Roman" panose="02020603050405020304" pitchFamily="18" charset="0"/>
              </a:rPr>
              <a:t>tiết</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tại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Nghị</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định</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thư</a:t>
            </a:r>
            <a:r>
              <a:rPr lang="en-IN" sz="2200" dirty="0">
                <a:latin typeface="Times New Roman" panose="02020603050405020304" pitchFamily="18" charset="0"/>
                <a:cs typeface="Times New Roman" panose="02020603050405020304" pitchFamily="18" charset="0"/>
              </a:rPr>
              <a:t>:</a:t>
            </a:r>
          </a:p>
          <a:p>
            <a:pPr marL="457200" lvl="1" indent="0" fontAlgn="auto">
              <a:spcAft>
                <a:spcPts val="0"/>
              </a:spcAft>
              <a:buFont typeface="Arial" pitchFamily="34" charset="0"/>
              <a:buNone/>
              <a:defRPr/>
            </a:pPr>
            <a:r>
              <a:rPr lang="en-IN" sz="2200" dirty="0">
                <a:latin typeface="Times New Roman" panose="02020603050405020304" pitchFamily="18" charset="0"/>
                <a:cs typeface="Times New Roman" panose="02020603050405020304" pitchFamily="18" charset="0"/>
                <a:hlinkClick r:id="rId2"/>
              </a:rPr>
              <a:t>https://drive.google.com/file/d/16Co99D4iFH5mf7Jr1KwzIRLDly5hr1en/view?usp=sharing</a:t>
            </a:r>
            <a:r>
              <a:rPr lang="en-IN" sz="2200" dirty="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lvl="1" fontAlgn="auto">
              <a:spcAft>
                <a:spcPts val="0"/>
              </a:spcAft>
              <a:buFontTx/>
              <a:buChar char="-"/>
              <a:defRPr/>
            </a:pPr>
            <a:r>
              <a:rPr lang="en-IN" sz="2200" dirty="0" err="1" smtClean="0">
                <a:latin typeface="Times New Roman" panose="02020603050405020304" pitchFamily="18" charset="0"/>
                <a:cs typeface="Times New Roman" panose="02020603050405020304" pitchFamily="18" charset="0"/>
              </a:rPr>
              <a:t>Tổng</a:t>
            </a:r>
            <a:r>
              <a:rPr lang="en-IN" sz="2200" dirty="0" smtClean="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cục</a:t>
            </a:r>
            <a:r>
              <a:rPr lang="en-IN" sz="2200" dirty="0">
                <a:latin typeface="Times New Roman" panose="02020603050405020304" pitchFamily="18" charset="0"/>
                <a:cs typeface="Times New Roman" panose="02020603050405020304" pitchFamily="18" charset="0"/>
              </a:rPr>
              <a:t> HQTQ </a:t>
            </a:r>
            <a:r>
              <a:rPr lang="en-IN" sz="2200" dirty="0" err="1">
                <a:latin typeface="Times New Roman" panose="02020603050405020304" pitchFamily="18" charset="0"/>
                <a:cs typeface="Times New Roman" panose="02020603050405020304" pitchFamily="18" charset="0"/>
              </a:rPr>
              <a:t>đã</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ra</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thông</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báo</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số</a:t>
            </a:r>
            <a:r>
              <a:rPr lang="en-IN" sz="2200" dirty="0">
                <a:latin typeface="Times New Roman" panose="02020603050405020304" pitchFamily="18" charset="0"/>
                <a:cs typeface="Times New Roman" panose="02020603050405020304" pitchFamily="18" charset="0"/>
              </a:rPr>
              <a:t> 140 </a:t>
            </a:r>
            <a:r>
              <a:rPr lang="en-IN" sz="2200" dirty="0" err="1">
                <a:latin typeface="Times New Roman" panose="02020603050405020304" pitchFamily="18" charset="0"/>
                <a:cs typeface="Times New Roman" panose="02020603050405020304" pitchFamily="18" charset="0"/>
              </a:rPr>
              <a:t>ngày</a:t>
            </a:r>
            <a:r>
              <a:rPr lang="en-IN" sz="2200" dirty="0">
                <a:latin typeface="Times New Roman" panose="02020603050405020304" pitchFamily="18" charset="0"/>
                <a:cs typeface="Times New Roman" panose="02020603050405020304" pitchFamily="18" charset="0"/>
              </a:rPr>
              <a:t> 27/8/2019  </a:t>
            </a:r>
            <a:r>
              <a:rPr lang="en-IN" sz="2200" dirty="0" err="1">
                <a:latin typeface="Times New Roman" panose="02020603050405020304" pitchFamily="18" charset="0"/>
                <a:cs typeface="Times New Roman" panose="02020603050405020304" pitchFamily="18" charset="0"/>
              </a:rPr>
              <a:t>công</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bố</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các</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yêu</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cầu</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kiểm</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dịch</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đối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với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Măng</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cụt</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Việt</a:t>
            </a:r>
            <a:r>
              <a:rPr lang="en-IN" sz="2200" dirty="0">
                <a:latin typeface="Times New Roman" panose="02020603050405020304" pitchFamily="18" charset="0"/>
                <a:cs typeface="Times New Roman" panose="02020603050405020304" pitchFamily="18" charset="0"/>
              </a:rPr>
              <a:t> Nam </a:t>
            </a:r>
            <a:r>
              <a:rPr lang="en-IN" sz="2200" dirty="0" err="1">
                <a:latin typeface="Times New Roman" panose="02020603050405020304" pitchFamily="18" charset="0"/>
                <a:cs typeface="Times New Roman" panose="02020603050405020304" pitchFamily="18" charset="0"/>
              </a:rPr>
              <a:t>nhập</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khẩu</a:t>
            </a:r>
            <a:r>
              <a:rPr lang="en-IN" sz="2200" dirty="0">
                <a:latin typeface="Times New Roman" panose="02020603050405020304" pitchFamily="18" charset="0"/>
                <a:cs typeface="Times New Roman" panose="02020603050405020304" pitchFamily="18" charset="0"/>
              </a:rPr>
              <a:t> sang </a:t>
            </a:r>
            <a:r>
              <a:rPr lang="en-IN" sz="2200" dirty="0" err="1">
                <a:latin typeface="Times New Roman" panose="02020603050405020304" pitchFamily="18" charset="0"/>
                <a:cs typeface="Times New Roman" panose="02020603050405020304" pitchFamily="18" charset="0"/>
              </a:rPr>
              <a:t>Trung</a:t>
            </a:r>
            <a:r>
              <a:rPr lang="en-IN" sz="2200" dirty="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quốc</a:t>
            </a:r>
            <a:endParaRPr lang="en-IN" sz="2200" dirty="0" smtClean="0">
              <a:latin typeface="Times New Roman" panose="02020603050405020304" pitchFamily="18" charset="0"/>
              <a:cs typeface="Times New Roman" panose="02020603050405020304" pitchFamily="18" charset="0"/>
            </a:endParaRPr>
          </a:p>
          <a:p>
            <a:pPr marL="0" indent="0" fontAlgn="auto">
              <a:spcAft>
                <a:spcPts val="0"/>
              </a:spcAft>
              <a:buNone/>
              <a:defRPr/>
            </a:pPr>
            <a:r>
              <a:rPr lang="en-IN" sz="2200" b="1" dirty="0" err="1" smtClean="0">
                <a:latin typeface="Times New Roman" panose="02020603050405020304" pitchFamily="18" charset="0"/>
                <a:cs typeface="Times New Roman" panose="02020603050405020304" pitchFamily="18" charset="0"/>
              </a:rPr>
              <a:t>Mặt</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hàng</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đang</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đàm</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phán</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mở</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cửa</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thị</a:t>
            </a:r>
            <a:r>
              <a:rPr lang="en-IN" sz="2200" b="1" dirty="0" smtClean="0">
                <a:latin typeface="Times New Roman" panose="02020603050405020304" pitchFamily="18" charset="0"/>
                <a:cs typeface="Times New Roman" panose="02020603050405020304" pitchFamily="18" charset="0"/>
              </a:rPr>
              <a:t> </a:t>
            </a:r>
            <a:r>
              <a:rPr lang="en-IN" sz="2200" b="1" dirty="0" err="1" smtClean="0">
                <a:latin typeface="Times New Roman" panose="02020603050405020304" pitchFamily="18" charset="0"/>
                <a:cs typeface="Times New Roman" panose="02020603050405020304" pitchFamily="18" charset="0"/>
              </a:rPr>
              <a:t>trường</a:t>
            </a:r>
            <a:r>
              <a:rPr lang="en-IN" sz="2200" b="1" dirty="0" smtClean="0">
                <a:latin typeface="Times New Roman" panose="02020603050405020304" pitchFamily="18" charset="0"/>
                <a:cs typeface="Times New Roman" panose="02020603050405020304" pitchFamily="18" charset="0"/>
              </a:rPr>
              <a:t>:</a:t>
            </a:r>
          </a:p>
          <a:p>
            <a:pPr fontAlgn="auto">
              <a:spcAft>
                <a:spcPts val="0"/>
              </a:spcAft>
              <a:buFont typeface="Arial" pitchFamily="34" charset="0"/>
              <a:buChar char="•"/>
              <a:defRPr/>
            </a:pPr>
            <a:r>
              <a:rPr lang="en-IN" sz="2200" dirty="0" err="1" smtClean="0">
                <a:latin typeface="Times New Roman" panose="02020603050405020304" pitchFamily="18" charset="0"/>
                <a:cs typeface="Times New Roman" panose="02020603050405020304" pitchFamily="18" charset="0"/>
              </a:rPr>
              <a:t>Sầu</a:t>
            </a:r>
            <a:r>
              <a:rPr lang="en-IN" sz="2200" dirty="0" smtClean="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riêng</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Chanh</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leo</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Bưởi</a:t>
            </a:r>
            <a:r>
              <a:rPr lang="en-IN" sz="2200" dirty="0">
                <a:latin typeface="Times New Roman" panose="02020603050405020304" pitchFamily="18" charset="0"/>
                <a:cs typeface="Times New Roman" panose="02020603050405020304" pitchFamily="18" charset="0"/>
              </a:rPr>
              <a:t>, Na, </a:t>
            </a:r>
            <a:r>
              <a:rPr lang="en-IN" sz="2200" dirty="0" err="1">
                <a:latin typeface="Times New Roman" panose="02020603050405020304" pitchFamily="18" charset="0"/>
                <a:cs typeface="Times New Roman" panose="02020603050405020304" pitchFamily="18" charset="0"/>
              </a:rPr>
              <a:t>Dừa</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Roi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chanh</a:t>
            </a:r>
            <a:r>
              <a:rPr lang="en-IN" sz="2200" dirty="0">
                <a:latin typeface="Times New Roman" panose="02020603050405020304" pitchFamily="18" charset="0"/>
                <a:cs typeface="Times New Roman" panose="02020603050405020304" pitchFamily="18" charset="0"/>
              </a:rPr>
              <a:t> ta, </a:t>
            </a:r>
            <a:r>
              <a:rPr lang="en-IN" sz="2200" dirty="0" err="1">
                <a:latin typeface="Times New Roman" panose="02020603050405020304" pitchFamily="18" charset="0"/>
                <a:cs typeface="Times New Roman" panose="02020603050405020304" pitchFamily="18" charset="0"/>
              </a:rPr>
              <a:t>khoai</a:t>
            </a:r>
            <a:r>
              <a:rPr lang="en-IN" sz="2200" dirty="0">
                <a:latin typeface="Times New Roman" panose="02020603050405020304" pitchFamily="18" charset="0"/>
                <a:cs typeface="Times New Roman" panose="02020603050405020304" pitchFamily="18" charset="0"/>
              </a:rPr>
              <a:t> </a:t>
            </a:r>
            <a:r>
              <a:rPr lang="en-IN" sz="2200" dirty="0" err="1">
                <a:latin typeface="Times New Roman" panose="02020603050405020304" pitchFamily="18" charset="0"/>
                <a:cs typeface="Times New Roman" panose="02020603050405020304" pitchFamily="18" charset="0"/>
              </a:rPr>
              <a:t>lang</a:t>
            </a: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đã</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nộp</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hồ</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sơ</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xin</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mở</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cửa</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thị</a:t>
            </a:r>
            <a:r>
              <a:rPr lang="en-IN" sz="2200" dirty="0" smtClean="0">
                <a:latin typeface="Times New Roman" panose="02020603050405020304" pitchFamily="18" charset="0"/>
                <a:cs typeface="Times New Roman" panose="02020603050405020304" pitchFamily="18" charset="0"/>
              </a:rPr>
              <a:t> </a:t>
            </a:r>
            <a:r>
              <a:rPr lang="en-IN" sz="2200" dirty="0" err="1" smtClean="0">
                <a:latin typeface="Times New Roman" panose="02020603050405020304" pitchFamily="18" charset="0"/>
                <a:cs typeface="Times New Roman" panose="02020603050405020304" pitchFamily="18" charset="0"/>
              </a:rPr>
              <a:t>trường</a:t>
            </a:r>
            <a:endParaRPr lang="en-IN" sz="2200" dirty="0" smtClean="0">
              <a:latin typeface="Times New Roman" panose="02020603050405020304" pitchFamily="18" charset="0"/>
              <a:cs typeface="Times New Roman" panose="02020603050405020304" pitchFamily="18" charset="0"/>
            </a:endParaRPr>
          </a:p>
          <a:p>
            <a:pPr fontAlgn="auto">
              <a:spcAft>
                <a:spcPts val="0"/>
              </a:spcAft>
              <a:buFont typeface="Arial" pitchFamily="34" charset="0"/>
              <a:buChar char="•"/>
              <a:defRPr/>
            </a:pPr>
            <a:endParaRPr lang="en-IN" sz="2200" dirty="0">
              <a:latin typeface="Times New Roman" panose="02020603050405020304" pitchFamily="18" charset="0"/>
              <a:cs typeface="Times New Roman" panose="02020603050405020304" pitchFamily="18" charset="0"/>
            </a:endParaRPr>
          </a:p>
          <a:p>
            <a:pPr marL="0" indent="0" fontAlgn="auto">
              <a:spcAft>
                <a:spcPts val="0"/>
              </a:spcAft>
              <a:buFont typeface="Arial" pitchFamily="34" charset="0"/>
              <a:buNone/>
              <a:defRPr/>
            </a:pPr>
            <a:endParaRPr lang="en-IN" sz="2200" dirty="0">
              <a:latin typeface="Times New Roman" panose="02020603050405020304" pitchFamily="18" charset="0"/>
              <a:cs typeface="Times New Roman" panose="02020603050405020304" pitchFamily="18" charset="0"/>
            </a:endParaRPr>
          </a:p>
          <a:p>
            <a:pPr marL="0" indent="0" fontAlgn="auto">
              <a:spcAft>
                <a:spcPts val="0"/>
              </a:spcAft>
              <a:buFont typeface="Arial" pitchFamily="34" charset="0"/>
              <a:buNone/>
              <a:defRPr/>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132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rtlCol="0">
            <a:noAutofit/>
          </a:bodyPr>
          <a:lstStyle/>
          <a:p>
            <a:pPr algn="ctr" fontAlgn="auto">
              <a:spcAft>
                <a:spcPts val="0"/>
              </a:spcAft>
              <a:defRPr/>
            </a:pPr>
            <a:r>
              <a:rPr lang="en-IN" sz="2500" b="1" dirty="0" smtClean="0">
                <a:solidFill>
                  <a:srgbClr val="0000FF"/>
                </a:solidFill>
                <a:latin typeface="Times New Roman" panose="02020603050405020304" pitchFamily="18" charset="0"/>
                <a:ea typeface="+mn-ea"/>
                <a:cs typeface="Times New Roman" panose="02020603050405020304" pitchFamily="18" charset="0"/>
              </a:rPr>
              <a:t>2. </a:t>
            </a:r>
            <a:r>
              <a:rPr lang="en-IN" sz="2500" b="1" dirty="0" err="1" smtClean="0">
                <a:solidFill>
                  <a:srgbClr val="0000FF"/>
                </a:solidFill>
                <a:latin typeface="Times New Roman" panose="02020603050405020304" pitchFamily="18" charset="0"/>
                <a:ea typeface="+mn-ea"/>
                <a:cs typeface="Times New Roman" panose="02020603050405020304" pitchFamily="18" charset="0"/>
              </a:rPr>
              <a:t>Quy</a:t>
            </a:r>
            <a:r>
              <a:rPr lang="en-IN" sz="2500" b="1" dirty="0" smtClean="0">
                <a:solidFill>
                  <a:srgbClr val="0000FF"/>
                </a:solidFill>
                <a:latin typeface="Times New Roman" panose="02020603050405020304" pitchFamily="18" charset="0"/>
                <a:ea typeface="+mn-ea"/>
                <a:cs typeface="Times New Roman" panose="02020603050405020304" pitchFamily="18" charset="0"/>
              </a:rPr>
              <a:t> </a:t>
            </a:r>
            <a:r>
              <a:rPr lang="en-IN" sz="2500" b="1" dirty="0" err="1" smtClean="0">
                <a:solidFill>
                  <a:srgbClr val="0000FF"/>
                </a:solidFill>
                <a:latin typeface="Times New Roman" panose="02020603050405020304" pitchFamily="18" charset="0"/>
                <a:ea typeface="+mn-ea"/>
                <a:cs typeface="Times New Roman" panose="02020603050405020304" pitchFamily="18" charset="0"/>
              </a:rPr>
              <a:t>định</a:t>
            </a:r>
            <a:r>
              <a:rPr lang="en-IN" sz="2500" b="1" dirty="0" smtClean="0">
                <a:solidFill>
                  <a:srgbClr val="0000FF"/>
                </a:solidFill>
                <a:latin typeface="Times New Roman" panose="02020603050405020304" pitchFamily="18" charset="0"/>
                <a:ea typeface="+mn-ea"/>
                <a:cs typeface="Times New Roman" panose="02020603050405020304" pitchFamily="18" charset="0"/>
              </a:rPr>
              <a:t> </a:t>
            </a:r>
            <a:r>
              <a:rPr lang="en-IN" sz="2500" b="1" dirty="0" err="1" smtClean="0">
                <a:solidFill>
                  <a:srgbClr val="0000FF"/>
                </a:solidFill>
                <a:latin typeface="Times New Roman" panose="02020603050405020304" pitchFamily="18" charset="0"/>
                <a:ea typeface="+mn-ea"/>
                <a:cs typeface="Times New Roman" panose="02020603050405020304" pitchFamily="18" charset="0"/>
              </a:rPr>
              <a:t>chung</a:t>
            </a:r>
            <a:r>
              <a:rPr lang="en-IN" sz="2500" b="1" dirty="0" smtClean="0">
                <a:solidFill>
                  <a:srgbClr val="0000FF"/>
                </a:solidFill>
                <a:latin typeface="Times New Roman" panose="02020603050405020304" pitchFamily="18" charset="0"/>
                <a:ea typeface="+mn-ea"/>
                <a:cs typeface="Times New Roman" panose="02020603050405020304" pitchFamily="18" charset="0"/>
              </a:rPr>
              <a:t> KDTV </a:t>
            </a:r>
            <a:r>
              <a:rPr lang="en-IN" sz="2500" b="1" dirty="0" err="1" smtClean="0">
                <a:solidFill>
                  <a:srgbClr val="0000FF"/>
                </a:solidFill>
                <a:latin typeface="Times New Roman" panose="02020603050405020304" pitchFamily="18" charset="0"/>
                <a:ea typeface="+mn-ea"/>
                <a:cs typeface="Times New Roman" panose="02020603050405020304" pitchFamily="18" charset="0"/>
              </a:rPr>
              <a:t>trong</a:t>
            </a:r>
            <a:r>
              <a:rPr lang="en-IN" sz="2500" b="1" dirty="0" smtClean="0">
                <a:solidFill>
                  <a:srgbClr val="0000FF"/>
                </a:solidFill>
                <a:latin typeface="Times New Roman" panose="02020603050405020304" pitchFamily="18" charset="0"/>
                <a:ea typeface="+mn-ea"/>
                <a:cs typeface="Times New Roman" panose="02020603050405020304" pitchFamily="18" charset="0"/>
              </a:rPr>
              <a:t> WTO</a:t>
            </a:r>
            <a:endParaRPr lang="en-US" sz="2500"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55576" y="1341439"/>
            <a:ext cx="7488832" cy="4247802"/>
          </a:xfrm>
        </p:spPr>
        <p:txBody>
          <a:bodyPr rtlCol="0">
            <a:normAutofit/>
          </a:bodyPr>
          <a:lstStyle/>
          <a:p>
            <a:pPr marL="457200" indent="-457200" fontAlgn="auto">
              <a:spcAft>
                <a:spcPts val="0"/>
              </a:spcAft>
              <a:buFont typeface="+mj-lt"/>
              <a:buAutoNum type="arabicPeriod"/>
              <a:defRPr/>
            </a:pPr>
            <a:r>
              <a:rPr lang="pt-BR" sz="2200" dirty="0" smtClean="0">
                <a:latin typeface="Times New Roman" panose="02020603050405020304" pitchFamily="18" charset="0"/>
                <a:cs typeface="Times New Roman" panose="02020603050405020304" pitchFamily="18" charset="0"/>
              </a:rPr>
              <a:t>Các </a:t>
            </a:r>
            <a:r>
              <a:rPr lang="pt-BR" sz="2200" dirty="0">
                <a:latin typeface="Times New Roman" panose="02020603050405020304" pitchFamily="18" charset="0"/>
                <a:cs typeface="Times New Roman" panose="02020603050405020304" pitchFamily="18" charset="0"/>
              </a:rPr>
              <a:t>nước thành viên </a:t>
            </a:r>
            <a:r>
              <a:rPr lang="pt-BR" sz="2200" dirty="0" smtClean="0">
                <a:latin typeface="Times New Roman" panose="02020603050405020304" pitchFamily="18" charset="0"/>
                <a:cs typeface="Times New Roman" panose="02020603050405020304" pitchFamily="18" charset="0"/>
              </a:rPr>
              <a:t>WTO phải </a:t>
            </a:r>
            <a:r>
              <a:rPr lang="pt-BR" sz="2200" dirty="0">
                <a:latin typeface="Times New Roman" panose="02020603050405020304" pitchFamily="18" charset="0"/>
                <a:cs typeface="Times New Roman" panose="02020603050405020304" pitchFamily="18" charset="0"/>
              </a:rPr>
              <a:t>tuân thủ các quy định về kiểm dịch thực vật của hiệp định SPS và Công ước quốc tế Bảo vệ thực vật-IPPC </a:t>
            </a:r>
            <a:r>
              <a:rPr lang="pt-BR" sz="2200" dirty="0" smtClean="0">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a:p>
            <a:pPr marL="457200" indent="-457200" fontAlgn="auto">
              <a:spcAft>
                <a:spcPts val="0"/>
              </a:spcAft>
              <a:buFont typeface="+mj-lt"/>
              <a:buAutoNum type="arabicPeriod"/>
              <a:defRPr/>
            </a:pPr>
            <a:r>
              <a:rPr lang="pt-BR" sz="2200" dirty="0" smtClean="0">
                <a:latin typeface="Times New Roman" panose="02020603050405020304" pitchFamily="18" charset="0"/>
                <a:cs typeface="Times New Roman" panose="02020603050405020304" pitchFamily="18" charset="0"/>
              </a:rPr>
              <a:t>Yêu </a:t>
            </a:r>
            <a:r>
              <a:rPr lang="pt-BR" sz="2200" dirty="0">
                <a:latin typeface="Times New Roman" panose="02020603050405020304" pitchFamily="18" charset="0"/>
                <a:cs typeface="Times New Roman" panose="02020603050405020304" pitchFamily="18" charset="0"/>
              </a:rPr>
              <a:t>cầu cơ bản đối với mặt hàng quả tươi là phải có giấy Chứng nhận kiểm dịch thực vật do cơ quan có thẩm quyền </a:t>
            </a:r>
            <a:r>
              <a:rPr lang="pt-BR" sz="2200" dirty="0" smtClean="0">
                <a:latin typeface="Times New Roman" panose="02020603050405020304" pitchFamily="18" charset="0"/>
                <a:cs typeface="Times New Roman" panose="02020603050405020304" pitchFamily="18" charset="0"/>
              </a:rPr>
              <a:t>nước xuất khẩu cấp </a:t>
            </a:r>
            <a:r>
              <a:rPr lang="pt-BR" sz="2200" dirty="0">
                <a:latin typeface="Times New Roman" panose="02020603050405020304" pitchFamily="18" charset="0"/>
                <a:cs typeface="Times New Roman" panose="02020603050405020304" pitchFamily="18" charset="0"/>
              </a:rPr>
              <a:t>và lô hàng không nhiễm đối tượng kiểm dịch thực </a:t>
            </a:r>
            <a:r>
              <a:rPr lang="pt-BR" sz="2200" dirty="0" smtClean="0">
                <a:latin typeface="Times New Roman" panose="02020603050405020304" pitchFamily="18" charset="0"/>
                <a:cs typeface="Times New Roman" panose="02020603050405020304" pitchFamily="18" charset="0"/>
              </a:rPr>
              <a:t>vật trong danh sách ban hành. </a:t>
            </a:r>
          </a:p>
          <a:p>
            <a:pPr marL="0" indent="0" fontAlgn="auto">
              <a:spcAft>
                <a:spcPts val="0"/>
              </a:spcAft>
              <a:buFont typeface="Arial" pitchFamily="34" charset="0"/>
              <a:buNone/>
              <a:defRPr/>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7431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182" y="0"/>
            <a:ext cx="9144000" cy="908720"/>
          </a:xfrm>
        </p:spPr>
        <p:txBody>
          <a:bodyPr>
            <a:normAutofit/>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2.1 Qui </a:t>
            </a:r>
            <a:r>
              <a:rPr lang="en-US" sz="2500" b="1" dirty="0" err="1">
                <a:solidFill>
                  <a:srgbClr val="0000FF"/>
                </a:solidFill>
                <a:latin typeface="Times New Roman" panose="02020603050405020304" pitchFamily="18" charset="0"/>
                <a:cs typeface="Times New Roman" panose="02020603050405020304" pitchFamily="18" charset="0"/>
              </a:rPr>
              <a:t>định</a:t>
            </a:r>
            <a:r>
              <a:rPr lang="en-US" sz="2500" b="1" dirty="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về</a:t>
            </a:r>
            <a:r>
              <a:rPr lang="en-US" sz="2500" b="1" dirty="0" smtClean="0">
                <a:solidFill>
                  <a:srgbClr val="0000FF"/>
                </a:solidFill>
                <a:latin typeface="Times New Roman" panose="02020603050405020304" pitchFamily="18" charset="0"/>
                <a:cs typeface="Times New Roman" panose="02020603050405020304" pitchFamily="18" charset="0"/>
              </a:rPr>
              <a:t> SPS </a:t>
            </a:r>
            <a:r>
              <a:rPr lang="en-US" sz="2500" b="1" dirty="0" err="1" smtClean="0">
                <a:solidFill>
                  <a:srgbClr val="0000FF"/>
                </a:solidFill>
                <a:latin typeface="Times New Roman" panose="02020603050405020304" pitchFamily="18" charset="0"/>
                <a:cs typeface="Times New Roman" panose="02020603050405020304" pitchFamily="18" charset="0"/>
              </a:rPr>
              <a:t>của</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Trung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quốc</a:t>
            </a:r>
            <a:r>
              <a:rPr lang="en-US" sz="2500" b="1" dirty="0" smtClean="0">
                <a:solidFill>
                  <a:srgbClr val="0000FF"/>
                </a:solidFill>
                <a:latin typeface="Times New Roman" panose="02020603050405020304" pitchFamily="18" charset="0"/>
                <a:cs typeface="Times New Roman" panose="02020603050405020304" pitchFamily="18" charset="0"/>
              </a:rPr>
              <a:t> </a:t>
            </a:r>
            <a:endParaRPr lang="en-US" sz="2500" b="1" dirty="0">
              <a:solidFill>
                <a:srgbClr val="0000FF"/>
              </a:solidFill>
            </a:endParaRPr>
          </a:p>
        </p:txBody>
      </p:sp>
      <p:sp>
        <p:nvSpPr>
          <p:cNvPr id="3" name="Content Placeholder 2"/>
          <p:cNvSpPr>
            <a:spLocks noGrp="1"/>
          </p:cNvSpPr>
          <p:nvPr>
            <p:ph idx="1"/>
          </p:nvPr>
        </p:nvSpPr>
        <p:spPr>
          <a:xfrm>
            <a:off x="755575" y="908720"/>
            <a:ext cx="7823105" cy="5544616"/>
          </a:xfrm>
          <a:prstGeom prst="rect">
            <a:avLst/>
          </a:prstGeom>
        </p:spPr>
        <p:txBody>
          <a:bodyPr>
            <a:noAutofit/>
          </a:bodyPr>
          <a:lstStyle/>
          <a:p>
            <a:pPr lvl="0"/>
            <a:r>
              <a:rPr lang="en-US" sz="1700" dirty="0" err="1" smtClean="0">
                <a:latin typeface="Times New Roman" panose="02020603050405020304" pitchFamily="18" charset="0"/>
                <a:cs typeface="Times New Roman" panose="02020603050405020304" pitchFamily="18" charset="0"/>
              </a:rPr>
              <a:t>Luật</a:t>
            </a:r>
            <a:r>
              <a:rPr lang="en-US" sz="1700" dirty="0" smtClean="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vệ</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sinh</a:t>
            </a:r>
            <a:r>
              <a:rPr lang="en-US" sz="1700" dirty="0">
                <a:latin typeface="Times New Roman" panose="02020603050405020304" pitchFamily="18" charset="0"/>
                <a:cs typeface="Times New Roman" panose="02020603050405020304" pitchFamily="18" charset="0"/>
              </a:rPr>
              <a:t> An </a:t>
            </a:r>
            <a:r>
              <a:rPr lang="en-US" sz="1700" dirty="0" err="1">
                <a:latin typeface="Times New Roman" panose="02020603050405020304" pitchFamily="18" charset="0"/>
                <a:cs typeface="Times New Roman" panose="02020603050405020304" pitchFamily="18" charset="0"/>
              </a:rPr>
              <a:t>toàn</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thực</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phẩm</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Quốc</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Vụ</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Viện</a:t>
            </a:r>
            <a:r>
              <a:rPr lang="en-US" sz="1700" dirty="0">
                <a:latin typeface="Times New Roman" panose="02020603050405020304" pitchFamily="18" charset="0"/>
                <a:cs typeface="Times New Roman" panose="02020603050405020304" pitchFamily="18" charset="0"/>
              </a:rPr>
              <a:t>)</a:t>
            </a:r>
          </a:p>
          <a:p>
            <a:pPr marL="0" indent="0">
              <a:buNone/>
            </a:pPr>
            <a:r>
              <a:rPr lang="en-US" sz="1700" u="sng" dirty="0">
                <a:latin typeface="Times New Roman" panose="02020603050405020304" pitchFamily="18" charset="0"/>
                <a:cs typeface="Times New Roman" panose="02020603050405020304" pitchFamily="18" charset="0"/>
                <a:hlinkClick r:id="rId2"/>
              </a:rPr>
              <a:t>http://</a:t>
            </a:r>
            <a:r>
              <a:rPr lang="en-US" sz="1700" u="sng" dirty="0" err="1">
                <a:latin typeface="Times New Roman" panose="02020603050405020304" pitchFamily="18" charset="0"/>
                <a:cs typeface="Times New Roman" panose="02020603050405020304" pitchFamily="18" charset="0"/>
                <a:hlinkClick r:id="rId2"/>
              </a:rPr>
              <a:t>www.npc.gov.cn</a:t>
            </a:r>
            <a:r>
              <a:rPr lang="en-US" sz="1700" u="sng" dirty="0">
                <a:latin typeface="Times New Roman" panose="02020603050405020304" pitchFamily="18" charset="0"/>
                <a:cs typeface="Times New Roman" panose="02020603050405020304" pitchFamily="18" charset="0"/>
                <a:hlinkClick r:id="rId2"/>
              </a:rPr>
              <a:t>/</a:t>
            </a:r>
            <a:r>
              <a:rPr lang="en-US" sz="1700" u="sng" dirty="0" err="1">
                <a:latin typeface="Times New Roman" panose="02020603050405020304" pitchFamily="18" charset="0"/>
                <a:cs typeface="Times New Roman" panose="02020603050405020304" pitchFamily="18" charset="0"/>
                <a:hlinkClick r:id="rId2"/>
              </a:rPr>
              <a:t>englishnpc</a:t>
            </a:r>
            <a:r>
              <a:rPr lang="en-US" sz="1700" u="sng" dirty="0">
                <a:latin typeface="Times New Roman" panose="02020603050405020304" pitchFamily="18" charset="0"/>
                <a:cs typeface="Times New Roman" panose="02020603050405020304" pitchFamily="18" charset="0"/>
                <a:hlinkClick r:id="rId2"/>
              </a:rPr>
              <a:t>/Law/2011-02/15/content_1620635.htm</a:t>
            </a:r>
            <a:endParaRPr lang="en-US" sz="1700" dirty="0">
              <a:latin typeface="Times New Roman" panose="02020603050405020304" pitchFamily="18" charset="0"/>
              <a:cs typeface="Times New Roman" panose="02020603050405020304" pitchFamily="18" charset="0"/>
            </a:endParaRPr>
          </a:p>
          <a:p>
            <a:pPr lvl="0"/>
            <a:r>
              <a:rPr lang="en-US" sz="1700" dirty="0" err="1">
                <a:latin typeface="Times New Roman" panose="02020603050405020304" pitchFamily="18" charset="0"/>
                <a:cs typeface="Times New Roman" panose="02020603050405020304" pitchFamily="18" charset="0"/>
              </a:rPr>
              <a:t>Luật</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Chất</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lượng</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và</a:t>
            </a:r>
            <a:r>
              <a:rPr lang="en-US" sz="1700" dirty="0">
                <a:latin typeface="Times New Roman" panose="02020603050405020304" pitchFamily="18" charset="0"/>
                <a:cs typeface="Times New Roman" panose="02020603050405020304" pitchFamily="18" charset="0"/>
              </a:rPr>
              <a:t> An </a:t>
            </a:r>
            <a:r>
              <a:rPr lang="en-US" sz="1700" dirty="0" err="1">
                <a:latin typeface="Times New Roman" panose="02020603050405020304" pitchFamily="18" charset="0"/>
                <a:cs typeface="Times New Roman" panose="02020603050405020304" pitchFamily="18" charset="0"/>
              </a:rPr>
              <a:t>toàn</a:t>
            </a:r>
            <a:r>
              <a:rPr lang="en-US" sz="1700" dirty="0">
                <a:latin typeface="Times New Roman" panose="02020603050405020304" pitchFamily="18" charset="0"/>
                <a:cs typeface="Times New Roman" panose="02020603050405020304" pitchFamily="18" charset="0"/>
              </a:rPr>
              <a:t> các </a:t>
            </a:r>
            <a:r>
              <a:rPr lang="en-US" sz="1700" dirty="0" err="1">
                <a:latin typeface="Times New Roman" panose="02020603050405020304" pitchFamily="18" charset="0"/>
                <a:cs typeface="Times New Roman" panose="02020603050405020304" pitchFamily="18" charset="0"/>
              </a:rPr>
              <a:t>sản</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phẩm</a:t>
            </a:r>
            <a:r>
              <a:rPr lang="en-US" sz="1700" dirty="0">
                <a:latin typeface="Times New Roman" panose="02020603050405020304" pitchFamily="18" charset="0"/>
                <a:cs typeface="Times New Roman" panose="02020603050405020304" pitchFamily="18" charset="0"/>
              </a:rPr>
              <a:t> nông </a:t>
            </a:r>
            <a:r>
              <a:rPr lang="en-US" sz="1700" dirty="0" err="1">
                <a:latin typeface="Times New Roman" panose="02020603050405020304" pitchFamily="18" charset="0"/>
                <a:cs typeface="Times New Roman" panose="02020603050405020304" pitchFamily="18" charset="0"/>
              </a:rPr>
              <a:t>nghiệp</a:t>
            </a:r>
            <a:r>
              <a:rPr lang="en-US" sz="1700" dirty="0">
                <a:latin typeface="Times New Roman" panose="02020603050405020304" pitchFamily="18" charset="0"/>
                <a:cs typeface="Times New Roman" panose="02020603050405020304" pitchFamily="18" charset="0"/>
              </a:rPr>
              <a:t>- (MOA);</a:t>
            </a:r>
          </a:p>
          <a:p>
            <a:pPr marL="0" indent="0">
              <a:buNone/>
            </a:pPr>
            <a:r>
              <a:rPr lang="en-US" sz="1700" u="sng" dirty="0" smtClean="0">
                <a:latin typeface="Times New Roman" panose="02020603050405020304" pitchFamily="18" charset="0"/>
                <a:cs typeface="Times New Roman" panose="02020603050405020304" pitchFamily="18" charset="0"/>
                <a:hlinkClick r:id="rId3"/>
              </a:rPr>
              <a:t>http</a:t>
            </a:r>
            <a:r>
              <a:rPr lang="en-US" sz="1700" u="sng" dirty="0">
                <a:latin typeface="Times New Roman" panose="02020603050405020304" pitchFamily="18" charset="0"/>
                <a:cs typeface="Times New Roman" panose="02020603050405020304" pitchFamily="18" charset="0"/>
                <a:hlinkClick r:id="rId3"/>
              </a:rPr>
              <a:t>://</a:t>
            </a:r>
            <a:r>
              <a:rPr lang="en-US" sz="1700" u="sng" dirty="0" smtClean="0">
                <a:latin typeface="Times New Roman" panose="02020603050405020304" pitchFamily="18" charset="0"/>
                <a:cs typeface="Times New Roman" panose="02020603050405020304" pitchFamily="18" charset="0"/>
                <a:hlinkClick r:id="rId3"/>
              </a:rPr>
              <a:t>www.npc.gov.cn/englishnpc/Law/2008-01/02/content_1387986.htm</a:t>
            </a:r>
            <a:endParaRPr lang="en-US" sz="1700" dirty="0">
              <a:latin typeface="Times New Roman" panose="02020603050405020304" pitchFamily="18" charset="0"/>
              <a:cs typeface="Times New Roman" panose="02020603050405020304" pitchFamily="18" charset="0"/>
            </a:endParaRPr>
          </a:p>
          <a:p>
            <a:pPr lvl="0"/>
            <a:r>
              <a:rPr lang="en-US" sz="1700" dirty="0" err="1">
                <a:latin typeface="Times New Roman" panose="02020603050405020304" pitchFamily="18" charset="0"/>
                <a:cs typeface="Times New Roman" panose="02020603050405020304" pitchFamily="18" charset="0"/>
              </a:rPr>
              <a:t>Luật</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về</a:t>
            </a:r>
            <a:r>
              <a:rPr lang="en-US" sz="1700" dirty="0">
                <a:latin typeface="Times New Roman" panose="02020603050405020304" pitchFamily="18" charset="0"/>
                <a:cs typeface="Times New Roman" panose="02020603050405020304" pitchFamily="18" charset="0"/>
              </a:rPr>
              <a:t> phòng </a:t>
            </a:r>
            <a:r>
              <a:rPr lang="en-US" sz="1700" dirty="0" err="1">
                <a:latin typeface="Times New Roman" panose="02020603050405020304" pitchFamily="18" charset="0"/>
                <a:cs typeface="Times New Roman" panose="02020603050405020304" pitchFamily="18" charset="0"/>
              </a:rPr>
              <a:t>chống</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dịch</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bệnh</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động</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vật</a:t>
            </a:r>
            <a:endParaRPr lang="en-US" sz="1700" dirty="0">
              <a:latin typeface="Times New Roman" panose="02020603050405020304" pitchFamily="18" charset="0"/>
              <a:cs typeface="Times New Roman" panose="02020603050405020304" pitchFamily="18" charset="0"/>
            </a:endParaRPr>
          </a:p>
          <a:p>
            <a:pPr marL="0" indent="0">
              <a:buNone/>
            </a:pPr>
            <a:r>
              <a:rPr lang="en-US" sz="1700" u="sng" dirty="0">
                <a:latin typeface="Times New Roman" panose="02020603050405020304" pitchFamily="18" charset="0"/>
                <a:cs typeface="Times New Roman" panose="02020603050405020304" pitchFamily="18" charset="0"/>
                <a:hlinkClick r:id="rId4"/>
              </a:rPr>
              <a:t>http://</a:t>
            </a:r>
            <a:r>
              <a:rPr lang="en-US" sz="1700" u="sng" dirty="0" err="1">
                <a:latin typeface="Times New Roman" panose="02020603050405020304" pitchFamily="18" charset="0"/>
                <a:cs typeface="Times New Roman" panose="02020603050405020304" pitchFamily="18" charset="0"/>
                <a:hlinkClick r:id="rId4"/>
              </a:rPr>
              <a:t>www.npc.gov.cn</a:t>
            </a:r>
            <a:r>
              <a:rPr lang="en-US" sz="1700" u="sng" dirty="0">
                <a:latin typeface="Times New Roman" panose="02020603050405020304" pitchFamily="18" charset="0"/>
                <a:cs typeface="Times New Roman" panose="02020603050405020304" pitchFamily="18" charset="0"/>
                <a:hlinkClick r:id="rId4"/>
              </a:rPr>
              <a:t>/</a:t>
            </a:r>
            <a:r>
              <a:rPr lang="en-US" sz="1700" u="sng" dirty="0" err="1">
                <a:latin typeface="Times New Roman" panose="02020603050405020304" pitchFamily="18" charset="0"/>
                <a:cs typeface="Times New Roman" panose="02020603050405020304" pitchFamily="18" charset="0"/>
                <a:hlinkClick r:id="rId4"/>
              </a:rPr>
              <a:t>englishnpc</a:t>
            </a:r>
            <a:r>
              <a:rPr lang="en-US" sz="1700" u="sng" dirty="0">
                <a:latin typeface="Times New Roman" panose="02020603050405020304" pitchFamily="18" charset="0"/>
                <a:cs typeface="Times New Roman" panose="02020603050405020304" pitchFamily="18" charset="0"/>
                <a:hlinkClick r:id="rId4"/>
              </a:rPr>
              <a:t>/Law/2009-02/20/content_1471591.htm</a:t>
            </a:r>
            <a:endParaRPr lang="en-US" sz="1700" dirty="0">
              <a:latin typeface="Times New Roman" panose="02020603050405020304" pitchFamily="18" charset="0"/>
              <a:cs typeface="Times New Roman" panose="02020603050405020304" pitchFamily="18" charset="0"/>
            </a:endParaRPr>
          </a:p>
          <a:p>
            <a:pPr lvl="0"/>
            <a:r>
              <a:rPr lang="en-US" sz="1700" dirty="0" err="1" smtClean="0">
                <a:latin typeface="Times New Roman" panose="02020603050405020304" pitchFamily="18" charset="0"/>
                <a:cs typeface="Times New Roman" panose="02020603050405020304" pitchFamily="18" charset="0"/>
              </a:rPr>
              <a:t>Quy</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định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cho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thực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Luật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về</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nhập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kiểm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dịch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động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thực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năm</a:t>
            </a:r>
            <a:r>
              <a:rPr lang="en-US" sz="1700" dirty="0" smtClean="0">
                <a:latin typeface="Times New Roman" panose="02020603050405020304" pitchFamily="18" charset="0"/>
                <a:cs typeface="Times New Roman" panose="02020603050405020304" pitchFamily="18" charset="0"/>
              </a:rPr>
              <a:t> 1996</a:t>
            </a:r>
          </a:p>
          <a:p>
            <a:pPr marL="0" indent="0">
              <a:buNone/>
            </a:pPr>
            <a:r>
              <a:rPr lang="en-US" sz="1700" u="sng" dirty="0" smtClean="0">
                <a:latin typeface="Times New Roman" panose="02020603050405020304" pitchFamily="18" charset="0"/>
                <a:cs typeface="Times New Roman" panose="02020603050405020304" pitchFamily="18" charset="0"/>
                <a:hlinkClick r:id="rId5"/>
              </a:rPr>
              <a:t>http://english.agri.gov.cn/governmentaffairs/lr/ie/201305/t20130509_19615.htm</a:t>
            </a:r>
            <a:endParaRPr lang="en-US" sz="1700" dirty="0" smtClean="0">
              <a:latin typeface="Times New Roman" panose="02020603050405020304" pitchFamily="18" charset="0"/>
              <a:cs typeface="Times New Roman" panose="02020603050405020304" pitchFamily="18" charset="0"/>
            </a:endParaRPr>
          </a:p>
          <a:p>
            <a:pPr lvl="0"/>
            <a:r>
              <a:rPr lang="en-US" sz="1700" dirty="0" smtClean="0">
                <a:latin typeface="Times New Roman" panose="02020603050405020304" pitchFamily="18" charset="0"/>
                <a:cs typeface="Times New Roman" panose="02020603050405020304" pitchFamily="18" charset="0"/>
              </a:rPr>
              <a:t>Các </a:t>
            </a:r>
            <a:r>
              <a:rPr lang="en-US" sz="1700" dirty="0" err="1" smtClean="0">
                <a:latin typeface="Times New Roman" panose="02020603050405020304" pitchFamily="18" charset="0"/>
                <a:cs typeface="Times New Roman" panose="02020603050405020304" pitchFamily="18" charset="0"/>
              </a:rPr>
              <a:t>biện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pháp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quản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lý</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kiểm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phê</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duyệt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kiểm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dịch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động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thực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vật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nhập</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cảnh</a:t>
            </a:r>
            <a:endParaRPr lang="en-US" sz="1700" dirty="0" smtClean="0">
              <a:latin typeface="Times New Roman" panose="02020603050405020304" pitchFamily="18" charset="0"/>
              <a:cs typeface="Times New Roman" panose="02020603050405020304" pitchFamily="18" charset="0"/>
            </a:endParaRPr>
          </a:p>
          <a:p>
            <a:pPr marL="0" indent="0">
              <a:buNone/>
            </a:pPr>
            <a:r>
              <a:rPr lang="en-US" sz="1700" u="sng" dirty="0" smtClean="0">
                <a:latin typeface="Times New Roman" panose="02020603050405020304" pitchFamily="18" charset="0"/>
                <a:cs typeface="Times New Roman" panose="02020603050405020304" pitchFamily="18" charset="0"/>
                <a:hlinkClick r:id="rId5"/>
              </a:rPr>
              <a:t>http://english.agri.gov.cn/governmentaffairs/lr/ie/201305/t20130509_19615.htm</a:t>
            </a:r>
            <a:endParaRPr lang="en-US" sz="1700" dirty="0" smtClean="0">
              <a:latin typeface="Times New Roman" panose="02020603050405020304" pitchFamily="18" charset="0"/>
              <a:cs typeface="Times New Roman" panose="02020603050405020304" pitchFamily="18" charset="0"/>
            </a:endParaRPr>
          </a:p>
          <a:p>
            <a:pPr lvl="0"/>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Danh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sách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mã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số</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vườn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trồng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và</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cơ</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sở</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đóng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gói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hoa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quả</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Việt</a:t>
            </a:r>
            <a:r>
              <a:rPr lang="en-US" sz="1700" dirty="0" smtClean="0">
                <a:latin typeface="Times New Roman" panose="02020603050405020304" pitchFamily="18" charset="0"/>
                <a:cs typeface="Times New Roman" panose="02020603050405020304" pitchFamily="18" charset="0"/>
              </a:rPr>
              <a:t> Nam </a:t>
            </a:r>
            <a:r>
              <a:rPr lang="en-US" sz="1700" dirty="0" err="1" smtClean="0">
                <a:latin typeface="Times New Roman" panose="02020603050405020304" pitchFamily="18" charset="0"/>
                <a:cs typeface="Times New Roman" panose="02020603050405020304" pitchFamily="18" charset="0"/>
              </a:rPr>
              <a:t>xuất</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khẩu</a:t>
            </a:r>
            <a:r>
              <a:rPr lang="en-US" sz="1700" dirty="0" smtClean="0">
                <a:latin typeface="Times New Roman" panose="02020603050405020304" pitchFamily="18" charset="0"/>
                <a:cs typeface="Times New Roman" panose="02020603050405020304" pitchFamily="18" charset="0"/>
              </a:rPr>
              <a:t> sang </a:t>
            </a:r>
            <a:r>
              <a:rPr lang="en-US" sz="1700" dirty="0" err="1" smtClean="0">
                <a:latin typeface="Times New Roman" panose="02020603050405020304" pitchFamily="18" charset="0"/>
                <a:cs typeface="Times New Roman" panose="02020603050405020304" pitchFamily="18" charset="0"/>
              </a:rPr>
              <a:t>Trung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Quốc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trên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trang</a:t>
            </a:r>
            <a:r>
              <a:rPr lang="en-US" sz="1700" dirty="0" smtClean="0">
                <a:latin typeface="Times New Roman" panose="02020603050405020304" pitchFamily="18" charset="0"/>
                <a:cs typeface="Times New Roman" panose="02020603050405020304" pitchFamily="18" charset="0"/>
              </a:rPr>
              <a:t> web </a:t>
            </a:r>
            <a:r>
              <a:rPr lang="en-US" sz="1700" dirty="0" err="1" smtClean="0">
                <a:latin typeface="Times New Roman" panose="02020603050405020304" pitchFamily="18" charset="0"/>
                <a:cs typeface="Times New Roman" panose="02020603050405020304" pitchFamily="18" charset="0"/>
              </a:rPr>
              <a:t>của</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Cục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Bảo</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vệ</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thực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vật</a:t>
            </a:r>
            <a:r>
              <a:rPr lang="en-US" sz="1700" dirty="0" smtClean="0">
                <a:latin typeface="Times New Roman" panose="02020603050405020304" pitchFamily="18" charset="0"/>
                <a:cs typeface="Times New Roman" panose="02020603050405020304" pitchFamily="18" charset="0"/>
              </a:rPr>
              <a:t>: </a:t>
            </a:r>
          </a:p>
          <a:p>
            <a:pPr marL="0" lvl="0" indent="0">
              <a:buNone/>
            </a:pPr>
            <a:r>
              <a:rPr lang="en-US" sz="1700" u="sng" dirty="0" smtClean="0">
                <a:latin typeface="Times New Roman" panose="02020603050405020304" pitchFamily="18" charset="0"/>
                <a:cs typeface="Times New Roman" panose="02020603050405020304" pitchFamily="18" charset="0"/>
                <a:hlinkClick r:id="rId6"/>
              </a:rPr>
              <a:t>http://www.ppd.gov.vn</a:t>
            </a:r>
            <a:endParaRPr lang="en-US" sz="1700" dirty="0" smtClean="0">
              <a:latin typeface="Times New Roman" panose="02020603050405020304" pitchFamily="18" charset="0"/>
              <a:cs typeface="Times New Roman" panose="02020603050405020304" pitchFamily="18" charset="0"/>
            </a:endParaRPr>
          </a:p>
          <a:p>
            <a:pPr lvl="0"/>
            <a:r>
              <a:rPr lang="en-US" sz="1700" dirty="0" err="1" smtClean="0">
                <a:latin typeface="Times New Roman" panose="02020603050405020304" pitchFamily="18" charset="0"/>
                <a:cs typeface="Times New Roman" panose="02020603050405020304" pitchFamily="18" charset="0"/>
              </a:rPr>
              <a:t>Đăng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ký</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với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hải</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quan</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Trung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Quốc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tìm</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hiểu</a:t>
            </a:r>
            <a:r>
              <a:rPr lang="en-US" sz="1700" dirty="0" smtClean="0">
                <a:latin typeface="Times New Roman" panose="02020603050405020304" pitchFamily="18" charset="0"/>
                <a:cs typeface="Times New Roman" panose="02020603050405020304" pitchFamily="18" charset="0"/>
              </a:rPr>
              <a:t> qui </a:t>
            </a:r>
            <a:r>
              <a:rPr lang="en-US" sz="1700" dirty="0" err="1" smtClean="0">
                <a:latin typeface="Times New Roman" panose="02020603050405020304" pitchFamily="18" charset="0"/>
                <a:cs typeface="Times New Roman" panose="02020603050405020304" pitchFamily="18" charset="0"/>
              </a:rPr>
              <a:t>trình</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thủ</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tục</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đăng</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ký</a:t>
            </a:r>
            <a:endParaRPr lang="en-US" sz="1700" dirty="0" smtClean="0">
              <a:latin typeface="Times New Roman" panose="02020603050405020304" pitchFamily="18" charset="0"/>
              <a:cs typeface="Times New Roman" panose="02020603050405020304" pitchFamily="18" charset="0"/>
            </a:endParaRPr>
          </a:p>
          <a:p>
            <a:pPr marL="0" indent="0">
              <a:buNone/>
            </a:pPr>
            <a:r>
              <a:rPr lang="en-US" sz="1700" u="sng" dirty="0" smtClean="0">
                <a:latin typeface="Times New Roman" panose="02020603050405020304" pitchFamily="18" charset="0"/>
                <a:cs typeface="Times New Roman" panose="02020603050405020304" pitchFamily="18" charset="0"/>
                <a:hlinkClick r:id="rId7"/>
              </a:rPr>
              <a:t>http://english.customs.gov.cn/</a:t>
            </a:r>
            <a:endParaRPr lang="en-US" sz="17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723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70"/>
            <a:ext cx="9144000" cy="761633"/>
          </a:xfrm>
        </p:spPr>
        <p:txBody>
          <a:bodyPr>
            <a:normAutofit/>
          </a:bodyPr>
          <a:lstStyle/>
          <a:p>
            <a:pPr algn="ctr"/>
            <a:r>
              <a:rPr lang="en-US" sz="2500" b="1" dirty="0" smtClean="0">
                <a:solidFill>
                  <a:srgbClr val="0000FF"/>
                </a:solidFill>
                <a:latin typeface="Times New Roman" panose="02020603050405020304" pitchFamily="18" charset="0"/>
                <a:cs typeface="Times New Roman" panose="02020603050405020304" pitchFamily="18" charset="0"/>
              </a:rPr>
              <a:t>2.2 </a:t>
            </a:r>
            <a:r>
              <a:rPr lang="en-US" sz="2500" b="1" dirty="0" err="1" smtClean="0">
                <a:solidFill>
                  <a:srgbClr val="0000FF"/>
                </a:solidFill>
                <a:latin typeface="Times New Roman" panose="02020603050405020304" pitchFamily="18" charset="0"/>
                <a:cs typeface="Times New Roman" panose="02020603050405020304" pitchFamily="18" charset="0"/>
              </a:rPr>
              <a:t>Việt</a:t>
            </a:r>
            <a:r>
              <a:rPr lang="en-US" sz="2500" b="1" dirty="0" smtClean="0">
                <a:solidFill>
                  <a:srgbClr val="0000FF"/>
                </a:solidFill>
                <a:latin typeface="Times New Roman" panose="02020603050405020304" pitchFamily="18" charset="0"/>
                <a:cs typeface="Times New Roman" panose="02020603050405020304" pitchFamily="18" charset="0"/>
              </a:rPr>
              <a:t> Nam – </a:t>
            </a:r>
            <a:r>
              <a:rPr lang="en-US" sz="2500" b="1" dirty="0" err="1" smtClean="0">
                <a:solidFill>
                  <a:srgbClr val="0000FF"/>
                </a:solidFill>
                <a:latin typeface="Times New Roman" panose="02020603050405020304" pitchFamily="18" charset="0"/>
                <a:cs typeface="Times New Roman" panose="02020603050405020304" pitchFamily="18" charset="0"/>
              </a:rPr>
              <a:t>Trung</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a:solidFill>
                  <a:srgbClr val="0000FF"/>
                </a:solidFill>
                <a:latin typeface="Times New Roman" panose="02020603050405020304" pitchFamily="18" charset="0"/>
                <a:cs typeface="Times New Roman" panose="02020603050405020304" pitchFamily="18" charset="0"/>
              </a:rPr>
              <a:t>Q</a:t>
            </a:r>
            <a:r>
              <a:rPr lang="en-US" sz="2500" b="1" dirty="0" err="1" smtClean="0">
                <a:solidFill>
                  <a:srgbClr val="0000FF"/>
                </a:solidFill>
                <a:latin typeface="Times New Roman" panose="02020603050405020304" pitchFamily="18" charset="0"/>
                <a:cs typeface="Times New Roman" panose="02020603050405020304" pitchFamily="18" charset="0"/>
              </a:rPr>
              <a:t>uốc</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ký</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kết</a:t>
            </a:r>
            <a:r>
              <a:rPr lang="en-US" sz="2500" b="1" dirty="0" smtClean="0">
                <a:solidFill>
                  <a:srgbClr val="0000FF"/>
                </a:solidFill>
                <a:latin typeface="Times New Roman" panose="02020603050405020304" pitchFamily="18" charset="0"/>
                <a:cs typeface="Times New Roman" panose="02020603050405020304" pitchFamily="18" charset="0"/>
              </a:rPr>
              <a:t> </a:t>
            </a:r>
            <a:r>
              <a:rPr lang="en-US" sz="2500" b="1" dirty="0" err="1" smtClean="0">
                <a:solidFill>
                  <a:srgbClr val="0000FF"/>
                </a:solidFill>
                <a:latin typeface="Times New Roman" panose="02020603050405020304" pitchFamily="18" charset="0"/>
                <a:cs typeface="Times New Roman" panose="02020603050405020304" pitchFamily="18" charset="0"/>
              </a:rPr>
              <a:t>về</a:t>
            </a:r>
            <a:r>
              <a:rPr lang="en-US" sz="2500" b="1" dirty="0" smtClean="0">
                <a:solidFill>
                  <a:srgbClr val="0000FF"/>
                </a:solidFill>
                <a:latin typeface="Times New Roman" panose="02020603050405020304" pitchFamily="18" charset="0"/>
                <a:cs typeface="Times New Roman" panose="02020603050405020304" pitchFamily="18" charset="0"/>
              </a:rPr>
              <a:t> SPS</a:t>
            </a:r>
            <a:endParaRPr lang="en-US" sz="25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28872208"/>
              </p:ext>
            </p:extLst>
          </p:nvPr>
        </p:nvGraphicFramePr>
        <p:xfrm>
          <a:off x="571499" y="980728"/>
          <a:ext cx="8001001" cy="5234021"/>
        </p:xfrm>
        <a:graphic>
          <a:graphicData uri="http://schemas.openxmlformats.org/drawingml/2006/table">
            <a:tbl>
              <a:tblPr/>
              <a:tblGrid>
                <a:gridCol w="457200">
                  <a:extLst>
                    <a:ext uri="{9D8B030D-6E8A-4147-A177-3AD203B41FA5}">
                      <a16:colId xmlns="" xmlns:a16="http://schemas.microsoft.com/office/drawing/2014/main" val="3199074799"/>
                    </a:ext>
                  </a:extLst>
                </a:gridCol>
                <a:gridCol w="1741076">
                  <a:extLst>
                    <a:ext uri="{9D8B030D-6E8A-4147-A177-3AD203B41FA5}">
                      <a16:colId xmlns="" xmlns:a16="http://schemas.microsoft.com/office/drawing/2014/main" val="3674485099"/>
                    </a:ext>
                  </a:extLst>
                </a:gridCol>
                <a:gridCol w="4436975">
                  <a:extLst>
                    <a:ext uri="{9D8B030D-6E8A-4147-A177-3AD203B41FA5}">
                      <a16:colId xmlns="" xmlns:a16="http://schemas.microsoft.com/office/drawing/2014/main" val="4001049094"/>
                    </a:ext>
                  </a:extLst>
                </a:gridCol>
                <a:gridCol w="936588">
                  <a:extLst>
                    <a:ext uri="{9D8B030D-6E8A-4147-A177-3AD203B41FA5}">
                      <a16:colId xmlns="" xmlns:a16="http://schemas.microsoft.com/office/drawing/2014/main" val="4061604547"/>
                    </a:ext>
                  </a:extLst>
                </a:gridCol>
                <a:gridCol w="429162">
                  <a:extLst>
                    <a:ext uri="{9D8B030D-6E8A-4147-A177-3AD203B41FA5}">
                      <a16:colId xmlns="" xmlns:a16="http://schemas.microsoft.com/office/drawing/2014/main" val="3224647805"/>
                    </a:ext>
                  </a:extLst>
                </a:gridCol>
              </a:tblGrid>
              <a:tr h="360039">
                <a:tc>
                  <a:txBody>
                    <a:bodyPr/>
                    <a:lstStyle/>
                    <a:p>
                      <a:pPr algn="l" fontAlgn="base"/>
                      <a:r>
                        <a:rPr lang="en-US" sz="1400" dirty="0" smtClean="0">
                          <a:effectLst/>
                          <a:latin typeface="Times New Roman" panose="02020603050405020304" pitchFamily="18" charset="0"/>
                          <a:cs typeface="Times New Roman" panose="02020603050405020304" pitchFamily="18" charset="0"/>
                        </a:rPr>
                        <a:t>TT</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err="1" smtClean="0">
                          <a:effectLst/>
                          <a:latin typeface="Times New Roman" panose="02020603050405020304" pitchFamily="18" charset="0"/>
                          <a:cs typeface="Times New Roman" panose="02020603050405020304" pitchFamily="18" charset="0"/>
                        </a:rPr>
                        <a:t>Cơ</a:t>
                      </a:r>
                      <a:r>
                        <a:rPr lang="en-US" sz="1400" baseline="0" dirty="0" smtClean="0">
                          <a:effectLst/>
                          <a:latin typeface="Times New Roman" panose="02020603050405020304" pitchFamily="18" charset="0"/>
                          <a:cs typeface="Times New Roman" panose="02020603050405020304" pitchFamily="18" charset="0"/>
                        </a:rPr>
                        <a:t> </a:t>
                      </a:r>
                      <a:r>
                        <a:rPr lang="en-US" sz="1400" baseline="0" dirty="0" err="1" smtClean="0">
                          <a:effectLst/>
                          <a:latin typeface="Times New Roman" panose="02020603050405020304" pitchFamily="18" charset="0"/>
                          <a:cs typeface="Times New Roman" panose="02020603050405020304" pitchFamily="18" charset="0"/>
                        </a:rPr>
                        <a:t>quan</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err="1" smtClean="0">
                          <a:effectLst/>
                          <a:latin typeface="Times New Roman" panose="02020603050405020304" pitchFamily="18" charset="0"/>
                          <a:cs typeface="Times New Roman" panose="02020603050405020304" pitchFamily="18" charset="0"/>
                        </a:rPr>
                        <a:t>Nội</a:t>
                      </a:r>
                      <a:r>
                        <a:rPr lang="en-US" sz="1400" baseline="0" dirty="0" smtClean="0">
                          <a:effectLst/>
                          <a:latin typeface="Times New Roman" panose="02020603050405020304" pitchFamily="18" charset="0"/>
                          <a:cs typeface="Times New Roman" panose="02020603050405020304" pitchFamily="18" charset="0"/>
                        </a:rPr>
                        <a:t> dung </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err="1" smtClean="0">
                          <a:effectLst/>
                          <a:latin typeface="Times New Roman" panose="02020603050405020304" pitchFamily="18" charset="0"/>
                          <a:cs typeface="Times New Roman" panose="02020603050405020304" pitchFamily="18" charset="0"/>
                        </a:rPr>
                        <a:t>thời</a:t>
                      </a:r>
                      <a:r>
                        <a:rPr lang="en-US" sz="1400" baseline="0" dirty="0" smtClean="0">
                          <a:effectLst/>
                          <a:latin typeface="Times New Roman" panose="02020603050405020304" pitchFamily="18" charset="0"/>
                          <a:cs typeface="Times New Roman" panose="02020603050405020304" pitchFamily="18" charset="0"/>
                        </a:rPr>
                        <a:t> </a:t>
                      </a:r>
                      <a:r>
                        <a:rPr lang="en-US" sz="1400" baseline="0" dirty="0" err="1" smtClean="0">
                          <a:effectLst/>
                          <a:latin typeface="Times New Roman" panose="02020603050405020304" pitchFamily="18" charset="0"/>
                          <a:cs typeface="Times New Roman" panose="02020603050405020304" pitchFamily="18" charset="0"/>
                        </a:rPr>
                        <a:t>gian</a:t>
                      </a:r>
                      <a:r>
                        <a:rPr lang="en-US" sz="1400" baseline="0" dirty="0" smtClean="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980768990"/>
                  </a:ext>
                </a:extLst>
              </a:tr>
              <a:tr h="1177339">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1</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Tổng cục </a:t>
                      </a:r>
                      <a:r>
                        <a:rPr lang="en-US" sz="1400" dirty="0" smtClean="0">
                          <a:effectLst/>
                          <a:latin typeface="Times New Roman" panose="02020603050405020304" pitchFamily="18" charset="0"/>
                          <a:cs typeface="Times New Roman" panose="02020603050405020304" pitchFamily="18" charset="0"/>
                        </a:rPr>
                        <a:t>GSCL</a:t>
                      </a:r>
                      <a:r>
                        <a:rPr lang="vi-VN" sz="1400" dirty="0" smtClean="0">
                          <a:effectLst/>
                          <a:latin typeface="Times New Roman" panose="02020603050405020304" pitchFamily="18" charset="0"/>
                          <a:cs typeface="Times New Roman" panose="02020603050405020304" pitchFamily="18" charset="0"/>
                        </a:rPr>
                        <a:t>, </a:t>
                      </a:r>
                      <a:r>
                        <a:rPr lang="vi-VN" sz="1400" dirty="0">
                          <a:effectLst/>
                          <a:latin typeface="Times New Roman" panose="02020603050405020304" pitchFamily="18" charset="0"/>
                          <a:cs typeface="Times New Roman" panose="02020603050405020304" pitchFamily="18" charset="0"/>
                        </a:rPr>
                        <a:t>kiểm nghiệm và kiểm </a:t>
                      </a:r>
                      <a:r>
                        <a:rPr lang="vi-VN" sz="1400" dirty="0" smtClean="0">
                          <a:effectLst/>
                          <a:latin typeface="Times New Roman" panose="02020603050405020304" pitchFamily="18" charset="0"/>
                          <a:cs typeface="Times New Roman" panose="02020603050405020304" pitchFamily="18" charset="0"/>
                        </a:rPr>
                        <a:t>dịch</a:t>
                      </a:r>
                      <a:r>
                        <a:rPr lang="en-US" sz="1400" baseline="0" dirty="0" smtClean="0">
                          <a:effectLst/>
                          <a:latin typeface="Times New Roman" panose="02020603050405020304" pitchFamily="18" charset="0"/>
                          <a:cs typeface="Times New Roman" panose="02020603050405020304" pitchFamily="18" charset="0"/>
                        </a:rPr>
                        <a:t> </a:t>
                      </a:r>
                      <a:r>
                        <a:rPr lang="vi-VN" sz="1400" dirty="0" smtClean="0">
                          <a:effectLst/>
                          <a:latin typeface="Times New Roman" panose="02020603050405020304" pitchFamily="18" charset="0"/>
                          <a:cs typeface="Times New Roman" panose="02020603050405020304" pitchFamily="18" charset="0"/>
                        </a:rPr>
                        <a:t>Trung</a:t>
                      </a:r>
                      <a:r>
                        <a:rPr lang="vi-VN" sz="1400" dirty="0">
                          <a:effectLst/>
                          <a:latin typeface="Times New Roman" panose="02020603050405020304" pitchFamily="18" charset="0"/>
                          <a:cs typeface="Times New Roman" panose="02020603050405020304" pitchFamily="18" charset="0"/>
                        </a:rPr>
                        <a:t>  Quốc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Bản ghi nhớ về hợp tác trong lĩnh vực kiểm nghiệm, kiểm dịch thực vật (KDTV) giữa Tổng cục giám sát chất lượng, kiểm nghiệm và kiểm dịch Trung  Quốc và Bộ Nông nghiệp và PTNT Việt Nam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400" dirty="0">
                          <a:effectLst/>
                          <a:latin typeface="Times New Roman" panose="02020603050405020304" pitchFamily="18" charset="0"/>
                          <a:cs typeface="Times New Roman" panose="02020603050405020304" pitchFamily="18" charset="0"/>
                        </a:rPr>
                        <a:t>3/2004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030355087"/>
                  </a:ext>
                </a:extLst>
              </a:tr>
              <a:tr h="1054909">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2</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Tổng cục </a:t>
                      </a:r>
                      <a:r>
                        <a:rPr lang="en-US" sz="1400" dirty="0" smtClean="0">
                          <a:effectLst/>
                          <a:latin typeface="Times New Roman" panose="02020603050405020304" pitchFamily="18" charset="0"/>
                          <a:cs typeface="Times New Roman" panose="02020603050405020304" pitchFamily="18" charset="0"/>
                        </a:rPr>
                        <a:t>GSCL</a:t>
                      </a:r>
                      <a:r>
                        <a:rPr lang="vi-VN" sz="1400" dirty="0" smtClean="0">
                          <a:effectLst/>
                          <a:latin typeface="Times New Roman" panose="02020603050405020304" pitchFamily="18" charset="0"/>
                          <a:cs typeface="Times New Roman" panose="02020603050405020304" pitchFamily="18" charset="0"/>
                        </a:rPr>
                        <a:t>, </a:t>
                      </a:r>
                      <a:r>
                        <a:rPr lang="vi-VN" sz="1400" dirty="0">
                          <a:effectLst/>
                          <a:latin typeface="Times New Roman" panose="02020603050405020304" pitchFamily="18" charset="0"/>
                          <a:cs typeface="Times New Roman" panose="02020603050405020304" pitchFamily="18" charset="0"/>
                        </a:rPr>
                        <a:t>kiểm nghiệm và kiểm dịch Trung Quốc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Nghị định thư về yêu cầu kiểm dịch thực vật đối với việc xuất khẩu gạo từ Việt Nam sang Trung Quốc được ký kết giữa Bộ Nông nghiệp và PTNT và Tổng cục Giám sát chất lượng, kiểm nghiệm và kiểm dịch Trung Quốc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400" dirty="0">
                          <a:effectLst/>
                          <a:latin typeface="Times New Roman" panose="02020603050405020304" pitchFamily="18" charset="0"/>
                          <a:cs typeface="Times New Roman" panose="02020603050405020304" pitchFamily="18" charset="0"/>
                        </a:rPr>
                        <a:t>10/2004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865508455"/>
                  </a:ext>
                </a:extLst>
              </a:tr>
              <a:tr h="864096">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3</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Hiệp </a:t>
                      </a:r>
                      <a:r>
                        <a:rPr lang="vi-VN" sz="1400" dirty="0" smtClean="0">
                          <a:effectLst/>
                          <a:latin typeface="Times New Roman" panose="02020603050405020304" pitchFamily="18" charset="0"/>
                          <a:cs typeface="Times New Roman" panose="02020603050405020304" pitchFamily="18" charset="0"/>
                        </a:rPr>
                        <a:t>định</a:t>
                      </a:r>
                      <a:r>
                        <a:rPr lang="en-US" sz="1400" dirty="0" smtClean="0">
                          <a:effectLst/>
                          <a:latin typeface="Times New Roman" panose="02020603050405020304" pitchFamily="18" charset="0"/>
                          <a:cs typeface="Times New Roman" panose="02020603050405020304" pitchFamily="18" charset="0"/>
                        </a:rPr>
                        <a:t> </a:t>
                      </a:r>
                      <a:r>
                        <a:rPr lang="vi-VN" sz="1400" dirty="0" smtClean="0">
                          <a:effectLst/>
                          <a:latin typeface="Times New Roman" panose="02020603050405020304" pitchFamily="18" charset="0"/>
                          <a:cs typeface="Times New Roman" panose="02020603050405020304" pitchFamily="18" charset="0"/>
                        </a:rPr>
                        <a:t>giữa </a:t>
                      </a:r>
                      <a:r>
                        <a:rPr lang="vi-VN" sz="1400" dirty="0">
                          <a:effectLst/>
                          <a:latin typeface="Times New Roman" panose="02020603050405020304" pitchFamily="18" charset="0"/>
                          <a:cs typeface="Times New Roman" panose="02020603050405020304" pitchFamily="18" charset="0"/>
                        </a:rPr>
                        <a:t>Chính phủ nước Cộng hoà Xã hội chủ nghĩa Việt Nam và Chính phủ nước Cộng hoà nhân dân Trung Hoa về hợp tác trong lĩnh vực bảo vệ và KDTV đã được ký kết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400" dirty="0">
                          <a:effectLst/>
                          <a:latin typeface="Times New Roman" panose="02020603050405020304" pitchFamily="18" charset="0"/>
                          <a:cs typeface="Times New Roman" panose="02020603050405020304" pitchFamily="18" charset="0"/>
                        </a:rPr>
                        <a:t>30/5/2008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378347685"/>
                  </a:ext>
                </a:extLst>
              </a:tr>
              <a:tr h="696629">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4</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err="1" smtClean="0">
                          <a:effectLst/>
                          <a:latin typeface="Times New Roman" panose="02020603050405020304" pitchFamily="18" charset="0"/>
                          <a:cs typeface="Times New Roman" panose="02020603050405020304" pitchFamily="18" charset="0"/>
                        </a:rPr>
                        <a:t>Cục</a:t>
                      </a:r>
                      <a:r>
                        <a:rPr lang="en-US" sz="1400" baseline="0" dirty="0" smtClean="0">
                          <a:effectLst/>
                          <a:latin typeface="Times New Roman" panose="02020603050405020304" pitchFamily="18" charset="0"/>
                          <a:cs typeface="Times New Roman" panose="02020603050405020304" pitchFamily="18" charset="0"/>
                        </a:rPr>
                        <a:t> BVTV</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vi-VN" sz="1400" dirty="0">
                          <a:effectLst/>
                          <a:latin typeface="Times New Roman" panose="02020603050405020304" pitchFamily="18" charset="0"/>
                          <a:cs typeface="Times New Roman" panose="02020603050405020304" pitchFamily="18" charset="0"/>
                        </a:rPr>
                        <a:t>Biên bản hội đàm giữa Cục BVTV và Tổng cục Giám sát chất lượng, kiểm nghiệm và kiểm dịch quốc gia Trung Quốc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400" dirty="0">
                          <a:effectLst/>
                          <a:latin typeface="Times New Roman" panose="02020603050405020304" pitchFamily="18" charset="0"/>
                          <a:cs typeface="Times New Roman" panose="02020603050405020304" pitchFamily="18" charset="0"/>
                        </a:rPr>
                        <a:t>5/2005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01965146"/>
                  </a:ext>
                </a:extLst>
              </a:tr>
              <a:tr h="1081009">
                <a:tc>
                  <a:txBody>
                    <a:bodyPr/>
                    <a:lstStyle/>
                    <a:p>
                      <a:pPr algn="l" fontAlgn="base"/>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5</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US" sz="1400" dirty="0">
                          <a:effectLst/>
                          <a:latin typeface="Times New Roman" panose="02020603050405020304" pitchFamily="18" charset="0"/>
                          <a:cs typeface="Times New Roman" panose="02020603050405020304" pitchFamily="18" charset="0"/>
                        </a:rPr>
                        <a:t> </a:t>
                      </a:r>
                      <a:r>
                        <a:rPr lang="vi-VN" sz="1400" dirty="0" smtClean="0">
                          <a:effectLst/>
                          <a:latin typeface="Times New Roman" panose="02020603050405020304" pitchFamily="18" charset="0"/>
                          <a:cs typeface="Times New Roman" panose="02020603050405020304" pitchFamily="18" charset="0"/>
                        </a:rPr>
                        <a:t>Tổng cục </a:t>
                      </a:r>
                      <a:r>
                        <a:rPr lang="en-US" sz="1400" dirty="0" smtClean="0">
                          <a:effectLst/>
                          <a:latin typeface="Times New Roman" panose="02020603050405020304" pitchFamily="18" charset="0"/>
                          <a:cs typeface="Times New Roman" panose="02020603050405020304" pitchFamily="18" charset="0"/>
                        </a:rPr>
                        <a:t>GSCL</a:t>
                      </a:r>
                      <a:r>
                        <a:rPr lang="vi-VN" sz="1400" dirty="0" smtClean="0">
                          <a:effectLst/>
                          <a:latin typeface="Times New Roman" panose="02020603050405020304" pitchFamily="18" charset="0"/>
                          <a:cs typeface="Times New Roman" panose="02020603050405020304" pitchFamily="18" charset="0"/>
                        </a:rPr>
                        <a:t>, kiểm nghiệm và kiểm dịch Trung Quốc</a:t>
                      </a:r>
                    </a:p>
                    <a:p>
                      <a:pPr algn="l" fontAlgn="base"/>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vi-VN" sz="1400" b="0" i="0" kern="1200" dirty="0" smtClean="0">
                          <a:solidFill>
                            <a:schemeClr val="dk1"/>
                          </a:solidFill>
                          <a:effectLst/>
                          <a:latin typeface="Times New Roman" panose="02020603050405020304" pitchFamily="18" charset="0"/>
                          <a:ea typeface="+mn-ea"/>
                          <a:cs typeface="Times New Roman" panose="02020603050405020304" pitchFamily="18" charset="0"/>
                        </a:rPr>
                        <a:t>“Biên bản ghi nhớ về Thiết lập cơ chế ngăn chặn và kiểm soát sâu bệnh thực vật tại khu vực biên giới” do Bộ Nông nghiệp và PTNT Việt Nam và Tổng cục Hải quan Trung Quốc </a:t>
                      </a:r>
                      <a:endParaRPr lang="en-US" sz="1400" dirty="0">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n-US" sz="1400" dirty="0" smtClean="0">
                          <a:effectLst/>
                          <a:latin typeface="Times New Roman" panose="02020603050405020304" pitchFamily="18" charset="0"/>
                          <a:cs typeface="Times New Roman" panose="02020603050405020304" pitchFamily="18" charset="0"/>
                        </a:rPr>
                        <a:t>4/2019</a:t>
                      </a:r>
                      <a:endParaRPr lang="en-US" sz="1400" dirty="0">
                        <a:effectLst/>
                        <a:latin typeface="Times New Roman" panose="02020603050405020304" pitchFamily="18"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r>
                        <a:rPr lang="en-US" sz="1400" dirty="0">
                          <a:effectLst/>
                          <a:latin typeface="Times New Roman" panose="02020603050405020304" pitchFamily="18"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871916794"/>
                  </a:ext>
                </a:extLst>
              </a:tr>
            </a:tbl>
          </a:graphicData>
        </a:graphic>
      </p:graphicFrame>
    </p:spTree>
    <p:extLst>
      <p:ext uri="{BB962C8B-B14F-4D97-AF65-F5344CB8AC3E}">
        <p14:creationId xmlns:p14="http://schemas.microsoft.com/office/powerpoint/2010/main" val="2000712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265003310"/>
              </p:ext>
            </p:extLst>
          </p:nvPr>
        </p:nvGraphicFramePr>
        <p:xfrm>
          <a:off x="899592" y="1556792"/>
          <a:ext cx="7560840" cy="3744410"/>
        </p:xfrm>
        <a:graphic>
          <a:graphicData uri="http://schemas.openxmlformats.org/drawingml/2006/table">
            <a:tbl>
              <a:tblPr firstRow="1" bandRow="1">
                <a:tableStyleId>{F5AB1C69-6EDB-4FF4-983F-18BD219EF322}</a:tableStyleId>
              </a:tblPr>
              <a:tblGrid>
                <a:gridCol w="2014660">
                  <a:extLst>
                    <a:ext uri="{9D8B030D-6E8A-4147-A177-3AD203B41FA5}">
                      <a16:colId xmlns="" xmlns:a16="http://schemas.microsoft.com/office/drawing/2014/main" val="20000"/>
                    </a:ext>
                  </a:extLst>
                </a:gridCol>
                <a:gridCol w="5546180">
                  <a:extLst>
                    <a:ext uri="{9D8B030D-6E8A-4147-A177-3AD203B41FA5}">
                      <a16:colId xmlns="" xmlns:a16="http://schemas.microsoft.com/office/drawing/2014/main" val="20001"/>
                    </a:ext>
                  </a:extLst>
                </a:gridCol>
              </a:tblGrid>
              <a:tr h="1152125">
                <a:tc>
                  <a:txBody>
                    <a:bodyPr/>
                    <a:lstStyle/>
                    <a:p>
                      <a:r>
                        <a:rPr lang="en-IN" dirty="0" err="1" smtClean="0">
                          <a:solidFill>
                            <a:schemeClr val="tx1"/>
                          </a:solidFill>
                          <a:latin typeface="Times New Roman" panose="02020603050405020304" pitchFamily="18" charset="0"/>
                          <a:cs typeface="Times New Roman" panose="02020603050405020304" pitchFamily="18" charset="0"/>
                        </a:rPr>
                        <a:t>Đánh</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giá</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nguy</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cơ</a:t>
                      </a:r>
                      <a:endParaRPr lang="en-US" dirty="0">
                        <a:solidFill>
                          <a:schemeClr val="tx1"/>
                        </a:solidFill>
                        <a:latin typeface="Times New Roman" panose="02020603050405020304" pitchFamily="18" charset="0"/>
                        <a:cs typeface="Times New Roman" panose="02020603050405020304" pitchFamily="18" charset="0"/>
                      </a:endParaRPr>
                    </a:p>
                  </a:txBody>
                  <a:tcPr>
                    <a:solidFill>
                      <a:srgbClr val="FFFF00"/>
                    </a:solidFill>
                  </a:tcPr>
                </a:tc>
                <a:tc>
                  <a:txBody>
                    <a:bodyPr/>
                    <a:lstStyle/>
                    <a:p>
                      <a:pPr marL="285750" indent="-285750">
                        <a:buFontTx/>
                        <a:buChar char="-"/>
                      </a:pPr>
                      <a:r>
                        <a:rPr lang="en-IN" dirty="0" err="1" smtClean="0">
                          <a:solidFill>
                            <a:schemeClr val="tx1"/>
                          </a:solidFill>
                          <a:latin typeface="Times New Roman" panose="02020603050405020304" pitchFamily="18" charset="0"/>
                          <a:cs typeface="Times New Roman" panose="02020603050405020304" pitchFamily="18" charset="0"/>
                        </a:rPr>
                        <a:t>Nộp</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yêu</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cầu</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mở</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cửa</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thị</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trường</a:t>
                      </a:r>
                      <a:r>
                        <a:rPr lang="en-IN" baseline="0" dirty="0" smtClean="0">
                          <a:solidFill>
                            <a:schemeClr val="tx1"/>
                          </a:solidFill>
                          <a:latin typeface="Times New Roman" panose="02020603050405020304" pitchFamily="18" charset="0"/>
                          <a:cs typeface="Times New Roman" panose="02020603050405020304" pitchFamily="18" charset="0"/>
                        </a:rPr>
                        <a:t> + </a:t>
                      </a:r>
                      <a:r>
                        <a:rPr lang="en-IN" baseline="0" dirty="0" err="1" smtClean="0">
                          <a:solidFill>
                            <a:schemeClr val="tx1"/>
                          </a:solidFill>
                          <a:latin typeface="Times New Roman" panose="02020603050405020304" pitchFamily="18" charset="0"/>
                          <a:cs typeface="Times New Roman" panose="02020603050405020304" pitchFamily="18" charset="0"/>
                        </a:rPr>
                        <a:t>hồ</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sơ</a:t>
                      </a:r>
                      <a:endParaRPr lang="en-IN" baseline="0"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IN" baseline="0" dirty="0" err="1" smtClean="0">
                          <a:solidFill>
                            <a:schemeClr val="tx1"/>
                          </a:solidFill>
                          <a:latin typeface="Times New Roman" panose="02020603050405020304" pitchFamily="18" charset="0"/>
                          <a:cs typeface="Times New Roman" panose="02020603050405020304" pitchFamily="18" charset="0"/>
                        </a:rPr>
                        <a:t>Nước</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nhập</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khẩu</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thực</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hiện</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đánh</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giá</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nguy</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cơ</a:t>
                      </a:r>
                      <a:endParaRPr lang="en-IN" baseline="0"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IN" baseline="0" dirty="0" err="1" smtClean="0">
                          <a:solidFill>
                            <a:schemeClr val="tx1"/>
                          </a:solidFill>
                          <a:latin typeface="Times New Roman" panose="02020603050405020304" pitchFamily="18" charset="0"/>
                          <a:cs typeface="Times New Roman" panose="02020603050405020304" pitchFamily="18" charset="0"/>
                        </a:rPr>
                        <a:t>Bổ</a:t>
                      </a:r>
                      <a:r>
                        <a:rPr lang="en-IN" baseline="0" dirty="0" smtClean="0">
                          <a:solidFill>
                            <a:schemeClr val="tx1"/>
                          </a:solidFill>
                          <a:latin typeface="Times New Roman" panose="02020603050405020304" pitchFamily="18" charset="0"/>
                          <a:cs typeface="Times New Roman" panose="02020603050405020304" pitchFamily="18" charset="0"/>
                        </a:rPr>
                        <a:t> sung </a:t>
                      </a:r>
                      <a:r>
                        <a:rPr lang="en-IN" baseline="0" dirty="0" err="1" smtClean="0">
                          <a:solidFill>
                            <a:schemeClr val="tx1"/>
                          </a:solidFill>
                          <a:latin typeface="Times New Roman" panose="02020603050405020304" pitchFamily="18" charset="0"/>
                          <a:cs typeface="Times New Roman" panose="02020603050405020304" pitchFamily="18" charset="0"/>
                        </a:rPr>
                        <a:t>thông</a:t>
                      </a:r>
                      <a:r>
                        <a:rPr lang="en-IN" baseline="0" dirty="0" smtClean="0">
                          <a:solidFill>
                            <a:schemeClr val="tx1"/>
                          </a:solidFill>
                          <a:latin typeface="Times New Roman" panose="02020603050405020304" pitchFamily="18" charset="0"/>
                          <a:cs typeface="Times New Roman" panose="02020603050405020304" pitchFamily="18" charset="0"/>
                        </a:rPr>
                        <a:t> tin + </a:t>
                      </a:r>
                      <a:r>
                        <a:rPr lang="en-IN" baseline="0" dirty="0" err="1" smtClean="0">
                          <a:solidFill>
                            <a:schemeClr val="tx1"/>
                          </a:solidFill>
                          <a:latin typeface="Times New Roman" panose="02020603050405020304" pitchFamily="18" charset="0"/>
                          <a:cs typeface="Times New Roman" panose="02020603050405020304" pitchFamily="18" charset="0"/>
                        </a:rPr>
                        <a:t>Đàm</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phán</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kỹ</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thuật</a:t>
                      </a:r>
                      <a:endParaRPr lang="en-IN" baseline="0"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IN" dirty="0" err="1" smtClean="0">
                          <a:solidFill>
                            <a:schemeClr val="tx1"/>
                          </a:solidFill>
                          <a:latin typeface="Times New Roman" panose="02020603050405020304" pitchFamily="18" charset="0"/>
                          <a:cs typeface="Times New Roman" panose="02020603050405020304" pitchFamily="18" charset="0"/>
                        </a:rPr>
                        <a:t>Danh</a:t>
                      </a:r>
                      <a:r>
                        <a:rPr lang="en-IN" dirty="0" smtClean="0">
                          <a:solidFill>
                            <a:schemeClr val="tx1"/>
                          </a:solidFill>
                          <a:latin typeface="Times New Roman" panose="02020603050405020304" pitchFamily="18" charset="0"/>
                          <a:cs typeface="Times New Roman" panose="02020603050405020304" pitchFamily="18" charset="0"/>
                        </a:rPr>
                        <a:t> </a:t>
                      </a:r>
                      <a:r>
                        <a:rPr lang="en-IN" dirty="0" err="1" smtClean="0">
                          <a:solidFill>
                            <a:schemeClr val="tx1"/>
                          </a:solidFill>
                          <a:latin typeface="Times New Roman" panose="02020603050405020304" pitchFamily="18" charset="0"/>
                          <a:cs typeface="Times New Roman" panose="02020603050405020304" pitchFamily="18" charset="0"/>
                        </a:rPr>
                        <a:t>mục</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dịch</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hại</a:t>
                      </a:r>
                      <a:r>
                        <a:rPr lang="en-IN" baseline="0" dirty="0" smtClean="0">
                          <a:solidFill>
                            <a:schemeClr val="tx1"/>
                          </a:solidFill>
                          <a:latin typeface="Times New Roman" panose="02020603050405020304" pitchFamily="18" charset="0"/>
                          <a:cs typeface="Times New Roman" panose="02020603050405020304" pitchFamily="18" charset="0"/>
                        </a:rPr>
                        <a:t> + </a:t>
                      </a:r>
                      <a:r>
                        <a:rPr lang="en-IN" baseline="0" dirty="0" err="1" smtClean="0">
                          <a:solidFill>
                            <a:schemeClr val="tx1"/>
                          </a:solidFill>
                          <a:latin typeface="Times New Roman" panose="02020603050405020304" pitchFamily="18" charset="0"/>
                          <a:cs typeface="Times New Roman" panose="02020603050405020304" pitchFamily="18" charset="0"/>
                        </a:rPr>
                        <a:t>Nguy</a:t>
                      </a:r>
                      <a:r>
                        <a:rPr lang="en-IN" baseline="0" dirty="0" smtClean="0">
                          <a:solidFill>
                            <a:schemeClr val="tx1"/>
                          </a:solidFill>
                          <a:latin typeface="Times New Roman" panose="02020603050405020304" pitchFamily="18" charset="0"/>
                          <a:cs typeface="Times New Roman" panose="02020603050405020304" pitchFamily="18" charset="0"/>
                        </a:rPr>
                        <a:t> </a:t>
                      </a:r>
                      <a:r>
                        <a:rPr lang="en-IN" baseline="0" dirty="0" err="1" smtClean="0">
                          <a:solidFill>
                            <a:schemeClr val="tx1"/>
                          </a:solidFill>
                          <a:latin typeface="Times New Roman" panose="02020603050405020304" pitchFamily="18" charset="0"/>
                          <a:cs typeface="Times New Roman" panose="02020603050405020304" pitchFamily="18" charset="0"/>
                        </a:rPr>
                        <a:t>cơ</a:t>
                      </a:r>
                      <a:endParaRPr lang="en-US" dirty="0">
                        <a:solidFill>
                          <a:schemeClr val="tx1"/>
                        </a:solidFill>
                        <a:latin typeface="Times New Roman" panose="02020603050405020304" pitchFamily="18" charset="0"/>
                        <a:cs typeface="Times New Roman" panose="02020603050405020304" pitchFamily="18" charset="0"/>
                      </a:endParaRPr>
                    </a:p>
                  </a:txBody>
                  <a:tcPr>
                    <a:solidFill>
                      <a:srgbClr val="FFFF00"/>
                    </a:solidFill>
                  </a:tcPr>
                </a:tc>
                <a:extLst>
                  <a:ext uri="{0D108BD9-81ED-4DB2-BD59-A6C34878D82A}">
                    <a16:rowId xmlns="" xmlns:a16="http://schemas.microsoft.com/office/drawing/2014/main" val="10000"/>
                  </a:ext>
                </a:extLst>
              </a:tr>
              <a:tr h="1228204">
                <a:tc>
                  <a:txBody>
                    <a:bodyPr/>
                    <a:lstStyle/>
                    <a:p>
                      <a:r>
                        <a:rPr lang="en-IN" b="1" dirty="0" err="1" smtClean="0">
                          <a:latin typeface="Times New Roman" panose="02020603050405020304" pitchFamily="18" charset="0"/>
                          <a:cs typeface="Times New Roman" panose="02020603050405020304" pitchFamily="18" charset="0"/>
                        </a:rPr>
                        <a:t>Quản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lý</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nguy</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cơ</a:t>
                      </a:r>
                      <a:endParaRPr lang="en-US" b="1" dirty="0">
                        <a:latin typeface="Times New Roman" panose="02020603050405020304" pitchFamily="18" charset="0"/>
                        <a:cs typeface="Times New Roman" panose="02020603050405020304" pitchFamily="18" charset="0"/>
                      </a:endParaRPr>
                    </a:p>
                  </a:txBody>
                  <a:tcPr>
                    <a:solidFill>
                      <a:schemeClr val="accent4">
                        <a:lumMod val="40000"/>
                        <a:lumOff val="60000"/>
                      </a:schemeClr>
                    </a:solidFill>
                  </a:tcPr>
                </a:tc>
                <a:tc>
                  <a:txBody>
                    <a:bodyPr/>
                    <a:lstStyle/>
                    <a:p>
                      <a:pPr marL="285750" indent="-285750">
                        <a:buFontTx/>
                        <a:buChar char="-"/>
                      </a:pPr>
                      <a:r>
                        <a:rPr lang="en-IN" b="1" dirty="0" err="1" smtClean="0">
                          <a:latin typeface="Times New Roman" panose="02020603050405020304" pitchFamily="18" charset="0"/>
                          <a:cs typeface="Times New Roman" panose="02020603050405020304" pitchFamily="18" charset="0"/>
                        </a:rPr>
                        <a:t>Đàm</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phán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để</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thống</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nhất</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các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biện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pháp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áp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dụng</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err="1" smtClean="0">
                          <a:latin typeface="Times New Roman" panose="02020603050405020304" pitchFamily="18" charset="0"/>
                          <a:cs typeface="Times New Roman" panose="02020603050405020304" pitchFamily="18" charset="0"/>
                        </a:rPr>
                        <a:t>Thực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hiện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nghiên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cứu</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thí</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nghiệm</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err="1" smtClean="0">
                          <a:latin typeface="Times New Roman" panose="02020603050405020304" pitchFamily="18" charset="0"/>
                          <a:cs typeface="Times New Roman" panose="02020603050405020304" pitchFamily="18" charset="0"/>
                        </a:rPr>
                        <a:t>Nước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nhập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thực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hiện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kiểm</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tra</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việc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đáp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ứng</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tại</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nước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xuất</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err="1" smtClean="0">
                          <a:latin typeface="Times New Roman" panose="02020603050405020304" pitchFamily="18" charset="0"/>
                          <a:cs typeface="Times New Roman" panose="02020603050405020304" pitchFamily="18" charset="0"/>
                        </a:rPr>
                        <a:t>Ký</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kết</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hoặc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thông</a:t>
                      </a:r>
                      <a:r>
                        <a:rPr lang="en-IN" b="1" baseline="0" dirty="0" smtClean="0">
                          <a:latin typeface="Times New Roman" panose="02020603050405020304" pitchFamily="18" charset="0"/>
                          <a:cs typeface="Times New Roman" panose="02020603050405020304" pitchFamily="18" charset="0"/>
                        </a:rPr>
                        <a:t> qua </a:t>
                      </a:r>
                      <a:r>
                        <a:rPr lang="en-IN" b="1" baseline="0" dirty="0" err="1" smtClean="0">
                          <a:latin typeface="Times New Roman" panose="02020603050405020304" pitchFamily="18" charset="0"/>
                          <a:cs typeface="Times New Roman" panose="02020603050405020304" pitchFamily="18" charset="0"/>
                        </a:rPr>
                        <a:t>yêu</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cầu</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nhập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khẩu</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quy</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định</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nhập</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khẩu</a:t>
                      </a:r>
                      <a:r>
                        <a:rPr lang="en-IN" b="1" baseline="0" dirty="0" smtClean="0">
                          <a:latin typeface="Times New Roman" panose="02020603050405020304" pitchFamily="18" charset="0"/>
                          <a:cs typeface="Times New Roman" panose="02020603050405020304" pitchFamily="18" charset="0"/>
                        </a:rPr>
                        <a:t>)</a:t>
                      </a:r>
                    </a:p>
                  </a:txBody>
                  <a:tcPr>
                    <a:solidFill>
                      <a:schemeClr val="accent4">
                        <a:lumMod val="40000"/>
                        <a:lumOff val="60000"/>
                      </a:schemeClr>
                    </a:solidFill>
                  </a:tcPr>
                </a:tc>
                <a:extLst>
                  <a:ext uri="{0D108BD9-81ED-4DB2-BD59-A6C34878D82A}">
                    <a16:rowId xmlns="" xmlns:a16="http://schemas.microsoft.com/office/drawing/2014/main" val="10001"/>
                  </a:ext>
                </a:extLst>
              </a:tr>
              <a:tr h="1364081">
                <a:tc>
                  <a:txBody>
                    <a:bodyPr/>
                    <a:lstStyle/>
                    <a:p>
                      <a:r>
                        <a:rPr lang="en-IN" b="1" dirty="0" err="1" smtClean="0">
                          <a:latin typeface="Times New Roman" panose="02020603050405020304" pitchFamily="18" charset="0"/>
                          <a:cs typeface="Times New Roman" panose="02020603050405020304" pitchFamily="18" charset="0"/>
                        </a:rPr>
                        <a:t>Truyền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thông</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nguy</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cơ</a:t>
                      </a:r>
                      <a:endParaRPr lang="en-US" b="1" dirty="0">
                        <a:latin typeface="Times New Roman" panose="02020603050405020304" pitchFamily="18" charset="0"/>
                        <a:cs typeface="Times New Roman" panose="02020603050405020304" pitchFamily="18" charset="0"/>
                      </a:endParaRPr>
                    </a:p>
                  </a:txBody>
                  <a:tcPr>
                    <a:solidFill>
                      <a:srgbClr val="99CCFF"/>
                    </a:solidFill>
                  </a:tcPr>
                </a:tc>
                <a:tc>
                  <a:txBody>
                    <a:bodyPr/>
                    <a:lstStyle/>
                    <a:p>
                      <a:pPr marL="285750" indent="-285750">
                        <a:buFontTx/>
                        <a:buChar char="-"/>
                      </a:pPr>
                      <a:r>
                        <a:rPr lang="en-IN" b="1" dirty="0" err="1" smtClean="0">
                          <a:latin typeface="Times New Roman" panose="02020603050405020304" pitchFamily="18" charset="0"/>
                          <a:cs typeface="Times New Roman" panose="02020603050405020304" pitchFamily="18" charset="0"/>
                        </a:rPr>
                        <a:t>Phổ</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biến</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các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quy</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định</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err="1" smtClean="0">
                          <a:latin typeface="Times New Roman" panose="02020603050405020304" pitchFamily="18" charset="0"/>
                          <a:cs typeface="Times New Roman" panose="02020603050405020304" pitchFamily="18" charset="0"/>
                        </a:rPr>
                        <a:t>Thực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thi</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các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quy</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định</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smtClean="0">
                          <a:latin typeface="Times New Roman" panose="02020603050405020304" pitchFamily="18" charset="0"/>
                          <a:cs typeface="Times New Roman" panose="02020603050405020304" pitchFamily="18" charset="0"/>
                        </a:rPr>
                        <a:t>Thanh </a:t>
                      </a:r>
                      <a:r>
                        <a:rPr lang="en-IN" b="1" baseline="0" dirty="0" err="1" smtClean="0">
                          <a:latin typeface="Times New Roman" panose="02020603050405020304" pitchFamily="18" charset="0"/>
                          <a:cs typeface="Times New Roman" panose="02020603050405020304" pitchFamily="18" charset="0"/>
                        </a:rPr>
                        <a:t>tra</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kiểm</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tra</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giám</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sát</a:t>
                      </a:r>
                      <a:endParaRPr lang="en-IN" b="1" baseline="0" dirty="0" smtClean="0">
                        <a:latin typeface="Times New Roman" panose="02020603050405020304" pitchFamily="18" charset="0"/>
                        <a:cs typeface="Times New Roman" panose="02020603050405020304" pitchFamily="18" charset="0"/>
                      </a:endParaRPr>
                    </a:p>
                    <a:p>
                      <a:pPr marL="285750" indent="-285750">
                        <a:buFontTx/>
                        <a:buChar char="-"/>
                      </a:pPr>
                      <a:r>
                        <a:rPr lang="en-IN" b="1" baseline="0" dirty="0" err="1" smtClean="0">
                          <a:latin typeface="Times New Roman" panose="02020603050405020304" pitchFamily="18" charset="0"/>
                          <a:cs typeface="Times New Roman" panose="02020603050405020304" pitchFamily="18" charset="0"/>
                        </a:rPr>
                        <a:t>Xử</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lý</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các</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trường</a:t>
                      </a:r>
                      <a:r>
                        <a:rPr lang="en-IN" b="1" baseline="0" dirty="0" smtClean="0">
                          <a:latin typeface="Times New Roman" panose="02020603050405020304" pitchFamily="18" charset="0"/>
                          <a:cs typeface="Times New Roman" panose="02020603050405020304" pitchFamily="18" charset="0"/>
                        </a:rPr>
                        <a:t> </a:t>
                      </a:r>
                      <a:r>
                        <a:rPr lang="en-IN" b="1" baseline="0" dirty="0" err="1" smtClean="0">
                          <a:latin typeface="Times New Roman" panose="02020603050405020304" pitchFamily="18" charset="0"/>
                          <a:cs typeface="Times New Roman" panose="02020603050405020304" pitchFamily="18" charset="0"/>
                        </a:rPr>
                        <a:t>hợp</a:t>
                      </a:r>
                      <a:r>
                        <a:rPr lang="en-IN" b="1" baseline="0" dirty="0" smtClean="0">
                          <a:latin typeface="Times New Roman" panose="02020603050405020304" pitchFamily="18" charset="0"/>
                          <a:cs typeface="Times New Roman" panose="02020603050405020304" pitchFamily="18" charset="0"/>
                        </a:rPr>
                        <a:t> vi </a:t>
                      </a:r>
                      <a:r>
                        <a:rPr lang="en-IN" b="1" baseline="0" dirty="0" err="1" smtClean="0">
                          <a:latin typeface="Times New Roman" panose="02020603050405020304" pitchFamily="18" charset="0"/>
                          <a:cs typeface="Times New Roman" panose="02020603050405020304" pitchFamily="18" charset="0"/>
                        </a:rPr>
                        <a:t>phạm</a:t>
                      </a:r>
                      <a:endParaRPr lang="en-US" b="1" dirty="0">
                        <a:latin typeface="Times New Roman" panose="02020603050405020304" pitchFamily="18" charset="0"/>
                        <a:cs typeface="Times New Roman" panose="02020603050405020304" pitchFamily="18" charset="0"/>
                      </a:endParaRPr>
                    </a:p>
                  </a:txBody>
                  <a:tcPr>
                    <a:solidFill>
                      <a:srgbClr val="99CCFF"/>
                    </a:solidFill>
                  </a:tcPr>
                </a:tc>
                <a:extLst>
                  <a:ext uri="{0D108BD9-81ED-4DB2-BD59-A6C34878D82A}">
                    <a16:rowId xmlns="" xmlns:a16="http://schemas.microsoft.com/office/drawing/2014/main" val="10002"/>
                  </a:ext>
                </a:extLst>
              </a:tr>
            </a:tbl>
          </a:graphicData>
        </a:graphic>
      </p:graphicFrame>
      <p:sp>
        <p:nvSpPr>
          <p:cNvPr id="46095" name="Title 1"/>
          <p:cNvSpPr>
            <a:spLocks noGrp="1"/>
          </p:cNvSpPr>
          <p:nvPr>
            <p:ph type="title"/>
          </p:nvPr>
        </p:nvSpPr>
        <p:spPr>
          <a:xfrm>
            <a:off x="0" y="0"/>
            <a:ext cx="9144000" cy="980728"/>
          </a:xfrm>
        </p:spPr>
        <p:txBody>
          <a:bodyPr/>
          <a:lstStyle/>
          <a:p>
            <a:pPr algn="ctr"/>
            <a:r>
              <a:rPr lang="en-IN" sz="2500" b="1" dirty="0" smtClean="0">
                <a:solidFill>
                  <a:srgbClr val="0000FF"/>
                </a:solidFill>
                <a:latin typeface="Times New Roman" panose="02020603050405020304" pitchFamily="18" charset="0"/>
                <a:cs typeface="Times New Roman" panose="02020603050405020304" pitchFamily="18" charset="0"/>
              </a:rPr>
              <a:t>2.3 </a:t>
            </a:r>
            <a:r>
              <a:rPr lang="en-IN" sz="2500" b="1" dirty="0" err="1" smtClean="0">
                <a:solidFill>
                  <a:srgbClr val="0000FF"/>
                </a:solidFill>
                <a:latin typeface="Times New Roman" panose="02020603050405020304" pitchFamily="18" charset="0"/>
                <a:cs typeface="Times New Roman" panose="02020603050405020304" pitchFamily="18" charset="0"/>
              </a:rPr>
              <a:t>Quy</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tắc</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kiểm</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dịch</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Sản</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phẩm</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thực</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vật</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xuất</a:t>
            </a:r>
            <a:r>
              <a:rPr lang="en-IN" sz="2500" b="1" dirty="0" smtClean="0">
                <a:solidFill>
                  <a:srgbClr val="0000FF"/>
                </a:solidFill>
                <a:latin typeface="Times New Roman" panose="02020603050405020304" pitchFamily="18" charset="0"/>
                <a:cs typeface="Times New Roman" panose="02020603050405020304" pitchFamily="18" charset="0"/>
              </a:rPr>
              <a:t> </a:t>
            </a:r>
            <a:r>
              <a:rPr lang="en-IN" sz="2500" b="1" dirty="0" err="1" smtClean="0">
                <a:solidFill>
                  <a:srgbClr val="0000FF"/>
                </a:solidFill>
                <a:latin typeface="Times New Roman" panose="02020603050405020304" pitchFamily="18" charset="0"/>
                <a:cs typeface="Times New Roman" panose="02020603050405020304" pitchFamily="18" charset="0"/>
              </a:rPr>
              <a:t>khẩu</a:t>
            </a:r>
            <a:endParaRPr lang="en-US" sz="2500" b="1" dirty="0" smtClean="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BA PPT 08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A PPT 08 v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A PPT 08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A PPT 08 v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A PPT 08 v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A PPT 08 v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A PPT 08 v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A PPT 08 v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A PPT 08 v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GDAFF_general">
  <a:themeElements>
    <a:clrScheme name="1_AGDAFF_genera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AGDAFF_genera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1_AGDAFF_genera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GDAFF_genera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GDAFF_genera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GDAFF_genera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GDAFF_genera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GDAFF_genera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GDAFF_genera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HTQT</Template>
  <TotalTime>11315</TotalTime>
  <Words>3903</Words>
  <Application>Microsoft Office PowerPoint</Application>
  <PresentationFormat>On-screen Show (4:3)</PresentationFormat>
  <Paragraphs>378</Paragraphs>
  <Slides>34</Slides>
  <Notes>2</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34</vt:i4>
      </vt:variant>
    </vt:vector>
  </HeadingPairs>
  <TitlesOfParts>
    <vt:vector size="47" baseType="lpstr">
      <vt:lpstr>宋体</vt:lpstr>
      <vt:lpstr>Arial</vt:lpstr>
      <vt:lpstr>Calibri</vt:lpstr>
      <vt:lpstr>Calibri Light</vt:lpstr>
      <vt:lpstr>等线</vt:lpstr>
      <vt:lpstr>等线 Light</vt:lpstr>
      <vt:lpstr>Times</vt:lpstr>
      <vt:lpstr>Times New Roman</vt:lpstr>
      <vt:lpstr>Verdana</vt:lpstr>
      <vt:lpstr>Wingdings</vt:lpstr>
      <vt:lpstr>Presentation1</vt:lpstr>
      <vt:lpstr>1_AGDAFF_general</vt:lpstr>
      <vt:lpstr>Office Theme</vt:lpstr>
      <vt:lpstr>VĂN PHÒNG SPS VIỆT NAM   Quy định về KDTV của Trung Quốc  đối với Nông sản Việt</vt:lpstr>
      <vt:lpstr>NỘI DUNG</vt:lpstr>
      <vt:lpstr>1. Thông tin Thị trường Trái cây xuất khẩu </vt:lpstr>
      <vt:lpstr>1.1 Trái cây xuất khẩu sang Trung Quốc</vt:lpstr>
      <vt:lpstr>1.2 Thông tin về mở cửa Thị trường Trung Quốc</vt:lpstr>
      <vt:lpstr>2. Quy định chung KDTV trong WTO</vt:lpstr>
      <vt:lpstr>2.1 Qui định về SPS của Trung quốc </vt:lpstr>
      <vt:lpstr>2.2 Việt Nam – Trung Quốc ký kết về SPS</vt:lpstr>
      <vt:lpstr>2.3 Quy tắc kiểm dịch Sản phẩm thực vật xuất khẩu</vt:lpstr>
      <vt:lpstr>2.4 Nguyên tắc đánh giá</vt:lpstr>
      <vt:lpstr>PowerPoint Presentation</vt:lpstr>
      <vt:lpstr>PowerPoint Presentation</vt:lpstr>
      <vt:lpstr>PowerPoint Presentation</vt:lpstr>
      <vt:lpstr>3. Quy định mới trong Thương mại Việt Trung </vt:lpstr>
      <vt:lpstr>3.1 Trung Quốc tăng cường kiểm soát chất lượng  Nông sản Việt </vt:lpstr>
      <vt:lpstr>(a) Yêu cầu trước xuất khẩu</vt:lpstr>
      <vt:lpstr>(b) Yêu cầu về bao gói, tem mác</vt:lpstr>
      <vt:lpstr>(c) Xác minh nguồn gốc Nông sản thông qua tem mác</vt:lpstr>
      <vt:lpstr>(d) Xác minh nguồn gốc thông qua vùng trồng/nơi đóng gói</vt:lpstr>
      <vt:lpstr>GHI NHÃN </vt:lpstr>
      <vt:lpstr>GHI NHÃN </vt:lpstr>
      <vt:lpstr>NHÃN TRÁI CÂY</vt:lpstr>
      <vt:lpstr>NHÃN MÁC MẪU</vt:lpstr>
      <vt:lpstr>(e) Chỉ định cửa khẩu nhập khẩu cho từng loại mặt hàng</vt:lpstr>
      <vt:lpstr>(f) Lưu ý các thông báo SPS của Trung quốc năm 2019</vt:lpstr>
      <vt:lpstr>(g) Thông báo của TQ về phát hiện dịch bệnh</vt:lpstr>
      <vt:lpstr>Quy định Kiểm dịch Măng cụt xuất khẩu </vt:lpstr>
      <vt:lpstr>Quy định Kiểm dịch Măng cụt xuất khẩu </vt:lpstr>
      <vt:lpstr>3.2 KHÓ KHĂN, VƯỚNG MẮC</vt:lpstr>
      <vt:lpstr>3.2 KHÓ KHĂN, VƯỚNG MẮC</vt:lpstr>
      <vt:lpstr>KẾT LUẬN - GIẢI PHÁP</vt:lpstr>
      <vt:lpstr>KẾT LUẬN- GIẢI PHÁP</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SITUATION OF AGRICULTURAL TRADE  BETWEEN LANG SON AND GUANGXI</dc:title>
  <dc:creator>User</dc:creator>
  <cp:lastModifiedBy>SPS Viet Nam PC06</cp:lastModifiedBy>
  <cp:revision>171</cp:revision>
  <cp:lastPrinted>2018-11-22T06:19:26Z</cp:lastPrinted>
  <dcterms:created xsi:type="dcterms:W3CDTF">2018-03-20T03:33:43Z</dcterms:created>
  <dcterms:modified xsi:type="dcterms:W3CDTF">2019-09-04T22:37:44Z</dcterms:modified>
</cp:coreProperties>
</file>